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58" r:id="rId4"/>
    <p:sldId id="259" r:id="rId5"/>
    <p:sldId id="260" r:id="rId6"/>
    <p:sldId id="261" r:id="rId7"/>
    <p:sldId id="288" r:id="rId8"/>
    <p:sldId id="262" r:id="rId9"/>
    <p:sldId id="263" r:id="rId10"/>
    <p:sldId id="264" r:id="rId11"/>
    <p:sldId id="265" r:id="rId12"/>
    <p:sldId id="266" r:id="rId13"/>
    <p:sldId id="268" r:id="rId14"/>
    <p:sldId id="267" r:id="rId15"/>
    <p:sldId id="290" r:id="rId16"/>
    <p:sldId id="269" r:id="rId17"/>
    <p:sldId id="270" r:id="rId18"/>
    <p:sldId id="285" r:id="rId19"/>
    <p:sldId id="283" r:id="rId20"/>
    <p:sldId id="284" r:id="rId21"/>
    <p:sldId id="271" r:id="rId22"/>
    <p:sldId id="272" r:id="rId23"/>
    <p:sldId id="273" r:id="rId24"/>
    <p:sldId id="274" r:id="rId25"/>
    <p:sldId id="275" r:id="rId26"/>
    <p:sldId id="276" r:id="rId27"/>
    <p:sldId id="277" r:id="rId28"/>
    <p:sldId id="278" r:id="rId29"/>
    <p:sldId id="289" r:id="rId30"/>
    <p:sldId id="279" r:id="rId31"/>
    <p:sldId id="281" r:id="rId32"/>
    <p:sldId id="282" r:id="rId33"/>
    <p:sldId id="292" r:id="rId34"/>
    <p:sldId id="300" r:id="rId35"/>
    <p:sldId id="291" r:id="rId36"/>
    <p:sldId id="301" r:id="rId37"/>
    <p:sldId id="293" r:id="rId38"/>
    <p:sldId id="302" r:id="rId39"/>
    <p:sldId id="294" r:id="rId40"/>
    <p:sldId id="303" r:id="rId41"/>
    <p:sldId id="295" r:id="rId42"/>
    <p:sldId id="304" r:id="rId43"/>
    <p:sldId id="280" r:id="rId44"/>
    <p:sldId id="305" r:id="rId45"/>
    <p:sldId id="286"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endParaRPr lang="en-US" altLang="en-US"/>
          </a:p>
        </p:txBody>
      </p:sp>
      <p:sp>
        <p:nvSpPr>
          <p:cNvPr id="16" name="Slide Number Placeholder 15"/>
          <p:cNvSpPr>
            <a:spLocks noGrp="1"/>
          </p:cNvSpPr>
          <p:nvPr>
            <p:ph type="sldNum" sz="quarter" idx="11"/>
          </p:nvPr>
        </p:nvSpPr>
        <p:spPr/>
        <p:txBody>
          <a:bodyPr/>
          <a:lstStyle/>
          <a:p>
            <a:pPr>
              <a:defRPr/>
            </a:pPr>
            <a:fld id="{44703526-969C-42A1-A71C-1E5A23BD865D}" type="slidenum">
              <a:rPr lang="en-US" altLang="en-US" smtClean="0"/>
              <a:pPr>
                <a:defRPr/>
              </a:pPr>
              <a:t>‹#›</a:t>
            </a:fld>
            <a:endParaRPr lang="en-US" altLang="en-US"/>
          </a:p>
        </p:txBody>
      </p:sp>
      <p:sp>
        <p:nvSpPr>
          <p:cNvPr id="17" name="Footer Placeholder 16"/>
          <p:cNvSpPr>
            <a:spLocks noGrp="1"/>
          </p:cNvSpPr>
          <p:nvPr>
            <p:ph type="ftr" sz="quarter" idx="12"/>
          </p:nvPr>
        </p:nvSpPr>
        <p:spPr/>
        <p:txBody>
          <a:bodyPr/>
          <a:lstStyle/>
          <a:p>
            <a:pPr>
              <a:defRPr/>
            </a:pP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3B85A37-6ED9-47F8-8B0F-C4B6697B09A3}"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AB4884-54B8-4EF8-9A55-2C0351DACA87}"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endParaRPr lang="en-US" altLang="en-US"/>
          </a:p>
        </p:txBody>
      </p:sp>
      <p:sp>
        <p:nvSpPr>
          <p:cNvPr id="15" name="Slide Number Placeholder 14"/>
          <p:cNvSpPr>
            <a:spLocks noGrp="1"/>
          </p:cNvSpPr>
          <p:nvPr>
            <p:ph type="sldNum" sz="quarter" idx="15"/>
          </p:nvPr>
        </p:nvSpPr>
        <p:spPr/>
        <p:txBody>
          <a:bodyPr/>
          <a:lstStyle>
            <a:lvl1pPr algn="ctr">
              <a:defRPr/>
            </a:lvl1pPr>
          </a:lstStyle>
          <a:p>
            <a:pPr>
              <a:defRPr/>
            </a:pPr>
            <a:fld id="{64066C14-C8B8-40B2-9659-CB8FC9E8CCD3}" type="slidenum">
              <a:rPr lang="en-US" altLang="en-US" smtClean="0"/>
              <a:pPr>
                <a:defRPr/>
              </a:pPr>
              <a:t>‹#›</a:t>
            </a:fld>
            <a:endParaRPr lang="en-US" altLang="en-US"/>
          </a:p>
        </p:txBody>
      </p:sp>
      <p:sp>
        <p:nvSpPr>
          <p:cNvPr id="16" name="Footer Placeholder 15"/>
          <p:cNvSpPr>
            <a:spLocks noGrp="1"/>
          </p:cNvSpPr>
          <p:nvPr>
            <p:ph type="ftr" sz="quarter" idx="16"/>
          </p:nvPr>
        </p:nvSpPr>
        <p:spPr/>
        <p:txBody>
          <a:bodyPr/>
          <a:lstStyle/>
          <a:p>
            <a:pPr>
              <a:defRPr/>
            </a:pPr>
            <a:endParaRPr lang="en-US" alt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65E535A-74B4-419D-A02B-763E7164BCD2}" type="slidenum">
              <a:rPr lang="en-US" altLang="en-US" smtClean="0"/>
              <a:pPr>
                <a:defRPr/>
              </a:pPr>
              <a:t>‹#›</a:t>
            </a:fld>
            <a:endParaRPr lang="en-US" alt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D85F028-D893-4F86-B2F4-F3842E5AA7FB}" type="slidenum">
              <a:rPr lang="en-US" altLang="en-US" smtClean="0"/>
              <a:pPr>
                <a:defRPr/>
              </a:pPr>
              <a:t>‹#›</a:t>
            </a:fld>
            <a:endParaRPr lang="en-US" alt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3E7401DB-A847-424D-AFE2-783170CC4581}" type="slidenum">
              <a:rPr lang="en-US" altLang="en-US" smtClean="0"/>
              <a:pPr>
                <a:defRPr/>
              </a:pPr>
              <a:t>‹#›</a:t>
            </a:fld>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7" name="Date Placeholder 6"/>
          <p:cNvSpPr>
            <a:spLocks noGrp="1"/>
          </p:cNvSpPr>
          <p:nvPr>
            <p:ph type="dt" sz="half" idx="10"/>
          </p:nvPr>
        </p:nvSpPr>
        <p:spPr/>
        <p:txBody>
          <a:bodyPr/>
          <a:lstStyle/>
          <a:p>
            <a:pPr>
              <a:defRPr/>
            </a:pPr>
            <a:endParaRPr lang="en-US" alt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B2FA4AF0-C28E-4205-8667-088CB712C014}" type="slidenum">
              <a:rPr lang="en-US" altLang="en-US" smtClean="0"/>
              <a:pPr>
                <a:defRPr/>
              </a:pPr>
              <a:t>‹#›</a:t>
            </a:fld>
            <a:endParaRPr lang="en-US" alt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E6E084A0-FCC5-42B9-9D6C-1D98B7783BD6}"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endParaRPr lang="en-US" altLang="en-US"/>
          </a:p>
        </p:txBody>
      </p:sp>
      <p:sp>
        <p:nvSpPr>
          <p:cNvPr id="9" name="Slide Number Placeholder 8"/>
          <p:cNvSpPr>
            <a:spLocks noGrp="1"/>
          </p:cNvSpPr>
          <p:nvPr>
            <p:ph type="sldNum" sz="quarter" idx="15"/>
          </p:nvPr>
        </p:nvSpPr>
        <p:spPr/>
        <p:txBody>
          <a:bodyPr/>
          <a:lstStyle/>
          <a:p>
            <a:pPr>
              <a:defRPr/>
            </a:pPr>
            <a:fld id="{FEAB9809-0A64-4EDB-8E5C-CD2FEC0A0E21}" type="slidenum">
              <a:rPr lang="en-US" altLang="en-US" smtClean="0"/>
              <a:pPr>
                <a:defRPr/>
              </a:pPr>
              <a:t>‹#›</a:t>
            </a:fld>
            <a:endParaRPr lang="en-US" altLang="en-US"/>
          </a:p>
        </p:txBody>
      </p:sp>
      <p:sp>
        <p:nvSpPr>
          <p:cNvPr id="10" name="Footer Placeholder 9"/>
          <p:cNvSpPr>
            <a:spLocks noGrp="1"/>
          </p:cNvSpPr>
          <p:nvPr>
            <p:ph type="ftr" sz="quarter" idx="16"/>
          </p:nvPr>
        </p:nvSpPr>
        <p:spPr/>
        <p:txBody>
          <a:bodyPr/>
          <a:lstStyle/>
          <a:p>
            <a:pPr>
              <a:defRPr/>
            </a:pPr>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endParaRPr lang="en-US" altLang="en-US"/>
          </a:p>
        </p:txBody>
      </p:sp>
      <p:sp>
        <p:nvSpPr>
          <p:cNvPr id="9" name="Slide Number Placeholder 8"/>
          <p:cNvSpPr>
            <a:spLocks noGrp="1"/>
          </p:cNvSpPr>
          <p:nvPr>
            <p:ph type="sldNum" sz="quarter" idx="11"/>
          </p:nvPr>
        </p:nvSpPr>
        <p:spPr/>
        <p:txBody>
          <a:bodyPr/>
          <a:lstStyle/>
          <a:p>
            <a:pPr>
              <a:defRPr/>
            </a:pPr>
            <a:fld id="{35DD8607-66BF-4BEC-B1E9-DBE1206027FC}" type="slidenum">
              <a:rPr lang="en-US" altLang="en-US" smtClean="0"/>
              <a:pPr>
                <a:defRPr/>
              </a:pPr>
              <a:t>‹#›</a:t>
            </a:fld>
            <a:endParaRPr lang="en-US" altLang="en-US"/>
          </a:p>
        </p:txBody>
      </p:sp>
      <p:sp>
        <p:nvSpPr>
          <p:cNvPr id="10" name="Footer Placeholder 9"/>
          <p:cNvSpPr>
            <a:spLocks noGrp="1"/>
          </p:cNvSpPr>
          <p:nvPr>
            <p:ph type="ftr" sz="quarter" idx="12"/>
          </p:nvPr>
        </p:nvSpPr>
        <p:spPr/>
        <p:txBody>
          <a:bodyPr/>
          <a:lstStyle/>
          <a:p>
            <a:pPr>
              <a:defRPr/>
            </a:pPr>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lt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lt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8A4B28C5-8AFD-4566-97B2-87C6345AB405}" type="slidenum">
              <a:rPr lang="en-US" altLang="en-US" smtClean="0"/>
              <a:pPr>
                <a:defRPr/>
              </a:pPr>
              <a:t>‹#›</a:t>
            </a:fld>
            <a:endParaRPr lang="en-US" alt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fcfrd.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hhs.gov/ocr/privacy/hipaa/understanding/training/index.html" TargetMode="External"/><Relationship Id="rId2" Type="http://schemas.openxmlformats.org/officeDocument/2006/relationships/hyperlink" Target="http://www.hhs.gov/ocr/privacy/hipaa/understanding/index.html" TargetMode="External"/><Relationship Id="rId1" Type="http://schemas.openxmlformats.org/officeDocument/2006/relationships/slideLayout" Target="../slideLayouts/slideLayout2.xml"/><Relationship Id="rId4" Type="http://schemas.openxmlformats.org/officeDocument/2006/relationships/hyperlink" Target="http://www.provena.org/usmc/body_ems.cfm?id=291"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www.fcfrd.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pPr eaLnBrk="1" hangingPunct="1">
              <a:defRPr/>
            </a:pPr>
            <a:r>
              <a:rPr lang="en-US" altLang="en-US" dirty="0" smtClean="0"/>
              <a:t>Frederick County Fire and Rescue Department</a:t>
            </a:r>
          </a:p>
        </p:txBody>
      </p:sp>
      <p:sp>
        <p:nvSpPr>
          <p:cNvPr id="2050" name="Rectangle 2"/>
          <p:cNvSpPr>
            <a:spLocks noGrp="1" noChangeArrowheads="1"/>
          </p:cNvSpPr>
          <p:nvPr>
            <p:ph type="ctrTitle"/>
          </p:nvPr>
        </p:nvSpPr>
        <p:spPr/>
        <p:txBody>
          <a:bodyPr/>
          <a:lstStyle/>
          <a:p>
            <a:pPr eaLnBrk="1" hangingPunct="1">
              <a:defRPr/>
            </a:pPr>
            <a:r>
              <a:rPr lang="en-US" altLang="en-US" sz="4000" dirty="0" smtClean="0"/>
              <a:t>HIPAA</a:t>
            </a:r>
            <a:br>
              <a:rPr lang="en-US" altLang="en-US" sz="4000" dirty="0" smtClean="0"/>
            </a:br>
            <a:r>
              <a:rPr lang="en-US" altLang="en-US" sz="4000" dirty="0" smtClean="0"/>
              <a:t>Training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524000"/>
            <a:ext cx="8229600" cy="4114800"/>
          </a:xfrm>
        </p:spPr>
        <p:txBody>
          <a:bodyPr/>
          <a:lstStyle/>
          <a:p>
            <a:pPr eaLnBrk="1" hangingPunct="1">
              <a:defRPr/>
            </a:pPr>
            <a:r>
              <a:rPr lang="en-US" altLang="en-US" dirty="0" smtClean="0"/>
              <a:t>PHI is any information created or received by a health care provider which relates to:</a:t>
            </a:r>
          </a:p>
          <a:p>
            <a:pPr eaLnBrk="1" hangingPunct="1">
              <a:defRPr/>
            </a:pPr>
            <a:r>
              <a:rPr lang="en-US" altLang="en-US" dirty="0" smtClean="0"/>
              <a:t>Past, present, or future physical or mental conditions.</a:t>
            </a:r>
          </a:p>
          <a:p>
            <a:pPr eaLnBrk="1" hangingPunct="1">
              <a:defRPr/>
            </a:pPr>
            <a:r>
              <a:rPr lang="en-US" altLang="en-US" dirty="0" smtClean="0"/>
              <a:t>Provision of health care.</a:t>
            </a:r>
          </a:p>
          <a:p>
            <a:pPr eaLnBrk="1" hangingPunct="1">
              <a:defRPr/>
            </a:pPr>
            <a:r>
              <a:rPr lang="en-US" altLang="en-US" dirty="0" smtClean="0"/>
              <a:t>Past, present, or future payment for care.</a:t>
            </a:r>
          </a:p>
        </p:txBody>
      </p:sp>
      <p:sp>
        <p:nvSpPr>
          <p:cNvPr id="41986" name="Rectangle 2"/>
          <p:cNvSpPr>
            <a:spLocks noGrp="1" noChangeArrowheads="1"/>
          </p:cNvSpPr>
          <p:nvPr>
            <p:ph type="title"/>
          </p:nvPr>
        </p:nvSpPr>
        <p:spPr/>
        <p:txBody>
          <a:bodyPr/>
          <a:lstStyle/>
          <a:p>
            <a:pPr eaLnBrk="1" hangingPunct="1">
              <a:defRPr/>
            </a:pPr>
            <a:r>
              <a:rPr lang="en-US" altLang="en-US" smtClean="0">
                <a:solidFill>
                  <a:schemeClr val="tx1"/>
                </a:solidFill>
              </a:rPr>
              <a:t>Protected Health Information	</a:t>
            </a:r>
          </a:p>
        </p:txBody>
      </p:sp>
      <p:pic>
        <p:nvPicPr>
          <p:cNvPr id="11268" name="Picture 5" descr="hipaa189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191000"/>
            <a:ext cx="23495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eaLnBrk="1" hangingPunct="1">
              <a:defRPr/>
            </a:pPr>
            <a:r>
              <a:rPr lang="en-US" altLang="en-US" sz="2400" dirty="0" smtClean="0"/>
              <a:t>Name</a:t>
            </a:r>
          </a:p>
          <a:p>
            <a:pPr eaLnBrk="1" hangingPunct="1">
              <a:defRPr/>
            </a:pPr>
            <a:r>
              <a:rPr lang="en-US" altLang="en-US" sz="2400" dirty="0" smtClean="0"/>
              <a:t>Address </a:t>
            </a:r>
          </a:p>
          <a:p>
            <a:pPr eaLnBrk="1" hangingPunct="1">
              <a:defRPr/>
            </a:pPr>
            <a:r>
              <a:rPr lang="en-US" altLang="en-US" sz="2400" dirty="0" smtClean="0"/>
              <a:t>Date of Birth / Age</a:t>
            </a:r>
          </a:p>
          <a:p>
            <a:pPr eaLnBrk="1" hangingPunct="1">
              <a:defRPr/>
            </a:pPr>
            <a:r>
              <a:rPr lang="en-US" altLang="en-US" sz="2400" dirty="0" smtClean="0"/>
              <a:t>Social Security Number</a:t>
            </a:r>
          </a:p>
          <a:p>
            <a:pPr eaLnBrk="1" hangingPunct="1">
              <a:defRPr/>
            </a:pPr>
            <a:r>
              <a:rPr lang="en-US" altLang="en-US" sz="2400" b="1" dirty="0" smtClean="0">
                <a:solidFill>
                  <a:srgbClr val="0070C0"/>
                </a:solidFill>
              </a:rPr>
              <a:t>Scene pictures </a:t>
            </a:r>
            <a:r>
              <a:rPr lang="en-US" altLang="en-US" sz="2400" dirty="0" smtClean="0"/>
              <a:t>that include license plates</a:t>
            </a:r>
          </a:p>
          <a:p>
            <a:pPr eaLnBrk="1" hangingPunct="1">
              <a:defRPr/>
            </a:pPr>
            <a:r>
              <a:rPr lang="en-US" altLang="en-US" sz="2400" dirty="0" smtClean="0"/>
              <a:t>Medical condition / past medical history</a:t>
            </a:r>
          </a:p>
          <a:p>
            <a:pPr eaLnBrk="1" hangingPunct="1">
              <a:defRPr/>
            </a:pPr>
            <a:r>
              <a:rPr lang="en-US" altLang="en-US" sz="2400" dirty="0" smtClean="0"/>
              <a:t>Full face photos</a:t>
            </a:r>
          </a:p>
        </p:txBody>
      </p:sp>
      <p:sp>
        <p:nvSpPr>
          <p:cNvPr id="43010" name="Rectangle 2"/>
          <p:cNvSpPr>
            <a:spLocks noGrp="1" noChangeArrowheads="1"/>
          </p:cNvSpPr>
          <p:nvPr>
            <p:ph type="title"/>
          </p:nvPr>
        </p:nvSpPr>
        <p:spPr/>
        <p:txBody>
          <a:bodyPr/>
          <a:lstStyle/>
          <a:p>
            <a:pPr algn="l" eaLnBrk="1" hangingPunct="1">
              <a:defRPr/>
            </a:pPr>
            <a:r>
              <a:rPr lang="en-US" altLang="en-US" smtClean="0"/>
              <a:t>    Examples of PHI	</a:t>
            </a:r>
          </a:p>
        </p:txBody>
      </p:sp>
      <p:pic>
        <p:nvPicPr>
          <p:cNvPr id="12292" name="Picture 4" descr="social-security_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04800"/>
            <a:ext cx="2133600" cy="253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ks-driver-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781" y="4267200"/>
            <a:ext cx="31448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0" y="2514600"/>
            <a:ext cx="8839200" cy="4114800"/>
          </a:xfrm>
        </p:spPr>
        <p:txBody>
          <a:bodyPr/>
          <a:lstStyle/>
          <a:p>
            <a:pPr algn="ctr" eaLnBrk="1" hangingPunct="1">
              <a:lnSpc>
                <a:spcPct val="80000"/>
              </a:lnSpc>
              <a:buFont typeface="Wingdings" pitchFamily="2" charset="2"/>
              <a:buNone/>
              <a:defRPr/>
            </a:pPr>
            <a:endParaRPr lang="en-US" altLang="en-US" sz="2800" smtClean="0"/>
          </a:p>
          <a:p>
            <a:pPr eaLnBrk="1" hangingPunct="1">
              <a:lnSpc>
                <a:spcPct val="80000"/>
              </a:lnSpc>
              <a:defRPr/>
            </a:pPr>
            <a:endParaRPr lang="en-US" altLang="en-US" sz="2800" smtClean="0"/>
          </a:p>
          <a:p>
            <a:pPr eaLnBrk="1" hangingPunct="1">
              <a:lnSpc>
                <a:spcPct val="80000"/>
              </a:lnSpc>
              <a:defRPr/>
            </a:pPr>
            <a:r>
              <a:rPr lang="en-US" altLang="en-US" sz="2800" smtClean="0"/>
              <a:t>HIPAA should NEVER negatively impact the quality of patient care or impede the ability to provide care!!</a:t>
            </a:r>
          </a:p>
          <a:p>
            <a:pPr eaLnBrk="1" hangingPunct="1">
              <a:lnSpc>
                <a:spcPct val="80000"/>
              </a:lnSpc>
              <a:defRPr/>
            </a:pPr>
            <a:endParaRPr lang="en-US" altLang="en-US" sz="2800" smtClean="0"/>
          </a:p>
          <a:p>
            <a:pPr eaLnBrk="1" hangingPunct="1">
              <a:lnSpc>
                <a:spcPct val="80000"/>
              </a:lnSpc>
              <a:defRPr/>
            </a:pPr>
            <a:r>
              <a:rPr lang="en-US" altLang="en-US" sz="2800" smtClean="0"/>
              <a:t>The appropriate communication of PHI with other health care providers directly involved in providing patient care does </a:t>
            </a:r>
            <a:r>
              <a:rPr lang="en-US" altLang="en-US" sz="2800" u="sng" smtClean="0"/>
              <a:t>not</a:t>
            </a:r>
            <a:r>
              <a:rPr lang="en-US" altLang="en-US" sz="2800" smtClean="0"/>
              <a:t> constitute a violation of HIPAA.</a:t>
            </a:r>
          </a:p>
          <a:p>
            <a:pPr eaLnBrk="1" hangingPunct="1">
              <a:lnSpc>
                <a:spcPct val="80000"/>
              </a:lnSpc>
              <a:buFont typeface="Wingdings" pitchFamily="2" charset="2"/>
              <a:buNone/>
              <a:defRPr/>
            </a:pPr>
            <a:endParaRPr lang="en-US" altLang="en-US" sz="2800" smtClean="0"/>
          </a:p>
        </p:txBody>
      </p:sp>
      <p:pic>
        <p:nvPicPr>
          <p:cNvPr id="13315" name="Picture 5" descr="golden-rule-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
            <a:ext cx="42767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pPr eaLnBrk="1" hangingPunct="1">
              <a:defRPr/>
            </a:pPr>
            <a:r>
              <a:rPr lang="en-US" altLang="en-US" dirty="0" smtClean="0"/>
              <a:t>PCR’s should be kept in a secure location.</a:t>
            </a:r>
          </a:p>
          <a:p>
            <a:pPr eaLnBrk="1" hangingPunct="1">
              <a:defRPr/>
            </a:pPr>
            <a:r>
              <a:rPr lang="en-US" altLang="en-US" dirty="0" smtClean="0"/>
              <a:t>Networks containing PCR’s should be password-protected with user specific logins. </a:t>
            </a:r>
          </a:p>
          <a:p>
            <a:pPr eaLnBrk="1" hangingPunct="1">
              <a:defRPr/>
            </a:pPr>
            <a:r>
              <a:rPr lang="en-US" altLang="en-US" dirty="0" smtClean="0"/>
              <a:t>Generic logins allow for anonymous access to PHI and set up the Department for liability.</a:t>
            </a:r>
          </a:p>
          <a:p>
            <a:pPr eaLnBrk="1" hangingPunct="1">
              <a:defRPr/>
            </a:pPr>
            <a:r>
              <a:rPr lang="en-US" altLang="en-US" dirty="0" smtClean="0"/>
              <a:t>Include confidentiality statements on e-mails and faxes that contain PHI.</a:t>
            </a:r>
          </a:p>
          <a:p>
            <a:pPr eaLnBrk="1" hangingPunct="1">
              <a:defRPr/>
            </a:pPr>
            <a:r>
              <a:rPr lang="en-US" altLang="en-US" b="1" i="1" dirty="0" smtClean="0">
                <a:solidFill>
                  <a:srgbClr val="0070C0"/>
                </a:solidFill>
              </a:rPr>
              <a:t>Never</a:t>
            </a:r>
            <a:r>
              <a:rPr lang="en-US" altLang="en-US" dirty="0" smtClean="0">
                <a:solidFill>
                  <a:srgbClr val="0070C0"/>
                </a:solidFill>
              </a:rPr>
              <a:t> </a:t>
            </a:r>
            <a:r>
              <a:rPr lang="en-US" altLang="en-US" dirty="0" smtClean="0"/>
              <a:t>allow someone else to use your </a:t>
            </a:r>
          </a:p>
          <a:p>
            <a:pPr marL="365760" lvl="1" indent="0">
              <a:buNone/>
              <a:defRPr/>
            </a:pPr>
            <a:r>
              <a:rPr lang="en-US" altLang="en-US" dirty="0" smtClean="0"/>
              <a:t>login information.</a:t>
            </a:r>
          </a:p>
          <a:p>
            <a:pPr eaLnBrk="1" hangingPunct="1">
              <a:buFont typeface="Wingdings" pitchFamily="2" charset="2"/>
              <a:buNone/>
              <a:defRPr/>
            </a:pPr>
            <a:endParaRPr lang="en-US" altLang="en-US" dirty="0" smtClean="0"/>
          </a:p>
        </p:txBody>
      </p:sp>
      <p:sp>
        <p:nvSpPr>
          <p:cNvPr id="46082" name="Rectangle 2"/>
          <p:cNvSpPr>
            <a:spLocks noGrp="1" noChangeArrowheads="1"/>
          </p:cNvSpPr>
          <p:nvPr>
            <p:ph type="title"/>
          </p:nvPr>
        </p:nvSpPr>
        <p:spPr/>
        <p:txBody>
          <a:bodyPr/>
          <a:lstStyle/>
          <a:p>
            <a:pPr eaLnBrk="1" hangingPunct="1">
              <a:defRPr/>
            </a:pPr>
            <a:r>
              <a:rPr lang="en-US" altLang="en-US" dirty="0" smtClean="0"/>
              <a:t>Safeguarding PHI</a:t>
            </a:r>
          </a:p>
        </p:txBody>
      </p:sp>
      <p:pic>
        <p:nvPicPr>
          <p:cNvPr id="14340" name="Picture 4" descr="file and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687888"/>
            <a:ext cx="1535113"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57200" y="1981200"/>
            <a:ext cx="8229600" cy="4648200"/>
          </a:xfrm>
        </p:spPr>
        <p:txBody>
          <a:bodyPr>
            <a:normAutofit/>
          </a:bodyPr>
          <a:lstStyle/>
          <a:p>
            <a:pPr eaLnBrk="1" hangingPunct="1">
              <a:buFont typeface="Wingdings" pitchFamily="2" charset="2"/>
              <a:buNone/>
              <a:defRPr/>
            </a:pPr>
            <a:r>
              <a:rPr lang="en-US" altLang="en-US" sz="2400" dirty="0" smtClean="0"/>
              <a:t>Beware of discussion of PHI, such as:</a:t>
            </a:r>
          </a:p>
          <a:p>
            <a:pPr eaLnBrk="1" hangingPunct="1">
              <a:defRPr/>
            </a:pPr>
            <a:r>
              <a:rPr lang="en-US" altLang="en-US" sz="2400" dirty="0" smtClean="0"/>
              <a:t>Talking about current or prior incident(s) while re-stocking ambulance or typing your report at the ER.</a:t>
            </a:r>
          </a:p>
          <a:p>
            <a:pPr eaLnBrk="1" hangingPunct="1">
              <a:defRPr/>
            </a:pPr>
            <a:r>
              <a:rPr lang="en-US" altLang="en-US" sz="2400" dirty="0" smtClean="0"/>
              <a:t>Discussing a call </a:t>
            </a:r>
            <a:r>
              <a:rPr lang="en-US" altLang="en-US" sz="2400" u="sng" dirty="0" smtClean="0"/>
              <a:t>anywhere</a:t>
            </a:r>
            <a:r>
              <a:rPr lang="en-US" altLang="en-US" sz="2400" dirty="0" smtClean="0"/>
              <a:t> other than an official audit or review.</a:t>
            </a:r>
          </a:p>
          <a:p>
            <a:pPr eaLnBrk="1" hangingPunct="1">
              <a:defRPr/>
            </a:pPr>
            <a:r>
              <a:rPr lang="en-US" altLang="en-US" sz="2400" dirty="0" smtClean="0"/>
              <a:t>Discussing “interesting” calls, famous patients, or neighbors.</a:t>
            </a:r>
            <a:endParaRPr lang="en-US" altLang="en-US" sz="2400" u="sng" dirty="0" smtClean="0"/>
          </a:p>
          <a:p>
            <a:pPr eaLnBrk="1" hangingPunct="1">
              <a:defRPr/>
            </a:pPr>
            <a:r>
              <a:rPr lang="en-US" altLang="en-US" sz="2400" dirty="0" smtClean="0">
                <a:effectLst/>
              </a:rPr>
              <a:t>Sharing a co-worker or fellow responder’s PHI.</a:t>
            </a:r>
          </a:p>
          <a:p>
            <a:pPr eaLnBrk="1" hangingPunct="1">
              <a:defRPr/>
            </a:pPr>
            <a:r>
              <a:rPr lang="en-US" altLang="en-US" sz="2400" dirty="0" smtClean="0"/>
              <a:t>Posting of scene photos on social media.  Remember even off duty the public sees you as a representative of the Fire and Rescue Department.</a:t>
            </a:r>
            <a:endParaRPr lang="en-US" altLang="en-US" sz="2400" dirty="0" smtClean="0">
              <a:effectLst/>
            </a:endParaRPr>
          </a:p>
        </p:txBody>
      </p:sp>
      <p:sp>
        <p:nvSpPr>
          <p:cNvPr id="45058" name="Rectangle 2"/>
          <p:cNvSpPr>
            <a:spLocks noGrp="1" noChangeArrowheads="1"/>
          </p:cNvSpPr>
          <p:nvPr>
            <p:ph type="title"/>
          </p:nvPr>
        </p:nvSpPr>
        <p:spPr/>
        <p:txBody>
          <a:bodyPr/>
          <a:lstStyle/>
          <a:p>
            <a:pPr eaLnBrk="1" hangingPunct="1">
              <a:defRPr/>
            </a:pPr>
            <a:r>
              <a:rPr lang="en-US" altLang="en-US" dirty="0" smtClean="0"/>
              <a:t>			Use Caution…</a:t>
            </a:r>
          </a:p>
        </p:txBody>
      </p:sp>
      <p:pic>
        <p:nvPicPr>
          <p:cNvPr id="15364" name="Picture 4" descr="no discl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14255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PPCR Copies</a:t>
            </a:r>
            <a:endParaRPr lang="en-US" dirty="0"/>
          </a:p>
        </p:txBody>
      </p:sp>
      <p:sp>
        <p:nvSpPr>
          <p:cNvPr id="3" name="Content Placeholder 2"/>
          <p:cNvSpPr>
            <a:spLocks noGrp="1"/>
          </p:cNvSpPr>
          <p:nvPr>
            <p:ph sz="half" idx="1"/>
          </p:nvPr>
        </p:nvSpPr>
        <p:spPr>
          <a:xfrm>
            <a:off x="457200" y="1524000"/>
            <a:ext cx="4038600" cy="4953000"/>
          </a:xfrm>
        </p:spPr>
        <p:txBody>
          <a:bodyPr>
            <a:normAutofit lnSpcReduction="10000"/>
          </a:bodyPr>
          <a:lstStyle/>
          <a:p>
            <a:pPr>
              <a:defRPr/>
            </a:pPr>
            <a:r>
              <a:rPr lang="en-US" dirty="0" smtClean="0"/>
              <a:t>Who should get a copy of my patient’s PPCR?</a:t>
            </a:r>
          </a:p>
          <a:p>
            <a:pPr lvl="1">
              <a:defRPr/>
            </a:pPr>
            <a:r>
              <a:rPr lang="en-US" dirty="0" smtClean="0"/>
              <a:t>The AIC in charge of patient care.</a:t>
            </a:r>
          </a:p>
          <a:p>
            <a:pPr lvl="1">
              <a:defRPr/>
            </a:pPr>
            <a:r>
              <a:rPr lang="en-US" dirty="0" smtClean="0"/>
              <a:t>The hospital chart.</a:t>
            </a:r>
          </a:p>
          <a:p>
            <a:pPr lvl="1">
              <a:defRPr/>
            </a:pPr>
            <a:r>
              <a:rPr lang="en-US" dirty="0" smtClean="0"/>
              <a:t>The person doing QA either at the hospital or for the agency providing care.</a:t>
            </a:r>
          </a:p>
          <a:p>
            <a:pPr lvl="1">
              <a:defRPr/>
            </a:pPr>
            <a:r>
              <a:rPr lang="en-US" b="1" dirty="0" smtClean="0">
                <a:solidFill>
                  <a:srgbClr val="FFFF00"/>
                </a:solidFill>
              </a:rPr>
              <a:t>Personnel not directly involved in patient care, QA, or billing are not permitted access to the patients PPCR.</a:t>
            </a:r>
            <a:endParaRPr lang="en-US" b="1" dirty="0">
              <a:solidFill>
                <a:srgbClr val="FFFF00"/>
              </a:solidFill>
            </a:endParaRPr>
          </a:p>
        </p:txBody>
      </p:sp>
      <p:sp>
        <p:nvSpPr>
          <p:cNvPr id="4" name="Content Placeholder 3"/>
          <p:cNvSpPr>
            <a:spLocks noGrp="1"/>
          </p:cNvSpPr>
          <p:nvPr>
            <p:ph sz="half" idx="2"/>
          </p:nvPr>
        </p:nvSpPr>
        <p:spPr>
          <a:xfrm>
            <a:off x="4648200" y="1600200"/>
            <a:ext cx="4038600" cy="4800600"/>
          </a:xfrm>
        </p:spPr>
        <p:txBody>
          <a:bodyPr>
            <a:normAutofit lnSpcReduction="10000"/>
          </a:bodyPr>
          <a:lstStyle/>
          <a:p>
            <a:pPr>
              <a:defRPr/>
            </a:pPr>
            <a:r>
              <a:rPr lang="en-US" dirty="0" smtClean="0"/>
              <a:t>For example:</a:t>
            </a:r>
          </a:p>
          <a:p>
            <a:pPr lvl="1">
              <a:defRPr/>
            </a:pPr>
            <a:r>
              <a:rPr lang="en-US" dirty="0" smtClean="0"/>
              <a:t>If I transport in a ambulance from a different agency but no representatives from that agency rides on the call then they are not covered and can not obtain that patient’s PPCR.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pPr eaLnBrk="1" hangingPunct="1">
              <a:buFont typeface="Wingdings" pitchFamily="2" charset="2"/>
              <a:buNone/>
              <a:defRPr/>
            </a:pPr>
            <a:endParaRPr lang="en-US" altLang="en-US" sz="2800" dirty="0" smtClean="0"/>
          </a:p>
          <a:p>
            <a:pPr eaLnBrk="1" hangingPunct="1">
              <a:buFont typeface="Wingdings" pitchFamily="2" charset="2"/>
              <a:buNone/>
              <a:defRPr/>
            </a:pPr>
            <a:r>
              <a:rPr lang="en-US" altLang="en-US" sz="2800" dirty="0" smtClean="0"/>
              <a:t>Ask yourself…</a:t>
            </a:r>
          </a:p>
          <a:p>
            <a:pPr eaLnBrk="1" hangingPunct="1">
              <a:buFont typeface="Wingdings" pitchFamily="2" charset="2"/>
              <a:buNone/>
              <a:defRPr/>
            </a:pPr>
            <a:r>
              <a:rPr lang="en-US" altLang="en-US" sz="2800" dirty="0" smtClean="0"/>
              <a:t>  </a:t>
            </a:r>
          </a:p>
          <a:p>
            <a:pPr eaLnBrk="1" hangingPunct="1">
              <a:defRPr/>
            </a:pPr>
            <a:r>
              <a:rPr lang="en-US" altLang="en-US" sz="2800" dirty="0" smtClean="0"/>
              <a:t>Would a Judge agree that the disclosure benefited patient care AND was performed with the utmost discretion???</a:t>
            </a:r>
          </a:p>
          <a:p>
            <a:pPr eaLnBrk="1" hangingPunct="1">
              <a:defRPr/>
            </a:pPr>
            <a:r>
              <a:rPr lang="en-US" altLang="en-US" sz="2800" dirty="0" smtClean="0"/>
              <a:t>If you were the patient, would you want an “embarrassing” injury or illness to be discussed?</a:t>
            </a:r>
          </a:p>
        </p:txBody>
      </p:sp>
      <p:sp>
        <p:nvSpPr>
          <p:cNvPr id="47106" name="Rectangle 2"/>
          <p:cNvSpPr>
            <a:spLocks noGrp="1" noChangeArrowheads="1"/>
          </p:cNvSpPr>
          <p:nvPr>
            <p:ph type="title"/>
          </p:nvPr>
        </p:nvSpPr>
        <p:spPr/>
        <p:txBody>
          <a:bodyPr>
            <a:normAutofit fontScale="90000"/>
          </a:bodyPr>
          <a:lstStyle/>
          <a:p>
            <a:pPr eaLnBrk="1" hangingPunct="1">
              <a:defRPr/>
            </a:pPr>
            <a:r>
              <a:rPr lang="en-US" altLang="en-US" sz="4000" smtClean="0"/>
              <a:t>Unsure About Discussing an Incident??</a:t>
            </a:r>
          </a:p>
        </p:txBody>
      </p:sp>
      <p:pic>
        <p:nvPicPr>
          <p:cNvPr id="17412" name="Picture 4" descr="trou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371600"/>
            <a:ext cx="17208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pPr eaLnBrk="1" hangingPunct="1">
              <a:defRPr/>
            </a:pPr>
            <a:endParaRPr lang="en-US" altLang="en-US" dirty="0" smtClean="0"/>
          </a:p>
          <a:p>
            <a:pPr eaLnBrk="1" hangingPunct="1">
              <a:defRPr/>
            </a:pPr>
            <a:r>
              <a:rPr lang="en-US" altLang="en-US" dirty="0" smtClean="0"/>
              <a:t>The Department must make a Good Faith attempt to provide a NPP to each patient.</a:t>
            </a:r>
          </a:p>
          <a:p>
            <a:pPr eaLnBrk="1" hangingPunct="1">
              <a:defRPr/>
            </a:pPr>
            <a:r>
              <a:rPr lang="en-US" altLang="en-US" dirty="0" smtClean="0"/>
              <a:t>The Department must also make an effort to get a signed “Acknowledgement of Receipt.”</a:t>
            </a:r>
          </a:p>
          <a:p>
            <a:pPr eaLnBrk="1" hangingPunct="1">
              <a:buFont typeface="Wingdings" pitchFamily="2" charset="2"/>
              <a:buNone/>
              <a:defRPr/>
            </a:pPr>
            <a:endParaRPr lang="en-US" altLang="en-US" dirty="0" smtClean="0"/>
          </a:p>
        </p:txBody>
      </p:sp>
      <p:sp>
        <p:nvSpPr>
          <p:cNvPr id="48130" name="Rectangle 2"/>
          <p:cNvSpPr>
            <a:spLocks noGrp="1" noChangeArrowheads="1"/>
          </p:cNvSpPr>
          <p:nvPr>
            <p:ph type="title"/>
          </p:nvPr>
        </p:nvSpPr>
        <p:spPr>
          <a:xfrm>
            <a:off x="457200" y="381000"/>
            <a:ext cx="8229600" cy="1219200"/>
          </a:xfrm>
        </p:spPr>
        <p:txBody>
          <a:bodyPr>
            <a:normAutofit fontScale="90000"/>
          </a:bodyPr>
          <a:lstStyle/>
          <a:p>
            <a:pPr eaLnBrk="1" hangingPunct="1">
              <a:defRPr/>
            </a:pPr>
            <a:r>
              <a:rPr lang="en-US" altLang="en-US" sz="4000" dirty="0" smtClean="0"/>
              <a:t>Notice of Privacy Practices</a:t>
            </a:r>
            <a:br>
              <a:rPr lang="en-US" altLang="en-US" sz="4000" dirty="0" smtClean="0"/>
            </a:br>
            <a:r>
              <a:rPr lang="en-US" altLang="en-US" sz="4000" dirty="0" smtClean="0"/>
              <a:t>(NPP)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Grp="1" noChangeArrowheads="1"/>
          </p:cNvSpPr>
          <p:nvPr>
            <p:ph idx="1"/>
          </p:nvPr>
        </p:nvSpPr>
        <p:spPr>
          <a:xfrm>
            <a:off x="457200" y="1447800"/>
            <a:ext cx="8229600" cy="4800600"/>
          </a:xfrm>
        </p:spPr>
        <p:txBody>
          <a:bodyPr/>
          <a:lstStyle/>
          <a:p>
            <a:pPr eaLnBrk="1" hangingPunct="1">
              <a:lnSpc>
                <a:spcPct val="80000"/>
              </a:lnSpc>
              <a:defRPr/>
            </a:pPr>
            <a:endParaRPr lang="en-US" altLang="en-US" sz="2400" dirty="0" smtClean="0"/>
          </a:p>
          <a:p>
            <a:pPr eaLnBrk="1" hangingPunct="1">
              <a:lnSpc>
                <a:spcPct val="80000"/>
              </a:lnSpc>
              <a:defRPr/>
            </a:pPr>
            <a:r>
              <a:rPr lang="en-US" altLang="en-US" sz="2400" dirty="0" smtClean="0"/>
              <a:t>Any department that charges for service needs to give a NPP to every patient that is transported, including a signature form which acknowledges receipt  and permission to bill insurance on the patient’s behalf. </a:t>
            </a:r>
          </a:p>
          <a:p>
            <a:pPr eaLnBrk="1" hangingPunct="1">
              <a:lnSpc>
                <a:spcPct val="80000"/>
              </a:lnSpc>
              <a:buFont typeface="Wingdings" pitchFamily="2" charset="2"/>
              <a:buNone/>
              <a:defRPr/>
            </a:pPr>
            <a:endParaRPr lang="en-US" altLang="en-US" sz="2400" dirty="0" smtClean="0"/>
          </a:p>
          <a:p>
            <a:pPr eaLnBrk="1" hangingPunct="1">
              <a:lnSpc>
                <a:spcPct val="80000"/>
              </a:lnSpc>
              <a:defRPr/>
            </a:pPr>
            <a:r>
              <a:rPr lang="en-US" altLang="en-US" sz="2400" dirty="0" smtClean="0"/>
              <a:t>Every career and volunteer member of the Department </a:t>
            </a:r>
            <a:r>
              <a:rPr lang="en-US" altLang="en-US" sz="2400" i="1" u="sng" dirty="0" smtClean="0"/>
              <a:t>must review and be familiar</a:t>
            </a:r>
            <a:r>
              <a:rPr lang="en-US" altLang="en-US" sz="2400" dirty="0" smtClean="0"/>
              <a:t> with this material.  </a:t>
            </a:r>
          </a:p>
          <a:p>
            <a:pPr eaLnBrk="1" hangingPunct="1">
              <a:lnSpc>
                <a:spcPct val="80000"/>
              </a:lnSpc>
              <a:buFont typeface="Wingdings" pitchFamily="2" charset="2"/>
              <a:buNone/>
              <a:defRPr/>
            </a:pPr>
            <a:endParaRPr lang="en-US" altLang="en-US" sz="2400" dirty="0" smtClean="0"/>
          </a:p>
          <a:p>
            <a:pPr eaLnBrk="1" hangingPunct="1">
              <a:lnSpc>
                <a:spcPct val="80000"/>
              </a:lnSpc>
              <a:defRPr/>
            </a:pPr>
            <a:r>
              <a:rPr lang="en-US" altLang="en-US" sz="2400" dirty="0" smtClean="0"/>
              <a:t>An example can be viewed on the next two slides. </a:t>
            </a:r>
          </a:p>
          <a:p>
            <a:pPr eaLnBrk="1" hangingPunct="1">
              <a:lnSpc>
                <a:spcPct val="80000"/>
              </a:lnSpc>
              <a:defRPr/>
            </a:pPr>
            <a:endParaRPr lang="en-US" altLang="en-US" sz="2400" dirty="0"/>
          </a:p>
          <a:p>
            <a:pPr>
              <a:lnSpc>
                <a:spcPct val="80000"/>
              </a:lnSpc>
              <a:defRPr/>
            </a:pPr>
            <a:r>
              <a:rPr lang="en-US" altLang="en-US" sz="2400" dirty="0"/>
              <a:t>The NPP is also available on the internet at </a:t>
            </a:r>
            <a:r>
              <a:rPr lang="en-US" altLang="en-US" sz="2400" dirty="0">
                <a:solidFill>
                  <a:schemeClr val="bg1"/>
                </a:solidFill>
                <a:hlinkClick r:id="rId2"/>
              </a:rPr>
              <a:t>www.fcfrd.com</a:t>
            </a:r>
            <a:r>
              <a:rPr lang="en-US" altLang="en-US" sz="2400" dirty="0"/>
              <a:t>.</a:t>
            </a:r>
            <a:endParaRPr lang="en-US" altLang="en-US" sz="2400" dirty="0" smtClean="0"/>
          </a:p>
        </p:txBody>
      </p:sp>
      <p:sp>
        <p:nvSpPr>
          <p:cNvPr id="68612" name="Rectangle 4"/>
          <p:cNvSpPr>
            <a:spLocks noGrp="1" noChangeArrowheads="1"/>
          </p:cNvSpPr>
          <p:nvPr>
            <p:ph type="title"/>
          </p:nvPr>
        </p:nvSpPr>
        <p:spPr>
          <a:xfrm>
            <a:off x="457200" y="381000"/>
            <a:ext cx="8229600" cy="990600"/>
          </a:xfrm>
        </p:spPr>
        <p:txBody>
          <a:bodyPr/>
          <a:lstStyle/>
          <a:p>
            <a:pPr eaLnBrk="1" hangingPunct="1">
              <a:defRPr/>
            </a:pPr>
            <a:r>
              <a:rPr lang="en-US" altLang="en-US" sz="4000" dirty="0" smtClean="0"/>
              <a:t>Notice of Privacy Practices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7650"/>
            <a:ext cx="8586788" cy="623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pPr eaLnBrk="1" hangingPunct="1">
              <a:defRPr/>
            </a:pPr>
            <a:r>
              <a:rPr lang="en-US" altLang="en-US" dirty="0" smtClean="0"/>
              <a:t>HIPAA = Health Insurance Portability and Accountability Act.  Federal Law that was passed in 1996.</a:t>
            </a:r>
          </a:p>
          <a:p>
            <a:pPr eaLnBrk="1" hangingPunct="1">
              <a:buFont typeface="Wingdings" pitchFamily="2" charset="2"/>
              <a:buNone/>
              <a:defRPr/>
            </a:pPr>
            <a:endParaRPr lang="en-US" altLang="en-US" dirty="0" smtClean="0"/>
          </a:p>
          <a:p>
            <a:pPr eaLnBrk="1" hangingPunct="1">
              <a:defRPr/>
            </a:pPr>
            <a:r>
              <a:rPr lang="en-US" altLang="en-US" dirty="0" smtClean="0"/>
              <a:t>Created by – United States Department of Health and Human Services (DHHS)</a:t>
            </a:r>
          </a:p>
        </p:txBody>
      </p:sp>
      <p:sp>
        <p:nvSpPr>
          <p:cNvPr id="32770" name="Rectangle 2"/>
          <p:cNvSpPr>
            <a:spLocks noGrp="1" noChangeArrowheads="1"/>
          </p:cNvSpPr>
          <p:nvPr>
            <p:ph type="title"/>
          </p:nvPr>
        </p:nvSpPr>
        <p:spPr/>
        <p:txBody>
          <a:bodyPr/>
          <a:lstStyle/>
          <a:p>
            <a:pPr eaLnBrk="1" hangingPunct="1">
              <a:defRPr/>
            </a:pPr>
            <a:r>
              <a:rPr lang="en-US" altLang="en-US" smtClean="0"/>
              <a:t>What is HIPAA??</a:t>
            </a:r>
          </a:p>
        </p:txBody>
      </p:sp>
      <p:pic>
        <p:nvPicPr>
          <p:cNvPr id="3076" name="Picture 5" descr="lock hip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81000"/>
            <a:ext cx="9509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457200"/>
            <a:ext cx="8380412"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normAutofit fontScale="92500"/>
          </a:bodyPr>
          <a:lstStyle/>
          <a:p>
            <a:pPr eaLnBrk="1" hangingPunct="1">
              <a:lnSpc>
                <a:spcPct val="90000"/>
              </a:lnSpc>
              <a:defRPr/>
            </a:pPr>
            <a:endParaRPr lang="en-US" altLang="en-US" sz="2800" dirty="0" smtClean="0"/>
          </a:p>
          <a:p>
            <a:pPr>
              <a:lnSpc>
                <a:spcPct val="90000"/>
              </a:lnSpc>
              <a:defRPr/>
            </a:pPr>
            <a:r>
              <a:rPr lang="en-US" altLang="en-US" sz="2400" dirty="0" smtClean="0"/>
              <a:t>During the emergency treatment of a patient, the NPP must be given as soon as practical as detailed in </a:t>
            </a:r>
            <a:r>
              <a:rPr lang="en-US" sz="2400" dirty="0"/>
              <a:t>45 CFR </a:t>
            </a:r>
            <a:r>
              <a:rPr lang="en-US" sz="2400" dirty="0" smtClean="0"/>
              <a:t>164.520 of the privacy rule.</a:t>
            </a:r>
            <a:endParaRPr lang="en-US" altLang="en-US" sz="2400" dirty="0" smtClean="0"/>
          </a:p>
          <a:p>
            <a:pPr eaLnBrk="1" hangingPunct="1">
              <a:lnSpc>
                <a:spcPct val="90000"/>
              </a:lnSpc>
              <a:buFont typeface="Wingdings" pitchFamily="2" charset="2"/>
              <a:buNone/>
              <a:defRPr/>
            </a:pPr>
            <a:endParaRPr lang="en-US" altLang="en-US" sz="2400" dirty="0" smtClean="0"/>
          </a:p>
          <a:p>
            <a:pPr eaLnBrk="1" hangingPunct="1">
              <a:lnSpc>
                <a:spcPct val="90000"/>
              </a:lnSpc>
              <a:defRPr/>
            </a:pPr>
            <a:r>
              <a:rPr lang="en-US" altLang="en-US" sz="2400" dirty="0" smtClean="0"/>
              <a:t>Providers may provide this information after the transfer of patient care at the receiving facility.</a:t>
            </a:r>
          </a:p>
          <a:p>
            <a:pPr eaLnBrk="1" hangingPunct="1">
              <a:lnSpc>
                <a:spcPct val="90000"/>
              </a:lnSpc>
              <a:buFont typeface="Wingdings" pitchFamily="2" charset="2"/>
              <a:buNone/>
              <a:defRPr/>
            </a:pPr>
            <a:endParaRPr lang="en-US" altLang="en-US" sz="2400" dirty="0" smtClean="0"/>
          </a:p>
          <a:p>
            <a:pPr eaLnBrk="1" hangingPunct="1">
              <a:lnSpc>
                <a:spcPct val="90000"/>
              </a:lnSpc>
              <a:defRPr/>
            </a:pPr>
            <a:r>
              <a:rPr lang="en-US" altLang="en-US" sz="2400" dirty="0" smtClean="0"/>
              <a:t>This ensures that the provision of this information does not interfere with patient care or become lost during the emergent phase of treatment.  If after transfer of care it is still not feasible to present the patient with the NPP, then the EMS Provider may leave it with the assigned nurse to present when it is feasible. </a:t>
            </a:r>
          </a:p>
        </p:txBody>
      </p:sp>
      <p:sp>
        <p:nvSpPr>
          <p:cNvPr id="49154" name="Rectangle 2"/>
          <p:cNvSpPr>
            <a:spLocks noGrp="1" noChangeArrowheads="1"/>
          </p:cNvSpPr>
          <p:nvPr>
            <p:ph type="title"/>
          </p:nvPr>
        </p:nvSpPr>
        <p:spPr/>
        <p:txBody>
          <a:bodyPr/>
          <a:lstStyle/>
          <a:p>
            <a:pPr eaLnBrk="1" hangingPunct="1">
              <a:defRPr/>
            </a:pPr>
            <a:r>
              <a:rPr lang="en-US" altLang="en-US" smtClean="0"/>
              <a:t>NPP in Emergency Settings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62000"/>
            <a:ext cx="8229600" cy="685800"/>
          </a:xfrm>
        </p:spPr>
        <p:txBody>
          <a:bodyPr anchor="ctr">
            <a:normAutofit fontScale="90000"/>
          </a:bodyPr>
          <a:lstStyle/>
          <a:p>
            <a:pPr eaLnBrk="1" hangingPunct="1">
              <a:defRPr/>
            </a:pPr>
            <a:r>
              <a:rPr lang="en-US" altLang="en-US" sz="4000" dirty="0" smtClean="0"/>
              <a:t>Permitted Disclosures</a:t>
            </a:r>
            <a:br>
              <a:rPr lang="en-US" altLang="en-US" sz="4000" dirty="0" smtClean="0"/>
            </a:br>
            <a:endParaRPr lang="en-US" altLang="en-US" sz="4000" dirty="0" smtClean="0"/>
          </a:p>
        </p:txBody>
      </p:sp>
      <p:sp>
        <p:nvSpPr>
          <p:cNvPr id="50179" name="Rectangle 3"/>
          <p:cNvSpPr>
            <a:spLocks noGrp="1" noChangeArrowheads="1"/>
          </p:cNvSpPr>
          <p:nvPr>
            <p:ph sz="half" idx="1"/>
          </p:nvPr>
        </p:nvSpPr>
        <p:spPr/>
        <p:txBody>
          <a:bodyPr/>
          <a:lstStyle/>
          <a:p>
            <a:pPr eaLnBrk="1" hangingPunct="1">
              <a:lnSpc>
                <a:spcPct val="80000"/>
              </a:lnSpc>
              <a:buFont typeface="Wingdings" pitchFamily="2" charset="2"/>
              <a:buNone/>
              <a:defRPr/>
            </a:pPr>
            <a:r>
              <a:rPr lang="en-US" altLang="en-US" sz="3200" dirty="0" smtClean="0"/>
              <a:t>  Disclosure of PHI is acceptable in  the following circumstances:</a:t>
            </a:r>
          </a:p>
        </p:txBody>
      </p:sp>
      <p:sp>
        <p:nvSpPr>
          <p:cNvPr id="50180" name="Rectangle 4"/>
          <p:cNvSpPr>
            <a:spLocks noGrp="1" noChangeArrowheads="1"/>
          </p:cNvSpPr>
          <p:nvPr>
            <p:ph sz="half" idx="2"/>
          </p:nvPr>
        </p:nvSpPr>
        <p:spPr/>
        <p:txBody>
          <a:bodyPr/>
          <a:lstStyle/>
          <a:p>
            <a:pPr eaLnBrk="1" hangingPunct="1">
              <a:lnSpc>
                <a:spcPct val="80000"/>
              </a:lnSpc>
              <a:defRPr/>
            </a:pPr>
            <a:r>
              <a:rPr lang="en-US" altLang="en-US" sz="2400" dirty="0" smtClean="0"/>
              <a:t>Treatment</a:t>
            </a:r>
          </a:p>
          <a:p>
            <a:pPr eaLnBrk="1" hangingPunct="1">
              <a:lnSpc>
                <a:spcPct val="80000"/>
              </a:lnSpc>
              <a:defRPr/>
            </a:pPr>
            <a:r>
              <a:rPr lang="en-US" altLang="en-US" sz="2400" dirty="0" smtClean="0"/>
              <a:t>Payment</a:t>
            </a:r>
          </a:p>
          <a:p>
            <a:pPr eaLnBrk="1" hangingPunct="1">
              <a:lnSpc>
                <a:spcPct val="80000"/>
              </a:lnSpc>
              <a:defRPr/>
            </a:pPr>
            <a:r>
              <a:rPr lang="en-US" altLang="en-US" sz="2400" dirty="0" smtClean="0"/>
              <a:t>Operations</a:t>
            </a:r>
          </a:p>
          <a:p>
            <a:pPr eaLnBrk="1" hangingPunct="1">
              <a:lnSpc>
                <a:spcPct val="80000"/>
              </a:lnSpc>
              <a:defRPr/>
            </a:pPr>
            <a:r>
              <a:rPr lang="en-US" altLang="en-US" sz="2400" dirty="0" smtClean="0"/>
              <a:t>Public Health Regulations</a:t>
            </a:r>
          </a:p>
          <a:p>
            <a:pPr eaLnBrk="1" hangingPunct="1">
              <a:lnSpc>
                <a:spcPct val="80000"/>
              </a:lnSpc>
              <a:defRPr/>
            </a:pPr>
            <a:r>
              <a:rPr lang="en-US" altLang="en-US" sz="2400" dirty="0" smtClean="0"/>
              <a:t>Victims of Abuse</a:t>
            </a:r>
          </a:p>
          <a:p>
            <a:pPr eaLnBrk="1" hangingPunct="1">
              <a:lnSpc>
                <a:spcPct val="80000"/>
              </a:lnSpc>
              <a:defRPr/>
            </a:pPr>
            <a:r>
              <a:rPr lang="en-US" altLang="en-US" sz="2400" dirty="0" smtClean="0"/>
              <a:t>Judicial Proceedings</a:t>
            </a:r>
          </a:p>
          <a:p>
            <a:pPr eaLnBrk="1" hangingPunct="1">
              <a:lnSpc>
                <a:spcPct val="80000"/>
              </a:lnSpc>
              <a:defRPr/>
            </a:pPr>
            <a:r>
              <a:rPr lang="en-US" altLang="en-US" sz="2400" dirty="0" smtClean="0"/>
              <a:t>Law Enforcement</a:t>
            </a:r>
          </a:p>
          <a:p>
            <a:pPr eaLnBrk="1" hangingPunct="1">
              <a:lnSpc>
                <a:spcPct val="80000"/>
              </a:lnSpc>
              <a:defRPr/>
            </a:pPr>
            <a:r>
              <a:rPr lang="en-US" altLang="en-US" sz="2400" dirty="0" smtClean="0"/>
              <a:t>Births and Deaths</a:t>
            </a:r>
          </a:p>
          <a:p>
            <a:pPr eaLnBrk="1" hangingPunct="1">
              <a:lnSpc>
                <a:spcPct val="80000"/>
              </a:lnSpc>
              <a:defRPr/>
            </a:pPr>
            <a:r>
              <a:rPr lang="en-US" altLang="en-US" sz="2400" dirty="0" smtClean="0"/>
              <a:t>Research</a:t>
            </a:r>
          </a:p>
          <a:p>
            <a:pPr eaLnBrk="1" hangingPunct="1">
              <a:lnSpc>
                <a:spcPct val="80000"/>
              </a:lnSpc>
              <a:defRPr/>
            </a:pPr>
            <a:r>
              <a:rPr lang="en-US" altLang="en-US" sz="2400" dirty="0" smtClean="0"/>
              <a:t>Protection of Public Safety</a:t>
            </a:r>
          </a:p>
        </p:txBody>
      </p:sp>
      <p:pic>
        <p:nvPicPr>
          <p:cNvPr id="23557" name="Picture 6" descr="approv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86200"/>
            <a:ext cx="27051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pPr eaLnBrk="1" hangingPunct="1">
              <a:defRPr/>
            </a:pPr>
            <a:r>
              <a:rPr lang="en-US" altLang="en-US" dirty="0" smtClean="0"/>
              <a:t>Treatment – giving PHI to other providers involved in patient care, such as the hospital.</a:t>
            </a:r>
          </a:p>
          <a:p>
            <a:pPr eaLnBrk="1" hangingPunct="1">
              <a:defRPr/>
            </a:pPr>
            <a:r>
              <a:rPr lang="en-US" altLang="en-US" dirty="0" smtClean="0"/>
              <a:t>Payment – receiving PHI from other providers, as necessary for billing.</a:t>
            </a:r>
          </a:p>
          <a:p>
            <a:pPr eaLnBrk="1" hangingPunct="1">
              <a:defRPr/>
            </a:pPr>
            <a:r>
              <a:rPr lang="en-US" altLang="en-US" dirty="0" smtClean="0"/>
              <a:t>Operations – audits, quality assurance assessments.</a:t>
            </a:r>
          </a:p>
          <a:p>
            <a:pPr eaLnBrk="1" hangingPunct="1">
              <a:defRPr/>
            </a:pPr>
            <a:endParaRPr lang="en-US" altLang="en-US" dirty="0" smtClean="0"/>
          </a:p>
        </p:txBody>
      </p:sp>
      <p:sp>
        <p:nvSpPr>
          <p:cNvPr id="52226" name="Rectangle 2"/>
          <p:cNvSpPr>
            <a:spLocks noGrp="1" noChangeArrowheads="1"/>
          </p:cNvSpPr>
          <p:nvPr>
            <p:ph type="title"/>
          </p:nvPr>
        </p:nvSpPr>
        <p:spPr/>
        <p:txBody>
          <a:bodyPr/>
          <a:lstStyle/>
          <a:p>
            <a:pPr eaLnBrk="1" hangingPunct="1">
              <a:defRPr/>
            </a:pPr>
            <a:r>
              <a:rPr lang="en-US" altLang="en-US" sz="4000" smtClean="0"/>
              <a:t>Treatment, Payment, and Operations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eaLnBrk="1" hangingPunct="1">
              <a:defRPr/>
            </a:pPr>
            <a:r>
              <a:rPr lang="en-US" altLang="en-US" dirty="0" smtClean="0"/>
              <a:t>Disclosures to public health authorities, as authorized by State Law.</a:t>
            </a:r>
          </a:p>
          <a:p>
            <a:pPr eaLnBrk="1" hangingPunct="1">
              <a:defRPr/>
            </a:pPr>
            <a:r>
              <a:rPr lang="en-US" altLang="en-US" dirty="0" smtClean="0"/>
              <a:t>Also allows for notification of communicable diseases to EMS providers involved in an exposure.</a:t>
            </a:r>
          </a:p>
        </p:txBody>
      </p:sp>
      <p:sp>
        <p:nvSpPr>
          <p:cNvPr id="53250" name="Rectangle 2"/>
          <p:cNvSpPr>
            <a:spLocks noGrp="1" noChangeArrowheads="1"/>
          </p:cNvSpPr>
          <p:nvPr>
            <p:ph type="title"/>
          </p:nvPr>
        </p:nvSpPr>
        <p:spPr/>
        <p:txBody>
          <a:bodyPr/>
          <a:lstStyle/>
          <a:p>
            <a:pPr eaLnBrk="1" hangingPunct="1">
              <a:defRPr/>
            </a:pPr>
            <a:r>
              <a:rPr lang="en-US" altLang="en-US" smtClean="0"/>
              <a:t>Public Health Activities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pPr eaLnBrk="1" hangingPunct="1">
              <a:buFont typeface="Wingdings" pitchFamily="2" charset="2"/>
              <a:buNone/>
              <a:defRPr/>
            </a:pPr>
            <a:r>
              <a:rPr lang="en-US" altLang="en-US" sz="2800" dirty="0" smtClean="0"/>
              <a:t>The law requires (and HIPAA allows):</a:t>
            </a:r>
          </a:p>
          <a:p>
            <a:pPr eaLnBrk="1" hangingPunct="1">
              <a:defRPr/>
            </a:pPr>
            <a:r>
              <a:rPr lang="en-US" altLang="en-US" sz="2800" dirty="0" smtClean="0"/>
              <a:t>Reporting an “endangered adult” believed to be a victim of battery, neglect, or exploitation to Adult Protective Services or law enforcement.</a:t>
            </a:r>
          </a:p>
          <a:p>
            <a:pPr eaLnBrk="1" hangingPunct="1">
              <a:buFont typeface="Wingdings" pitchFamily="2" charset="2"/>
              <a:buNone/>
              <a:defRPr/>
            </a:pPr>
            <a:endParaRPr lang="en-US" altLang="en-US" sz="2800" dirty="0" smtClean="0"/>
          </a:p>
          <a:p>
            <a:pPr eaLnBrk="1" hangingPunct="1">
              <a:defRPr/>
            </a:pPr>
            <a:r>
              <a:rPr lang="en-US" altLang="en-US" sz="2800" dirty="0" smtClean="0"/>
              <a:t>Reporting a child that is believed to be a victim of abuse or neglect to the immediate supervisor, Child Protective Services, or law enforcement.</a:t>
            </a:r>
          </a:p>
        </p:txBody>
      </p:sp>
      <p:sp>
        <p:nvSpPr>
          <p:cNvPr id="54274" name="Rectangle 2"/>
          <p:cNvSpPr>
            <a:spLocks noGrp="1" noChangeArrowheads="1"/>
          </p:cNvSpPr>
          <p:nvPr>
            <p:ph type="title"/>
          </p:nvPr>
        </p:nvSpPr>
        <p:spPr>
          <a:xfrm>
            <a:off x="457200" y="228600"/>
            <a:ext cx="8229600" cy="1219200"/>
          </a:xfrm>
        </p:spPr>
        <p:txBody>
          <a:bodyPr>
            <a:normAutofit fontScale="90000"/>
          </a:bodyPr>
          <a:lstStyle/>
          <a:p>
            <a:pPr eaLnBrk="1" hangingPunct="1">
              <a:defRPr/>
            </a:pPr>
            <a:r>
              <a:rPr lang="en-US" altLang="en-US" sz="4000" dirty="0" smtClean="0"/>
              <a:t>Victims of Abuse, Neglect, and Domestic Violence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pPr algn="ctr" eaLnBrk="1" hangingPunct="1">
              <a:buFont typeface="Wingdings" pitchFamily="2" charset="2"/>
              <a:buNone/>
              <a:defRPr/>
            </a:pPr>
            <a:r>
              <a:rPr lang="en-US" altLang="en-US" sz="2800" dirty="0" smtClean="0"/>
              <a:t>Disclosure must only be made when a Judge or Grand Jury orders disclosure through a subpoena or warrant.</a:t>
            </a:r>
          </a:p>
          <a:p>
            <a:pPr eaLnBrk="1" hangingPunct="1">
              <a:buFont typeface="Wingdings" pitchFamily="2" charset="2"/>
              <a:buNone/>
              <a:defRPr/>
            </a:pPr>
            <a:endParaRPr lang="en-US" altLang="en-US" sz="2800" dirty="0" smtClean="0"/>
          </a:p>
          <a:p>
            <a:pPr algn="ctr" eaLnBrk="1" hangingPunct="1">
              <a:buFont typeface="Wingdings" pitchFamily="2" charset="2"/>
              <a:buNone/>
              <a:defRPr/>
            </a:pPr>
            <a:r>
              <a:rPr lang="en-US" altLang="en-US" sz="2800" dirty="0" smtClean="0"/>
              <a:t>**A private attorney does not have the authority to order a Fire Department provider to discuss a case.  If contacted by an attorney, always contact the your county’s law office for advice before proceeding.**</a:t>
            </a:r>
          </a:p>
        </p:txBody>
      </p:sp>
      <p:sp>
        <p:nvSpPr>
          <p:cNvPr id="55298" name="Rectangle 2"/>
          <p:cNvSpPr>
            <a:spLocks noGrp="1" noChangeArrowheads="1"/>
          </p:cNvSpPr>
          <p:nvPr>
            <p:ph type="title"/>
          </p:nvPr>
        </p:nvSpPr>
        <p:spPr/>
        <p:txBody>
          <a:bodyPr/>
          <a:lstStyle/>
          <a:p>
            <a:pPr eaLnBrk="1" hangingPunct="1">
              <a:defRPr/>
            </a:pPr>
            <a:r>
              <a:rPr lang="en-US" altLang="en-US" smtClean="0"/>
              <a:t>Judicial Proceedings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altLang="en-US" smtClean="0"/>
              <a:t>Law Enforcement</a:t>
            </a:r>
          </a:p>
        </p:txBody>
      </p:sp>
      <p:sp>
        <p:nvSpPr>
          <p:cNvPr id="56323" name="Rectangle 3"/>
          <p:cNvSpPr>
            <a:spLocks noGrp="1" noChangeArrowheads="1"/>
          </p:cNvSpPr>
          <p:nvPr>
            <p:ph sz="half" idx="1"/>
          </p:nvPr>
        </p:nvSpPr>
        <p:spPr>
          <a:xfrm>
            <a:off x="457200" y="1981200"/>
            <a:ext cx="4038600" cy="1524000"/>
          </a:xfrm>
        </p:spPr>
        <p:txBody>
          <a:bodyPr/>
          <a:lstStyle/>
          <a:p>
            <a:pPr eaLnBrk="1" hangingPunct="1">
              <a:buFont typeface="Wingdings" pitchFamily="2" charset="2"/>
              <a:buNone/>
              <a:defRPr/>
            </a:pPr>
            <a:r>
              <a:rPr lang="en-US" altLang="en-US" smtClean="0"/>
              <a:t>   Disclosure of PHI to Law Enforcement is permitted when:</a:t>
            </a:r>
          </a:p>
        </p:txBody>
      </p:sp>
      <p:sp>
        <p:nvSpPr>
          <p:cNvPr id="56324" name="Rectangle 4"/>
          <p:cNvSpPr>
            <a:spLocks noGrp="1" noChangeArrowheads="1"/>
          </p:cNvSpPr>
          <p:nvPr>
            <p:ph sz="half" idx="2"/>
          </p:nvPr>
        </p:nvSpPr>
        <p:spPr>
          <a:xfrm>
            <a:off x="4572000" y="2438400"/>
            <a:ext cx="4038600" cy="3505200"/>
          </a:xfrm>
        </p:spPr>
        <p:txBody>
          <a:bodyPr/>
          <a:lstStyle/>
          <a:p>
            <a:pPr eaLnBrk="1" hangingPunct="1">
              <a:defRPr/>
            </a:pPr>
            <a:r>
              <a:rPr lang="en-US" altLang="en-US" dirty="0" smtClean="0"/>
              <a:t>Required by law.</a:t>
            </a:r>
          </a:p>
          <a:p>
            <a:pPr eaLnBrk="1" hangingPunct="1">
              <a:defRPr/>
            </a:pPr>
            <a:endParaRPr lang="en-US" altLang="en-US" dirty="0" smtClean="0"/>
          </a:p>
          <a:p>
            <a:pPr eaLnBrk="1" hangingPunct="1">
              <a:defRPr/>
            </a:pPr>
            <a:r>
              <a:rPr lang="en-US" altLang="en-US" dirty="0" smtClean="0"/>
              <a:t>Ordered by a court.</a:t>
            </a:r>
          </a:p>
          <a:p>
            <a:pPr eaLnBrk="1" hangingPunct="1">
              <a:defRPr/>
            </a:pPr>
            <a:endParaRPr lang="en-US" altLang="en-US" dirty="0" smtClean="0"/>
          </a:p>
          <a:p>
            <a:pPr eaLnBrk="1" hangingPunct="1">
              <a:defRPr/>
            </a:pPr>
            <a:r>
              <a:rPr lang="en-US" altLang="en-US" dirty="0" smtClean="0"/>
              <a:t>Ordered by Administrative Subpoena.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altLang="en-US" smtClean="0"/>
              <a:t>Law Enforcement</a:t>
            </a:r>
          </a:p>
        </p:txBody>
      </p:sp>
      <p:sp>
        <p:nvSpPr>
          <p:cNvPr id="58371" name="Rectangle 3"/>
          <p:cNvSpPr>
            <a:spLocks noGrp="1" noChangeArrowheads="1"/>
          </p:cNvSpPr>
          <p:nvPr>
            <p:ph sz="half" idx="1"/>
          </p:nvPr>
        </p:nvSpPr>
        <p:spPr/>
        <p:txBody>
          <a:bodyPr/>
          <a:lstStyle/>
          <a:p>
            <a:pPr eaLnBrk="1" hangingPunct="1">
              <a:lnSpc>
                <a:spcPct val="80000"/>
              </a:lnSpc>
              <a:defRPr/>
            </a:pPr>
            <a:r>
              <a:rPr lang="en-US" altLang="en-US" sz="2400" smtClean="0"/>
              <a:t>When assisting the police to identify or locate a suspect, missing person, or witness, the provider may release:</a:t>
            </a:r>
          </a:p>
        </p:txBody>
      </p:sp>
      <p:sp>
        <p:nvSpPr>
          <p:cNvPr id="58372" name="Rectangle 4"/>
          <p:cNvSpPr>
            <a:spLocks noGrp="1" noChangeArrowheads="1"/>
          </p:cNvSpPr>
          <p:nvPr>
            <p:ph sz="half" idx="2"/>
          </p:nvPr>
        </p:nvSpPr>
        <p:spPr/>
        <p:txBody>
          <a:bodyPr/>
          <a:lstStyle/>
          <a:p>
            <a:pPr eaLnBrk="1" hangingPunct="1">
              <a:lnSpc>
                <a:spcPct val="80000"/>
              </a:lnSpc>
              <a:defRPr/>
            </a:pPr>
            <a:r>
              <a:rPr lang="en-US" altLang="en-US" sz="2000" dirty="0" smtClean="0"/>
              <a:t>Name / Address</a:t>
            </a:r>
          </a:p>
          <a:p>
            <a:pPr eaLnBrk="1" hangingPunct="1">
              <a:lnSpc>
                <a:spcPct val="80000"/>
              </a:lnSpc>
              <a:defRPr/>
            </a:pPr>
            <a:endParaRPr lang="en-US" altLang="en-US" sz="2000" dirty="0" smtClean="0"/>
          </a:p>
          <a:p>
            <a:pPr eaLnBrk="1" hangingPunct="1">
              <a:lnSpc>
                <a:spcPct val="80000"/>
              </a:lnSpc>
              <a:defRPr/>
            </a:pPr>
            <a:r>
              <a:rPr lang="en-US" altLang="en-US" sz="2000" dirty="0" smtClean="0"/>
              <a:t>Date / Place of Birth</a:t>
            </a:r>
          </a:p>
          <a:p>
            <a:pPr eaLnBrk="1" hangingPunct="1">
              <a:lnSpc>
                <a:spcPct val="80000"/>
              </a:lnSpc>
              <a:defRPr/>
            </a:pPr>
            <a:endParaRPr lang="en-US" altLang="en-US" sz="2000" dirty="0" smtClean="0"/>
          </a:p>
          <a:p>
            <a:pPr eaLnBrk="1" hangingPunct="1">
              <a:lnSpc>
                <a:spcPct val="80000"/>
              </a:lnSpc>
              <a:defRPr/>
            </a:pPr>
            <a:r>
              <a:rPr lang="en-US" altLang="en-US" sz="2000" dirty="0" smtClean="0"/>
              <a:t>Social Security #</a:t>
            </a:r>
          </a:p>
          <a:p>
            <a:pPr eaLnBrk="1" hangingPunct="1">
              <a:lnSpc>
                <a:spcPct val="80000"/>
              </a:lnSpc>
              <a:defRPr/>
            </a:pPr>
            <a:endParaRPr lang="en-US" altLang="en-US" sz="2000" dirty="0" smtClean="0"/>
          </a:p>
          <a:p>
            <a:pPr eaLnBrk="1" hangingPunct="1">
              <a:lnSpc>
                <a:spcPct val="80000"/>
              </a:lnSpc>
              <a:defRPr/>
            </a:pPr>
            <a:r>
              <a:rPr lang="en-US" altLang="en-US" sz="2000" dirty="0" smtClean="0"/>
              <a:t>Blood Type</a:t>
            </a:r>
          </a:p>
          <a:p>
            <a:pPr eaLnBrk="1" hangingPunct="1">
              <a:lnSpc>
                <a:spcPct val="80000"/>
              </a:lnSpc>
              <a:defRPr/>
            </a:pPr>
            <a:endParaRPr lang="en-US" altLang="en-US" sz="2000" dirty="0" smtClean="0"/>
          </a:p>
          <a:p>
            <a:pPr eaLnBrk="1" hangingPunct="1">
              <a:lnSpc>
                <a:spcPct val="80000"/>
              </a:lnSpc>
              <a:defRPr/>
            </a:pPr>
            <a:r>
              <a:rPr lang="en-US" altLang="en-US" sz="2000" dirty="0" smtClean="0"/>
              <a:t>Date / Time of Treatment</a:t>
            </a:r>
          </a:p>
          <a:p>
            <a:pPr eaLnBrk="1" hangingPunct="1">
              <a:lnSpc>
                <a:spcPct val="80000"/>
              </a:lnSpc>
              <a:defRPr/>
            </a:pPr>
            <a:endParaRPr lang="en-US" altLang="en-US" sz="2000" dirty="0" smtClean="0"/>
          </a:p>
          <a:p>
            <a:pPr eaLnBrk="1" hangingPunct="1">
              <a:lnSpc>
                <a:spcPct val="80000"/>
              </a:lnSpc>
              <a:defRPr/>
            </a:pPr>
            <a:r>
              <a:rPr lang="en-US" altLang="en-US" sz="2000" dirty="0" smtClean="0"/>
              <a:t>Distinguishing characteristics – height, weight, tattoos, scars, etc…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7813"/>
            <a:ext cx="8229600" cy="1322387"/>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eaLnBrk="1" hangingPunct="1">
              <a:defRPr/>
            </a:pPr>
            <a:r>
              <a:rPr lang="en-US" altLang="en-US" kern="0" dirty="0" smtClean="0"/>
              <a:t>Law Enforcement</a:t>
            </a:r>
          </a:p>
          <a:p>
            <a:pPr eaLnBrk="1" hangingPunct="1">
              <a:defRPr/>
            </a:pPr>
            <a:r>
              <a:rPr lang="en-US" altLang="en-US" sz="3600" kern="0" dirty="0" smtClean="0"/>
              <a:t>Decedents</a:t>
            </a:r>
          </a:p>
        </p:txBody>
      </p:sp>
      <p:sp>
        <p:nvSpPr>
          <p:cNvPr id="7" name="Rectangle 3"/>
          <p:cNvSpPr txBox="1">
            <a:spLocks noChangeArrowheads="1"/>
          </p:cNvSpPr>
          <p:nvPr/>
        </p:nvSpPr>
        <p:spPr>
          <a:xfrm>
            <a:off x="457200" y="1600200"/>
            <a:ext cx="8229600" cy="4683125"/>
          </a:xfrm>
          <a:prstGeom prst="rect">
            <a:avLst/>
          </a:prstGeom>
        </p:spPr>
        <p:txBody>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2300" kern="0" dirty="0" smtClean="0"/>
              <a:t>In the Commonwealth of Virginia local law enforcement is required to respond to any unattended death and will conduct an investigation. </a:t>
            </a:r>
          </a:p>
          <a:p>
            <a:pPr eaLnBrk="1" hangingPunct="1">
              <a:defRPr/>
            </a:pPr>
            <a:r>
              <a:rPr lang="en-US" altLang="en-US" sz="2300" kern="0" dirty="0" smtClean="0"/>
              <a:t>You may request Law Enforcement anytime you feel an attended death is “suspicious” in nature.</a:t>
            </a:r>
          </a:p>
          <a:p>
            <a:pPr eaLnBrk="1" hangingPunct="1">
              <a:defRPr/>
            </a:pPr>
            <a:r>
              <a:rPr lang="en-US" altLang="en-US" sz="2300" kern="0" dirty="0" smtClean="0"/>
              <a:t>You may release PHI to alert law enforcement  of a patient’s death, IF the death </a:t>
            </a:r>
            <a:r>
              <a:rPr lang="en-US" altLang="en-US" sz="2300" kern="0" dirty="0" smtClean="0">
                <a:solidFill>
                  <a:srgbClr val="FF0000"/>
                </a:solidFill>
              </a:rPr>
              <a:t>may</a:t>
            </a:r>
            <a:r>
              <a:rPr lang="en-US" altLang="en-US" sz="2300" kern="0" dirty="0" smtClean="0"/>
              <a:t> have resulted from criminal activity.</a:t>
            </a:r>
          </a:p>
          <a:p>
            <a:pPr eaLnBrk="1" hangingPunct="1">
              <a:defRPr/>
            </a:pPr>
            <a:r>
              <a:rPr lang="en-US" altLang="en-US" sz="2300" kern="0" dirty="0" smtClean="0"/>
              <a:t>You are not required to make a “legal conclusion” that the death resulted from a crime.</a:t>
            </a:r>
          </a:p>
          <a:p>
            <a:pPr eaLnBrk="1" hangingPunct="1">
              <a:defRPr/>
            </a:pPr>
            <a:r>
              <a:rPr lang="en-US" altLang="en-US" sz="2300" kern="0" dirty="0" smtClean="0"/>
              <a:t>Only a “suspicion” is required.</a:t>
            </a:r>
          </a:p>
          <a:p>
            <a:pPr eaLnBrk="1" hangingPunct="1">
              <a:defRPr/>
            </a:pPr>
            <a:r>
              <a:rPr lang="en-US" altLang="en-US" sz="2300" kern="0" dirty="0" smtClean="0"/>
              <a:t>Note:  there is a general exception for releasing PHI to coroners and funeral directors for non crime-related deaths.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eaLnBrk="1" hangingPunct="1">
              <a:defRPr/>
            </a:pPr>
            <a:r>
              <a:rPr lang="en-US" altLang="en-US" dirty="0" smtClean="0"/>
              <a:t>HIPAA is a common set of standards that protects certain health information.</a:t>
            </a:r>
          </a:p>
          <a:p>
            <a:pPr eaLnBrk="1" hangingPunct="1">
              <a:defRPr/>
            </a:pPr>
            <a:r>
              <a:rPr lang="en-US" altLang="en-US" dirty="0" smtClean="0"/>
              <a:t>There are several components – but, we are most concerned with the “Privacy Rule.”</a:t>
            </a:r>
          </a:p>
          <a:p>
            <a:pPr eaLnBrk="1" hangingPunct="1">
              <a:buFont typeface="Wingdings" pitchFamily="2" charset="2"/>
              <a:buNone/>
              <a:defRPr/>
            </a:pPr>
            <a:endParaRPr lang="en-US" altLang="en-US" dirty="0" smtClean="0"/>
          </a:p>
        </p:txBody>
      </p:sp>
      <p:sp>
        <p:nvSpPr>
          <p:cNvPr id="33794" name="Rectangle 2"/>
          <p:cNvSpPr>
            <a:spLocks noGrp="1" noChangeArrowheads="1"/>
          </p:cNvSpPr>
          <p:nvPr>
            <p:ph type="title"/>
          </p:nvPr>
        </p:nvSpPr>
        <p:spPr/>
        <p:txBody>
          <a:bodyPr/>
          <a:lstStyle/>
          <a:p>
            <a:pPr eaLnBrk="1" hangingPunct="1">
              <a:defRPr/>
            </a:pPr>
            <a:r>
              <a:rPr lang="en-US" altLang="en-US" smtClean="0"/>
              <a:t>Still not clear??</a:t>
            </a:r>
          </a:p>
        </p:txBody>
      </p:sp>
      <p:pic>
        <p:nvPicPr>
          <p:cNvPr id="4100" name="Picture 7" descr="large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657600"/>
            <a:ext cx="2084388"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p:txBody>
          <a:bodyPr/>
          <a:lstStyle/>
          <a:p>
            <a:pPr algn="ctr" eaLnBrk="1" hangingPunct="1">
              <a:buFont typeface="Wingdings" pitchFamily="2" charset="2"/>
              <a:buNone/>
              <a:defRPr/>
            </a:pPr>
            <a:r>
              <a:rPr lang="en-US" altLang="en-US" dirty="0" smtClean="0"/>
              <a:t>As patient care advocates, EMS Providers </a:t>
            </a:r>
          </a:p>
          <a:p>
            <a:pPr algn="ctr" eaLnBrk="1" hangingPunct="1">
              <a:buFont typeface="Wingdings" pitchFamily="2" charset="2"/>
              <a:buNone/>
              <a:defRPr/>
            </a:pPr>
            <a:r>
              <a:rPr lang="en-US" altLang="en-US" dirty="0" smtClean="0"/>
              <a:t>should encourage law enforcement to gain </a:t>
            </a:r>
          </a:p>
          <a:p>
            <a:pPr algn="ctr" eaLnBrk="1" hangingPunct="1">
              <a:buFont typeface="Wingdings" pitchFamily="2" charset="2"/>
              <a:buNone/>
              <a:defRPr/>
            </a:pPr>
            <a:r>
              <a:rPr lang="en-US" altLang="en-US" dirty="0" smtClean="0"/>
              <a:t>information directly from the source, when </a:t>
            </a:r>
          </a:p>
          <a:p>
            <a:pPr algn="ctr" eaLnBrk="1" hangingPunct="1">
              <a:buFont typeface="Wingdings" pitchFamily="2" charset="2"/>
              <a:buNone/>
              <a:defRPr/>
            </a:pPr>
            <a:r>
              <a:rPr lang="en-US" altLang="en-US" dirty="0" smtClean="0"/>
              <a:t>possible.</a:t>
            </a:r>
          </a:p>
        </p:txBody>
      </p:sp>
      <p:sp>
        <p:nvSpPr>
          <p:cNvPr id="60418" name="Rectangle 2"/>
          <p:cNvSpPr>
            <a:spLocks noGrp="1" noChangeArrowheads="1"/>
          </p:cNvSpPr>
          <p:nvPr>
            <p:ph type="title"/>
          </p:nvPr>
        </p:nvSpPr>
        <p:spPr/>
        <p:txBody>
          <a:bodyPr/>
          <a:lstStyle/>
          <a:p>
            <a:pPr eaLnBrk="1" hangingPunct="1">
              <a:defRPr/>
            </a:pPr>
            <a:r>
              <a:rPr lang="en-US" altLang="en-US" smtClean="0"/>
              <a:t>Law Enforcement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lstStyle/>
          <a:p>
            <a:pPr algn="ctr" eaLnBrk="1" hangingPunct="1">
              <a:buFont typeface="Wingdings" pitchFamily="2" charset="2"/>
              <a:buNone/>
              <a:defRPr/>
            </a:pPr>
            <a:r>
              <a:rPr lang="en-US" altLang="en-US" dirty="0" smtClean="0"/>
              <a:t> </a:t>
            </a:r>
          </a:p>
          <a:p>
            <a:pPr algn="ctr" eaLnBrk="1" hangingPunct="1">
              <a:buFont typeface="Wingdings" pitchFamily="2" charset="2"/>
              <a:buNone/>
              <a:defRPr/>
            </a:pPr>
            <a:r>
              <a:rPr lang="en-US" altLang="en-US" dirty="0" smtClean="0"/>
              <a:t> The U. S. Department of Health and Human Services may impose civil penalties on a covered entity of $100 per failure to comply with a Privacy Rule requirement.</a:t>
            </a:r>
          </a:p>
          <a:p>
            <a:pPr algn="ctr" eaLnBrk="1" hangingPunct="1">
              <a:buFont typeface="Wingdings" pitchFamily="2" charset="2"/>
              <a:buNone/>
              <a:defRPr/>
            </a:pPr>
            <a:endParaRPr lang="en-US" altLang="en-US" dirty="0" smtClean="0"/>
          </a:p>
        </p:txBody>
      </p:sp>
      <p:sp>
        <p:nvSpPr>
          <p:cNvPr id="62466" name="Rectangle 2"/>
          <p:cNvSpPr>
            <a:spLocks noGrp="1" noChangeArrowheads="1"/>
          </p:cNvSpPr>
          <p:nvPr>
            <p:ph type="title"/>
          </p:nvPr>
        </p:nvSpPr>
        <p:spPr/>
        <p:txBody>
          <a:bodyPr/>
          <a:lstStyle/>
          <a:p>
            <a:pPr eaLnBrk="1" hangingPunct="1">
              <a:defRPr/>
            </a:pPr>
            <a:r>
              <a:rPr lang="en-US" altLang="en-US" smtClean="0"/>
              <a:t>Civil Penalties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p:txBody>
          <a:bodyPr>
            <a:normAutofit fontScale="92500" lnSpcReduction="10000"/>
          </a:bodyPr>
          <a:lstStyle/>
          <a:p>
            <a:pPr>
              <a:defRPr/>
            </a:pPr>
            <a:r>
              <a:rPr lang="en-US" dirty="0" smtClean="0"/>
              <a:t>A </a:t>
            </a:r>
            <a:r>
              <a:rPr lang="en-US" dirty="0"/>
              <a:t>person who knowingly obtains or discloses individually identifiable health information in violation of HIPAA faces a fine of $50,000 and up to one-year </a:t>
            </a:r>
            <a:r>
              <a:rPr lang="en-US" dirty="0" smtClean="0"/>
              <a:t>imprisonment.</a:t>
            </a:r>
          </a:p>
          <a:p>
            <a:pPr>
              <a:defRPr/>
            </a:pPr>
            <a:r>
              <a:rPr lang="en-US" dirty="0"/>
              <a:t>The criminal penalties increase to $100,000 and up to five years imprisonment if the wrongful conduct involves false pretenses, and to $250,000 and up to ten </a:t>
            </a:r>
            <a:r>
              <a:rPr lang="en-US" dirty="0" smtClean="0"/>
              <a:t>years </a:t>
            </a:r>
            <a:r>
              <a:rPr lang="en-US" dirty="0"/>
              <a:t>imprisonment if the wrongful conduct involves the intent to sell, transfer, or use individually identifiable health information for commercial advantage, personal gain, or malicious harm.</a:t>
            </a:r>
          </a:p>
          <a:p>
            <a:pPr>
              <a:defRPr/>
            </a:pPr>
            <a:r>
              <a:rPr lang="en-US" altLang="en-US" dirty="0" smtClean="0"/>
              <a:t>Criminal sanctions are enforced by the U. S. Department of Justice.</a:t>
            </a:r>
          </a:p>
          <a:p>
            <a:pPr lvl="8">
              <a:defRPr/>
            </a:pPr>
            <a:r>
              <a:rPr lang="en-US" dirty="0"/>
              <a:t>Pub. L. 104-191; 42 U.S.C. §1320d-6. </a:t>
            </a:r>
            <a:endParaRPr lang="en-US" altLang="en-US" dirty="0" smtClean="0"/>
          </a:p>
        </p:txBody>
      </p:sp>
      <p:sp>
        <p:nvSpPr>
          <p:cNvPr id="63490" name="Rectangle 2"/>
          <p:cNvSpPr>
            <a:spLocks noGrp="1" noChangeArrowheads="1"/>
          </p:cNvSpPr>
          <p:nvPr>
            <p:ph type="title"/>
          </p:nvPr>
        </p:nvSpPr>
        <p:spPr/>
        <p:txBody>
          <a:bodyPr/>
          <a:lstStyle/>
          <a:p>
            <a:pPr eaLnBrk="1" hangingPunct="1">
              <a:defRPr/>
            </a:pPr>
            <a:r>
              <a:rPr lang="en-US" altLang="en-US" dirty="0" smtClean="0"/>
              <a:t>Criminal Penalties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685800"/>
            <a:ext cx="91440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3200" b="1" dirty="0">
                <a:solidFill>
                  <a:srgbClr val="92D050"/>
                </a:solidFill>
                <a:latin typeface="+mn-lt"/>
                <a:cs typeface="Times New Roman" pitchFamily="18" charset="0"/>
              </a:rPr>
              <a:t>HIPAA</a:t>
            </a:r>
            <a:endParaRPr lang="en-US" altLang="en-US" sz="3200" dirty="0">
              <a:solidFill>
                <a:srgbClr val="92D050"/>
              </a:solidFill>
              <a:latin typeface="+mn-lt"/>
              <a:cs typeface="Times New Roman" pitchFamily="18" charset="0"/>
            </a:endParaRPr>
          </a:p>
          <a:p>
            <a:pPr algn="ctr">
              <a:defRPr/>
            </a:pPr>
            <a:r>
              <a:rPr lang="en-US" altLang="en-US" sz="3200" b="1" dirty="0">
                <a:solidFill>
                  <a:srgbClr val="92D050"/>
                </a:solidFill>
                <a:latin typeface="+mn-lt"/>
              </a:rPr>
              <a:t>Scenario One</a:t>
            </a:r>
          </a:p>
          <a:p>
            <a:pPr algn="ctr">
              <a:defRPr/>
            </a:pPr>
            <a:endParaRPr lang="en-US" altLang="en-US" sz="2400" dirty="0">
              <a:latin typeface="Times New Roman" pitchFamily="18" charset="0"/>
            </a:endParaRPr>
          </a:p>
        </p:txBody>
      </p:sp>
      <p:sp>
        <p:nvSpPr>
          <p:cNvPr id="6" name="Rectangle 3"/>
          <p:cNvSpPr>
            <a:spLocks noChangeArrowheads="1"/>
          </p:cNvSpPr>
          <p:nvPr/>
        </p:nvSpPr>
        <p:spPr bwMode="auto">
          <a:xfrm>
            <a:off x="533400" y="2008188"/>
            <a:ext cx="83058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defRPr/>
            </a:pPr>
            <a:r>
              <a:rPr lang="en-US" altLang="en-US" sz="1200" dirty="0">
                <a:latin typeface="Arial" charset="0"/>
                <a:cs typeface="Times New Roman" pitchFamily="18" charset="0"/>
              </a:rPr>
              <a:t> </a:t>
            </a:r>
            <a:endParaRPr lang="en-US" altLang="en-US" sz="1000" dirty="0">
              <a:latin typeface="Times New Roman" pitchFamily="18" charset="0"/>
              <a:cs typeface="Times New Roman" pitchFamily="18" charset="0"/>
            </a:endParaRPr>
          </a:p>
          <a:p>
            <a:pPr>
              <a:defRPr/>
            </a:pPr>
            <a:r>
              <a:rPr lang="en-US" altLang="en-US" sz="2400" dirty="0">
                <a:latin typeface="+mn-lt"/>
                <a:cs typeface="Times New Roman" pitchFamily="18" charset="0"/>
              </a:rPr>
              <a:t>You and your partner respond for a neighbor who suffers from depression.  </a:t>
            </a:r>
            <a:r>
              <a:rPr lang="en-US" altLang="en-US" sz="2400" dirty="0" smtClean="0">
                <a:latin typeface="+mn-lt"/>
                <a:cs typeface="Times New Roman" pitchFamily="18" charset="0"/>
              </a:rPr>
              <a:t>You </a:t>
            </a:r>
            <a:r>
              <a:rPr lang="en-US" altLang="en-US" sz="2400" dirty="0">
                <a:latin typeface="+mn-lt"/>
                <a:cs typeface="Times New Roman" pitchFamily="18" charset="0"/>
              </a:rPr>
              <a:t>discover during your assessment that the patient has had suicidal thoughts.  After the call, you are concerned that other First Responders in your community need to know the extent of the patient’s illness so they can watch for warning signs should the depression deepen.  </a:t>
            </a:r>
          </a:p>
          <a:p>
            <a:pPr>
              <a:defRPr/>
            </a:pPr>
            <a:r>
              <a:rPr lang="en-US" altLang="en-US" sz="2400" dirty="0">
                <a:latin typeface="+mn-lt"/>
                <a:cs typeface="Times New Roman" pitchFamily="18" charset="0"/>
              </a:rPr>
              <a:t> </a:t>
            </a:r>
          </a:p>
          <a:p>
            <a:pPr>
              <a:defRPr/>
            </a:pPr>
            <a:r>
              <a:rPr lang="en-US" altLang="en-US" sz="2400" dirty="0">
                <a:latin typeface="+mn-lt"/>
                <a:cs typeface="Times New Roman" pitchFamily="18" charset="0"/>
              </a:rPr>
              <a:t>Can you share what you have learned with you fellow First Responders?</a:t>
            </a:r>
            <a:r>
              <a:rPr lang="en-US" altLang="en-US" sz="2400" dirty="0">
                <a:latin typeface="+mn-lt"/>
              </a:rPr>
              <a:t> </a:t>
            </a:r>
          </a:p>
        </p:txBody>
      </p:sp>
    </p:spTree>
    <p:extLst>
      <p:ext uri="{BB962C8B-B14F-4D97-AF65-F5344CB8AC3E}">
        <p14:creationId xmlns:p14="http://schemas.microsoft.com/office/powerpoint/2010/main" val="2980646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Answer	</a:t>
            </a:r>
            <a:endParaRPr lang="en-US" dirty="0"/>
          </a:p>
        </p:txBody>
      </p:sp>
      <p:sp>
        <p:nvSpPr>
          <p:cNvPr id="3" name="Content Placeholder 2"/>
          <p:cNvSpPr>
            <a:spLocks noGrp="1"/>
          </p:cNvSpPr>
          <p:nvPr>
            <p:ph idx="1"/>
          </p:nvPr>
        </p:nvSpPr>
        <p:spPr/>
        <p:txBody>
          <a:bodyPr/>
          <a:lstStyle/>
          <a:p>
            <a:r>
              <a:rPr lang="en-US" altLang="en-US" dirty="0"/>
              <a:t>No, this is a breech of </a:t>
            </a:r>
            <a:r>
              <a:rPr lang="en-US" altLang="en-US" dirty="0" smtClean="0"/>
              <a:t>confidentiality.</a:t>
            </a:r>
            <a:endParaRPr lang="en-US" altLang="en-US" dirty="0"/>
          </a:p>
          <a:p>
            <a:endParaRPr lang="en-US" dirty="0"/>
          </a:p>
        </p:txBody>
      </p:sp>
    </p:spTree>
    <p:extLst>
      <p:ext uri="{BB962C8B-B14F-4D97-AF65-F5344CB8AC3E}">
        <p14:creationId xmlns:p14="http://schemas.microsoft.com/office/powerpoint/2010/main" val="4149502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85800" y="2438400"/>
            <a:ext cx="7772400" cy="4114800"/>
          </a:xfrm>
          <a:prstGeom prst="rect">
            <a:avLst/>
          </a:prstGeom>
          <a:ln w="6350" cap="rnd">
            <a:noFill/>
          </a:ln>
        </p:spPr>
        <p:txBody>
          <a:bodyPr vert="horz"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fontAlgn="auto">
              <a:spcAft>
                <a:spcPts val="0"/>
              </a:spcAft>
              <a:defRPr/>
            </a:pPr>
            <a:r>
              <a:rPr lang="en-US" altLang="en-US" sz="1800" dirty="0" smtClean="0">
                <a:cs typeface="Times New Roman" pitchFamily="18" charset="0"/>
              </a:rPr>
              <a:t/>
            </a:r>
            <a:br>
              <a:rPr lang="en-US" altLang="en-US" sz="1800" dirty="0" smtClean="0">
                <a:cs typeface="Times New Roman" pitchFamily="18" charset="0"/>
              </a:rPr>
            </a:br>
            <a:r>
              <a:rPr lang="en-US" altLang="en-US" sz="1800" dirty="0" smtClean="0">
                <a:cs typeface="Arial" charset="0"/>
              </a:rPr>
              <a:t>?</a:t>
            </a:r>
          </a:p>
        </p:txBody>
      </p:sp>
      <p:sp>
        <p:nvSpPr>
          <p:cNvPr id="6" name="Rectangle 4"/>
          <p:cNvSpPr>
            <a:spLocks noChangeArrowheads="1"/>
          </p:cNvSpPr>
          <p:nvPr/>
        </p:nvSpPr>
        <p:spPr bwMode="auto">
          <a:xfrm>
            <a:off x="304800" y="304800"/>
            <a:ext cx="84582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charset="0"/>
              </a:defRPr>
            </a:lvl9pPr>
          </a:lstStyle>
          <a:p>
            <a:pPr>
              <a:spcBef>
                <a:spcPct val="0"/>
              </a:spcBef>
              <a:buClrTx/>
              <a:buSzTx/>
              <a:buFontTx/>
              <a:buNone/>
            </a:pPr>
            <a:r>
              <a:rPr lang="en-US" altLang="en-US" sz="4400" i="1">
                <a:solidFill>
                  <a:schemeClr val="tx2"/>
                </a:solidFill>
                <a:latin typeface="Arial" charset="0"/>
                <a:cs typeface="Arial" charset="0"/>
              </a:rPr>
              <a:t> </a:t>
            </a:r>
            <a:r>
              <a:rPr lang="en-US" altLang="en-US" sz="4400" i="1">
                <a:solidFill>
                  <a:schemeClr val="tx2"/>
                </a:solidFill>
                <a:latin typeface="Times New Roman" pitchFamily="18" charset="0"/>
                <a:cs typeface="Times New Roman" pitchFamily="18" charset="0"/>
              </a:rPr>
              <a:t/>
            </a:r>
            <a:br>
              <a:rPr lang="en-US" altLang="en-US" sz="4400" i="1">
                <a:solidFill>
                  <a:schemeClr val="tx2"/>
                </a:solidFill>
                <a:latin typeface="Times New Roman" pitchFamily="18" charset="0"/>
                <a:cs typeface="Times New Roman" pitchFamily="18" charset="0"/>
              </a:rPr>
            </a:br>
            <a:endParaRPr lang="en-US" altLang="en-US" sz="4400" i="1">
              <a:solidFill>
                <a:schemeClr val="tx2"/>
              </a:solidFill>
              <a:latin typeface="Arial" charset="0"/>
              <a:cs typeface="Arial" charset="0"/>
            </a:endParaRPr>
          </a:p>
        </p:txBody>
      </p:sp>
      <p:sp>
        <p:nvSpPr>
          <p:cNvPr id="7" name="Rectangle 5"/>
          <p:cNvSpPr>
            <a:spLocks noChangeArrowheads="1"/>
          </p:cNvSpPr>
          <p:nvPr/>
        </p:nvSpPr>
        <p:spPr bwMode="auto">
          <a:xfrm>
            <a:off x="2784475" y="588963"/>
            <a:ext cx="29591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n-US" sz="3200" b="1" dirty="0">
                <a:solidFill>
                  <a:schemeClr val="tx2"/>
                </a:solidFill>
                <a:latin typeface="+mn-lt"/>
                <a:cs typeface="Arial" charset="0"/>
              </a:rPr>
              <a:t>HIPAA </a:t>
            </a:r>
            <a:br>
              <a:rPr lang="en-US" altLang="en-US" sz="3200" b="1" dirty="0">
                <a:solidFill>
                  <a:schemeClr val="tx2"/>
                </a:solidFill>
                <a:latin typeface="+mn-lt"/>
                <a:cs typeface="Arial" charset="0"/>
              </a:rPr>
            </a:br>
            <a:r>
              <a:rPr lang="en-US" altLang="en-US" sz="3200" b="1" dirty="0">
                <a:solidFill>
                  <a:schemeClr val="tx2"/>
                </a:solidFill>
                <a:latin typeface="+mn-lt"/>
                <a:cs typeface="Arial" charset="0"/>
              </a:rPr>
              <a:t>Scenario Two</a:t>
            </a:r>
          </a:p>
        </p:txBody>
      </p:sp>
      <p:sp>
        <p:nvSpPr>
          <p:cNvPr id="8" name="Text Box 7"/>
          <p:cNvSpPr txBox="1">
            <a:spLocks noChangeArrowheads="1"/>
          </p:cNvSpPr>
          <p:nvPr/>
        </p:nvSpPr>
        <p:spPr bwMode="auto">
          <a:xfrm>
            <a:off x="609600" y="2286000"/>
            <a:ext cx="7848600"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dirty="0">
                <a:latin typeface="+mn-lt"/>
              </a:rPr>
              <a:t>There is a call in your town.  It involves the treatment of an entrapped farmer who subsequently dies from his injuries.  You are concerned that a Critical Incident Stress Debriefing might lead to a violation of HIPAA.</a:t>
            </a:r>
          </a:p>
          <a:p>
            <a:pPr>
              <a:spcBef>
                <a:spcPct val="50000"/>
              </a:spcBef>
              <a:defRPr/>
            </a:pPr>
            <a:r>
              <a:rPr lang="en-US" altLang="en-US" sz="2800" dirty="0">
                <a:latin typeface="+mn-lt"/>
              </a:rPr>
              <a:t>Should you be concerned?</a:t>
            </a:r>
          </a:p>
        </p:txBody>
      </p:sp>
    </p:spTree>
    <p:extLst>
      <p:ext uri="{BB962C8B-B14F-4D97-AF65-F5344CB8AC3E}">
        <p14:creationId xmlns:p14="http://schemas.microsoft.com/office/powerpoint/2010/main" val="3966445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219200"/>
          </a:xfrm>
          <a:prstGeom prst="rect">
            <a:avLst/>
          </a:prstGeom>
        </p:spPr>
        <p:txBody>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fontAlgn="auto">
              <a:spcAft>
                <a:spcPts val="0"/>
              </a:spcAft>
            </a:pPr>
            <a:r>
              <a:rPr lang="en-US" dirty="0" smtClean="0"/>
              <a:t>Answer	</a:t>
            </a:r>
            <a:endParaRPr lang="en-US" dirty="0"/>
          </a:p>
        </p:txBody>
      </p:sp>
      <p:sp>
        <p:nvSpPr>
          <p:cNvPr id="3" name="Content Placeholder 2"/>
          <p:cNvSpPr txBox="1">
            <a:spLocks/>
          </p:cNvSpPr>
          <p:nvPr/>
        </p:nvSpPr>
        <p:spPr>
          <a:xfrm>
            <a:off x="457200" y="1524000"/>
            <a:ext cx="8229600" cy="4572000"/>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fontAlgn="auto">
              <a:spcAft>
                <a:spcPts val="0"/>
              </a:spcAft>
              <a:buFont typeface="Arial" panose="020B0604020202020204" pitchFamily="34" charset="0"/>
              <a:buChar char="•"/>
              <a:defRPr/>
            </a:pPr>
            <a:r>
              <a:rPr lang="en-US" altLang="en-US" dirty="0"/>
              <a:t>No, a Critical Incident Stress Debriefing is held with only those providers involved in the call.  The rules of </a:t>
            </a:r>
            <a:r>
              <a:rPr lang="en-US" altLang="en-US" dirty="0" smtClean="0"/>
              <a:t>CISM </a:t>
            </a:r>
            <a:r>
              <a:rPr lang="en-US" altLang="en-US" dirty="0"/>
              <a:t>is that everything said at the debriefing is confidential.</a:t>
            </a:r>
          </a:p>
        </p:txBody>
      </p:sp>
    </p:spTree>
    <p:extLst>
      <p:ext uri="{BB962C8B-B14F-4D97-AF65-F5344CB8AC3E}">
        <p14:creationId xmlns:p14="http://schemas.microsoft.com/office/powerpoint/2010/main" val="2611100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762000" y="533400"/>
            <a:ext cx="7467600"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200" b="1" dirty="0">
                <a:solidFill>
                  <a:srgbClr val="92D050"/>
                </a:solidFill>
                <a:latin typeface="+mn-lt"/>
              </a:rPr>
              <a:t>HIPAA</a:t>
            </a:r>
          </a:p>
          <a:p>
            <a:pPr algn="ctr">
              <a:spcBef>
                <a:spcPct val="50000"/>
              </a:spcBef>
              <a:defRPr/>
            </a:pPr>
            <a:r>
              <a:rPr lang="en-US" altLang="en-US" sz="2800" b="1" dirty="0">
                <a:solidFill>
                  <a:srgbClr val="92D050"/>
                </a:solidFill>
                <a:latin typeface="+mn-lt"/>
              </a:rPr>
              <a:t>Scenario Three</a:t>
            </a:r>
          </a:p>
        </p:txBody>
      </p:sp>
      <p:sp>
        <p:nvSpPr>
          <p:cNvPr id="4" name="Text Box 4"/>
          <p:cNvSpPr txBox="1">
            <a:spLocks noChangeArrowheads="1"/>
          </p:cNvSpPr>
          <p:nvPr/>
        </p:nvSpPr>
        <p:spPr bwMode="auto">
          <a:xfrm>
            <a:off x="685800" y="2362200"/>
            <a:ext cx="80772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400" dirty="0">
                <a:latin typeface="+mn-lt"/>
              </a:rPr>
              <a:t>You are in charge of presenting a CE session for the monthly meeting of First Responders.  You want to share some of the details of a recent call, but you are concerned you will be in violation of HIPAA because the patient is a resident in your town.  </a:t>
            </a:r>
          </a:p>
          <a:p>
            <a:pPr>
              <a:spcBef>
                <a:spcPct val="50000"/>
              </a:spcBef>
              <a:defRPr/>
            </a:pPr>
            <a:r>
              <a:rPr lang="en-US" altLang="en-US" sz="2400" dirty="0">
                <a:latin typeface="+mn-lt"/>
              </a:rPr>
              <a:t>Can you do case review as education?  If so, what precautions should you take to protect the patient’</a:t>
            </a:r>
          </a:p>
          <a:p>
            <a:pPr>
              <a:spcBef>
                <a:spcPct val="50000"/>
              </a:spcBef>
              <a:defRPr/>
            </a:pPr>
            <a:endParaRPr lang="en-US" altLang="en-US" sz="2400" dirty="0">
              <a:latin typeface="+mn-lt"/>
            </a:endParaRPr>
          </a:p>
        </p:txBody>
      </p:sp>
    </p:spTree>
    <p:extLst>
      <p:ext uri="{BB962C8B-B14F-4D97-AF65-F5344CB8AC3E}">
        <p14:creationId xmlns:p14="http://schemas.microsoft.com/office/powerpoint/2010/main" val="2522641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t>You can use the details of the call as education as long as you do not give out identifying information such as name, </a:t>
            </a:r>
            <a:r>
              <a:rPr lang="en-US" altLang="en-US" dirty="0" smtClean="0"/>
              <a:t>address, etc.</a:t>
            </a:r>
            <a:endParaRPr lang="en-US" altLang="en-US" dirty="0"/>
          </a:p>
          <a:p>
            <a:endParaRPr lang="en-US" dirty="0"/>
          </a:p>
        </p:txBody>
      </p:sp>
      <p:sp>
        <p:nvSpPr>
          <p:cNvPr id="3" name="Title 2"/>
          <p:cNvSpPr>
            <a:spLocks noGrp="1"/>
          </p:cNvSpPr>
          <p:nvPr>
            <p:ph type="title"/>
          </p:nvPr>
        </p:nvSpPr>
        <p:spPr/>
        <p:txBody>
          <a:bodyPr/>
          <a:lstStyle/>
          <a:p>
            <a:pPr algn="ctr"/>
            <a:r>
              <a:rPr lang="en-US" dirty="0" smtClean="0"/>
              <a:t>Answer</a:t>
            </a:r>
            <a:endParaRPr lang="en-US" dirty="0"/>
          </a:p>
        </p:txBody>
      </p:sp>
    </p:spTree>
    <p:extLst>
      <p:ext uri="{BB962C8B-B14F-4D97-AF65-F5344CB8AC3E}">
        <p14:creationId xmlns:p14="http://schemas.microsoft.com/office/powerpoint/2010/main" val="4190796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 y="457200"/>
            <a:ext cx="7162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200" b="1" dirty="0">
                <a:solidFill>
                  <a:srgbClr val="92D050"/>
                </a:solidFill>
                <a:latin typeface="+mn-lt"/>
              </a:rPr>
              <a:t>HIPAA</a:t>
            </a:r>
          </a:p>
          <a:p>
            <a:pPr algn="ctr">
              <a:spcBef>
                <a:spcPct val="50000"/>
              </a:spcBef>
              <a:defRPr/>
            </a:pPr>
            <a:r>
              <a:rPr lang="en-US" altLang="en-US" sz="3200" b="1" dirty="0">
                <a:solidFill>
                  <a:srgbClr val="92D050"/>
                </a:solidFill>
                <a:latin typeface="+mn-lt"/>
              </a:rPr>
              <a:t>Scenario Four</a:t>
            </a:r>
          </a:p>
        </p:txBody>
      </p:sp>
      <p:sp>
        <p:nvSpPr>
          <p:cNvPr id="4" name="Text Box 3"/>
          <p:cNvSpPr txBox="1">
            <a:spLocks noChangeArrowheads="1"/>
          </p:cNvSpPr>
          <p:nvPr/>
        </p:nvSpPr>
        <p:spPr bwMode="auto">
          <a:xfrm>
            <a:off x="457200" y="2286000"/>
            <a:ext cx="82296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400" dirty="0">
                <a:latin typeface="+mn-lt"/>
              </a:rPr>
              <a:t>The First Responders in your fire department routinely use a break room in the station to fill out their paperwork.  The room is not secure.  How can you ensure that confidentiality is not compromised?</a:t>
            </a:r>
          </a:p>
          <a:p>
            <a:pPr>
              <a:spcBef>
                <a:spcPct val="50000"/>
              </a:spcBef>
              <a:defRPr/>
            </a:pPr>
            <a:r>
              <a:rPr lang="en-US" altLang="en-US" sz="2400" dirty="0">
                <a:latin typeface="+mn-lt"/>
              </a:rPr>
              <a:t>Can you work on paperwork while non-FRs are in the room?</a:t>
            </a:r>
          </a:p>
        </p:txBody>
      </p:sp>
    </p:spTree>
    <p:extLst>
      <p:ext uri="{BB962C8B-B14F-4D97-AF65-F5344CB8AC3E}">
        <p14:creationId xmlns:p14="http://schemas.microsoft.com/office/powerpoint/2010/main" val="279802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idx="1"/>
          </p:nvPr>
        </p:nvSpPr>
        <p:spPr>
          <a:xfrm>
            <a:off x="457200" y="1447800"/>
            <a:ext cx="8229600" cy="4114800"/>
          </a:xfrm>
        </p:spPr>
        <p:txBody>
          <a:bodyPr/>
          <a:lstStyle/>
          <a:p>
            <a:pPr eaLnBrk="1" hangingPunct="1">
              <a:defRPr/>
            </a:pPr>
            <a:r>
              <a:rPr lang="en-US" altLang="en-US" dirty="0" smtClean="0"/>
              <a:t>The intent of the Privacy Rule is to provide basic rights regarding the use of “Protected Health Information” (PHI).</a:t>
            </a:r>
          </a:p>
          <a:p>
            <a:pPr eaLnBrk="1" hangingPunct="1">
              <a:defRPr/>
            </a:pPr>
            <a:r>
              <a:rPr lang="en-US" altLang="en-US" dirty="0" smtClean="0"/>
              <a:t>It protects all “individually identifiable health information.”</a:t>
            </a:r>
          </a:p>
          <a:p>
            <a:pPr eaLnBrk="1" hangingPunct="1">
              <a:defRPr/>
            </a:pPr>
            <a:r>
              <a:rPr lang="en-US" altLang="en-US" dirty="0" smtClean="0"/>
              <a:t>Electronic, paper, or oral.</a:t>
            </a:r>
          </a:p>
          <a:p>
            <a:pPr eaLnBrk="1" hangingPunct="1">
              <a:defRPr/>
            </a:pPr>
            <a:r>
              <a:rPr lang="en-US" altLang="en-US" dirty="0" smtClean="0"/>
              <a:t>Applies to “covered entities.”</a:t>
            </a:r>
          </a:p>
          <a:p>
            <a:pPr eaLnBrk="1" hangingPunct="1">
              <a:buFont typeface="Wingdings" pitchFamily="2" charset="2"/>
              <a:buNone/>
              <a:defRPr/>
            </a:pPr>
            <a:endParaRPr lang="en-US" altLang="en-US" dirty="0" smtClean="0"/>
          </a:p>
          <a:p>
            <a:pPr eaLnBrk="1" hangingPunct="1">
              <a:buFont typeface="Wingdings" pitchFamily="2" charset="2"/>
              <a:buNone/>
              <a:defRPr/>
            </a:pPr>
            <a:endParaRPr lang="en-US" altLang="en-US" dirty="0" smtClean="0"/>
          </a:p>
        </p:txBody>
      </p:sp>
      <p:sp>
        <p:nvSpPr>
          <p:cNvPr id="34818" name="Rectangle 2"/>
          <p:cNvSpPr>
            <a:spLocks noGrp="1" noChangeArrowheads="1"/>
          </p:cNvSpPr>
          <p:nvPr>
            <p:ph type="title"/>
          </p:nvPr>
        </p:nvSpPr>
        <p:spPr/>
        <p:txBody>
          <a:bodyPr>
            <a:normAutofit fontScale="90000"/>
          </a:bodyPr>
          <a:lstStyle/>
          <a:p>
            <a:pPr eaLnBrk="1" hangingPunct="1">
              <a:defRPr/>
            </a:pPr>
            <a:r>
              <a:rPr lang="en-US" altLang="en-US" sz="4000" smtClean="0"/>
              <a:t>The Privacy Rule</a:t>
            </a:r>
            <a:br>
              <a:rPr lang="en-US" altLang="en-US" sz="4000" smtClean="0"/>
            </a:br>
            <a:endParaRPr lang="en-US" altLang="en-US" sz="4000" smtClean="0"/>
          </a:p>
        </p:txBody>
      </p:sp>
      <p:pic>
        <p:nvPicPr>
          <p:cNvPr id="5124" name="Picture 7" descr="do-Not-Enter-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800600"/>
            <a:ext cx="478155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t>If you are working on EMS First Responder paperwork, you need to be sure to put everything away when you are done.  Do not leave call reports with confidential information on the table where anyone can pick it up.  You can work on paperwork with non EMS personnel in the room, but do not share the information with them.</a:t>
            </a:r>
          </a:p>
          <a:p>
            <a:endParaRPr lang="en-US" dirty="0"/>
          </a:p>
        </p:txBody>
      </p:sp>
      <p:sp>
        <p:nvSpPr>
          <p:cNvPr id="3" name="Title 2"/>
          <p:cNvSpPr>
            <a:spLocks noGrp="1"/>
          </p:cNvSpPr>
          <p:nvPr>
            <p:ph type="title"/>
          </p:nvPr>
        </p:nvSpPr>
        <p:spPr/>
        <p:txBody>
          <a:bodyPr/>
          <a:lstStyle/>
          <a:p>
            <a:pPr algn="ctr"/>
            <a:r>
              <a:rPr lang="en-US" dirty="0" smtClean="0"/>
              <a:t>Answer</a:t>
            </a:r>
            <a:endParaRPr lang="en-US" dirty="0"/>
          </a:p>
        </p:txBody>
      </p:sp>
    </p:spTree>
    <p:extLst>
      <p:ext uri="{BB962C8B-B14F-4D97-AF65-F5344CB8AC3E}">
        <p14:creationId xmlns:p14="http://schemas.microsoft.com/office/powerpoint/2010/main" val="1893085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7813"/>
            <a:ext cx="8229600" cy="1143000"/>
          </a:xfrm>
          <a:prstGeom prst="rect">
            <a:avLst/>
          </a:prstGeom>
        </p:spPr>
        <p:txBody>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fontAlgn="auto">
              <a:spcAft>
                <a:spcPts val="0"/>
              </a:spcAft>
              <a:defRPr/>
            </a:pPr>
            <a:r>
              <a:rPr lang="en-US" altLang="en-US" sz="3200" b="1" dirty="0" smtClean="0">
                <a:solidFill>
                  <a:srgbClr val="92D050"/>
                </a:solidFill>
                <a:latin typeface="+mn-lt"/>
              </a:rPr>
              <a:t>HIPAA </a:t>
            </a:r>
            <a:br>
              <a:rPr lang="en-US" altLang="en-US" sz="3200" b="1" dirty="0" smtClean="0">
                <a:solidFill>
                  <a:srgbClr val="92D050"/>
                </a:solidFill>
                <a:latin typeface="+mn-lt"/>
              </a:rPr>
            </a:br>
            <a:r>
              <a:rPr lang="en-US" altLang="en-US" sz="3200" b="1" dirty="0" smtClean="0">
                <a:solidFill>
                  <a:srgbClr val="92D050"/>
                </a:solidFill>
                <a:latin typeface="+mn-lt"/>
              </a:rPr>
              <a:t>Scenario 5</a:t>
            </a:r>
          </a:p>
        </p:txBody>
      </p:sp>
      <p:sp>
        <p:nvSpPr>
          <p:cNvPr id="4" name="Rectangle 3"/>
          <p:cNvSpPr txBox="1">
            <a:spLocks noChangeArrowheads="1"/>
          </p:cNvSpPr>
          <p:nvPr/>
        </p:nvSpPr>
        <p:spPr>
          <a:xfrm>
            <a:off x="457200" y="1600200"/>
            <a:ext cx="8229600" cy="4530725"/>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fontAlgn="auto">
              <a:spcAft>
                <a:spcPts val="0"/>
              </a:spcAft>
              <a:defRPr/>
            </a:pPr>
            <a:r>
              <a:rPr lang="en-US" altLang="en-US" sz="2800" dirty="0" smtClean="0"/>
              <a:t>You have just assisted with your first field delivery of a newborn.  You are so excited you post it on Facebook with pictures from your cell phone.  Can you do this and still comply with HIPAA?</a:t>
            </a:r>
          </a:p>
        </p:txBody>
      </p:sp>
    </p:spTree>
    <p:extLst>
      <p:ext uri="{BB962C8B-B14F-4D97-AF65-F5344CB8AC3E}">
        <p14:creationId xmlns:p14="http://schemas.microsoft.com/office/powerpoint/2010/main" val="152596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t>No.  Putting information about EMS calls on Facebook is a breech of confidentiality.  Even if you use no names it would be very easy in a small community for people to figure out who the mother and child are.  </a:t>
            </a:r>
          </a:p>
          <a:p>
            <a:endParaRPr lang="en-US" dirty="0"/>
          </a:p>
        </p:txBody>
      </p:sp>
      <p:sp>
        <p:nvSpPr>
          <p:cNvPr id="3" name="Title 2"/>
          <p:cNvSpPr>
            <a:spLocks noGrp="1"/>
          </p:cNvSpPr>
          <p:nvPr>
            <p:ph type="title"/>
          </p:nvPr>
        </p:nvSpPr>
        <p:spPr/>
        <p:txBody>
          <a:bodyPr/>
          <a:lstStyle/>
          <a:p>
            <a:pPr algn="ctr"/>
            <a:r>
              <a:rPr lang="en-US" dirty="0" smtClean="0"/>
              <a:t>Answer</a:t>
            </a:r>
            <a:endParaRPr lang="en-US" dirty="0"/>
          </a:p>
        </p:txBody>
      </p:sp>
    </p:spTree>
    <p:extLst>
      <p:ext uri="{BB962C8B-B14F-4D97-AF65-F5344CB8AC3E}">
        <p14:creationId xmlns:p14="http://schemas.microsoft.com/office/powerpoint/2010/main" val="419797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pPr eaLnBrk="1" hangingPunct="1">
              <a:defRPr/>
            </a:pPr>
            <a:r>
              <a:rPr lang="en-US" altLang="en-US" dirty="0">
                <a:hlinkClick r:id="rId2"/>
              </a:rPr>
              <a:t>http://</a:t>
            </a:r>
            <a:r>
              <a:rPr lang="en-US" altLang="en-US" dirty="0" smtClean="0">
                <a:hlinkClick r:id="rId2"/>
              </a:rPr>
              <a:t>www.hhs.gov/ocr/privacy/hipaa/understanding/index.html</a:t>
            </a:r>
            <a:r>
              <a:rPr lang="en-US" altLang="en-US" dirty="0" smtClean="0"/>
              <a:t> </a:t>
            </a:r>
          </a:p>
          <a:p>
            <a:pPr eaLnBrk="1" hangingPunct="1">
              <a:defRPr/>
            </a:pPr>
            <a:r>
              <a:rPr lang="en-US" u="sng" dirty="0" smtClean="0">
                <a:effectLst>
                  <a:outerShdw blurRad="38100" dist="38100" dir="2700000" algn="tl">
                    <a:srgbClr val="000000">
                      <a:alpha val="43137"/>
                    </a:srgbClr>
                  </a:outerShdw>
                </a:effectLst>
                <a:hlinkClick r:id="rId3"/>
              </a:rPr>
              <a:t>http://www.hhs.gov/ocr/privacy/hipaa/understanding/training/index.html</a:t>
            </a:r>
            <a:endParaRPr lang="en-US" u="sng" dirty="0" smtClean="0">
              <a:effectLst>
                <a:outerShdw blurRad="38100" dist="38100" dir="2700000" algn="tl">
                  <a:srgbClr val="000000">
                    <a:alpha val="43137"/>
                  </a:srgbClr>
                </a:outerShdw>
              </a:effectLst>
            </a:endParaRPr>
          </a:p>
          <a:p>
            <a:pPr>
              <a:defRPr/>
            </a:pPr>
            <a:r>
              <a:rPr lang="en-US" u="sng" dirty="0">
                <a:effectLst>
                  <a:outerShdw blurRad="38100" dist="38100" dir="2700000" algn="tl">
                    <a:srgbClr val="000000">
                      <a:alpha val="43137"/>
                    </a:srgbClr>
                  </a:outerShdw>
                </a:effectLst>
                <a:hlinkClick r:id="rId4"/>
              </a:rPr>
              <a:t>http://</a:t>
            </a:r>
            <a:r>
              <a:rPr lang="en-US" u="sng" dirty="0" smtClean="0">
                <a:effectLst>
                  <a:outerShdw blurRad="38100" dist="38100" dir="2700000" algn="tl">
                    <a:srgbClr val="000000">
                      <a:alpha val="43137"/>
                    </a:srgbClr>
                  </a:outerShdw>
                </a:effectLst>
                <a:hlinkClick r:id="rId4"/>
              </a:rPr>
              <a:t>www.provena.org/usmc/body_ems.cfm?id=291</a:t>
            </a:r>
            <a:r>
              <a:rPr lang="en-US" u="sng" dirty="0" smtClean="0">
                <a:effectLst>
                  <a:outerShdw blurRad="38100" dist="38100" dir="2700000" algn="tl">
                    <a:srgbClr val="000000">
                      <a:alpha val="43137"/>
                    </a:srgbClr>
                  </a:outerShdw>
                </a:effectLst>
              </a:rPr>
              <a:t> </a:t>
            </a:r>
          </a:p>
          <a:p>
            <a:pPr eaLnBrk="1" hangingPunct="1">
              <a:defRPr/>
            </a:pPr>
            <a:endParaRPr lang="en-US" altLang="en-US" dirty="0" smtClean="0">
              <a:solidFill>
                <a:schemeClr val="bg1"/>
              </a:solidFill>
              <a:effectLst>
                <a:outerShdw blurRad="38100" dist="38100" dir="2700000" algn="tl">
                  <a:srgbClr val="000000">
                    <a:alpha val="43137"/>
                  </a:srgbClr>
                </a:outerShdw>
              </a:effectLst>
            </a:endParaRPr>
          </a:p>
          <a:p>
            <a:pPr eaLnBrk="1" hangingPunct="1">
              <a:defRPr/>
            </a:pPr>
            <a:endParaRPr lang="en-US" altLang="en-US" dirty="0">
              <a:solidFill>
                <a:schemeClr val="bg1"/>
              </a:solidFill>
              <a:effectLst>
                <a:outerShdw blurRad="38100" dist="38100" dir="2700000" algn="tl">
                  <a:srgbClr val="000000">
                    <a:alpha val="43137"/>
                  </a:srgbClr>
                </a:outerShdw>
              </a:effectLst>
            </a:endParaRPr>
          </a:p>
          <a:p>
            <a:pPr marL="0" indent="0" eaLnBrk="1" hangingPunct="1">
              <a:buFont typeface="Wingdings" pitchFamily="2" charset="2"/>
              <a:buNone/>
              <a:defRPr/>
            </a:pPr>
            <a:endParaRPr lang="en-US" altLang="en-US" dirty="0" smtClean="0"/>
          </a:p>
          <a:p>
            <a:pPr eaLnBrk="1" hangingPunct="1">
              <a:buFont typeface="Wingdings" pitchFamily="2" charset="2"/>
              <a:buNone/>
              <a:defRPr/>
            </a:pPr>
            <a:endParaRPr lang="en-US" altLang="en-US" dirty="0" smtClean="0"/>
          </a:p>
          <a:p>
            <a:pPr eaLnBrk="1" hangingPunct="1">
              <a:defRPr/>
            </a:pPr>
            <a:endParaRPr lang="en-US" altLang="en-US" dirty="0" smtClean="0"/>
          </a:p>
        </p:txBody>
      </p:sp>
      <p:sp>
        <p:nvSpPr>
          <p:cNvPr id="61442" name="Rectangle 2"/>
          <p:cNvSpPr>
            <a:spLocks noGrp="1" noChangeArrowheads="1"/>
          </p:cNvSpPr>
          <p:nvPr>
            <p:ph type="title"/>
          </p:nvPr>
        </p:nvSpPr>
        <p:spPr/>
        <p:txBody>
          <a:bodyPr/>
          <a:lstStyle/>
          <a:p>
            <a:pPr eaLnBrk="1" hangingPunct="1">
              <a:defRPr/>
            </a:pPr>
            <a:r>
              <a:rPr lang="en-US" altLang="en-US" smtClean="0"/>
              <a:t>Resources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Complete the quiz on the FCFRD website and click submit.</a:t>
            </a:r>
          </a:p>
          <a:p>
            <a:r>
              <a:rPr lang="en-US" sz="2800" dirty="0" smtClean="0"/>
              <a:t>You must score 70% to pass the training.</a:t>
            </a:r>
          </a:p>
          <a:p>
            <a:r>
              <a:rPr lang="en-US" sz="2800" dirty="0" smtClean="0"/>
              <a:t>If you do not pass you will be allowed one retest.</a:t>
            </a:r>
            <a:endParaRPr lang="en-US" sz="2800" dirty="0"/>
          </a:p>
        </p:txBody>
      </p:sp>
      <p:sp>
        <p:nvSpPr>
          <p:cNvPr id="3" name="Title 2"/>
          <p:cNvSpPr>
            <a:spLocks noGrp="1"/>
          </p:cNvSpPr>
          <p:nvPr>
            <p:ph type="title"/>
          </p:nvPr>
        </p:nvSpPr>
        <p:spPr/>
        <p:txBody>
          <a:bodyPr/>
          <a:lstStyle/>
          <a:p>
            <a:pPr algn="ctr"/>
            <a:r>
              <a:rPr lang="en-US" dirty="0" smtClean="0"/>
              <a:t>Next Step	</a:t>
            </a:r>
            <a:endParaRPr lang="en-US" dirty="0"/>
          </a:p>
        </p:txBody>
      </p:sp>
    </p:spTree>
    <p:extLst>
      <p:ext uri="{BB962C8B-B14F-4D97-AF65-F5344CB8AC3E}">
        <p14:creationId xmlns:p14="http://schemas.microsoft.com/office/powerpoint/2010/main" val="3861355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champ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90600"/>
            <a:ext cx="46799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pPr eaLnBrk="1" hangingPunct="1">
              <a:lnSpc>
                <a:spcPct val="90000"/>
              </a:lnSpc>
              <a:buFont typeface="Wingdings" pitchFamily="2" charset="2"/>
              <a:buNone/>
              <a:defRPr/>
            </a:pPr>
            <a:r>
              <a:rPr lang="en-US" altLang="en-US" dirty="0" smtClean="0"/>
              <a:t>Three Categories:</a:t>
            </a:r>
          </a:p>
          <a:p>
            <a:pPr eaLnBrk="1" hangingPunct="1">
              <a:lnSpc>
                <a:spcPct val="90000"/>
              </a:lnSpc>
              <a:defRPr/>
            </a:pPr>
            <a:r>
              <a:rPr lang="en-US" altLang="en-US" dirty="0" smtClean="0"/>
              <a:t>Health plans.</a:t>
            </a:r>
          </a:p>
          <a:p>
            <a:pPr eaLnBrk="1" hangingPunct="1">
              <a:lnSpc>
                <a:spcPct val="90000"/>
              </a:lnSpc>
              <a:defRPr/>
            </a:pPr>
            <a:r>
              <a:rPr lang="en-US" altLang="en-US" dirty="0" smtClean="0"/>
              <a:t>Health care clearing houses.</a:t>
            </a:r>
          </a:p>
          <a:p>
            <a:pPr eaLnBrk="1" hangingPunct="1">
              <a:lnSpc>
                <a:spcPct val="90000"/>
              </a:lnSpc>
              <a:defRPr/>
            </a:pPr>
            <a:r>
              <a:rPr lang="en-US" altLang="en-US" dirty="0" smtClean="0"/>
              <a:t>Health care providers who transmit any health information electronically.</a:t>
            </a:r>
          </a:p>
          <a:p>
            <a:pPr eaLnBrk="1" hangingPunct="1">
              <a:lnSpc>
                <a:spcPct val="90000"/>
              </a:lnSpc>
              <a:buFont typeface="Wingdings" pitchFamily="2" charset="2"/>
              <a:buNone/>
              <a:defRPr/>
            </a:pPr>
            <a:endParaRPr lang="en-US" altLang="en-US" dirty="0" smtClean="0"/>
          </a:p>
          <a:p>
            <a:pPr algn="ctr">
              <a:lnSpc>
                <a:spcPct val="90000"/>
              </a:lnSpc>
              <a:buNone/>
              <a:defRPr/>
            </a:pPr>
            <a:r>
              <a:rPr lang="en-US" altLang="en-US" dirty="0"/>
              <a:t> </a:t>
            </a:r>
            <a:r>
              <a:rPr lang="en-US" altLang="en-US" dirty="0">
                <a:solidFill>
                  <a:schemeClr val="bg1"/>
                </a:solidFill>
              </a:rPr>
              <a:t>FCFRD falls under the </a:t>
            </a:r>
            <a:endParaRPr lang="en-US" altLang="en-US" dirty="0" smtClean="0">
              <a:solidFill>
                <a:schemeClr val="bg1"/>
              </a:solidFill>
            </a:endParaRPr>
          </a:p>
          <a:p>
            <a:pPr algn="ctr">
              <a:lnSpc>
                <a:spcPct val="90000"/>
              </a:lnSpc>
              <a:buNone/>
              <a:defRPr/>
            </a:pPr>
            <a:r>
              <a:rPr lang="en-US" altLang="en-US" dirty="0" smtClean="0">
                <a:solidFill>
                  <a:schemeClr val="bg1"/>
                </a:solidFill>
              </a:rPr>
              <a:t>Health </a:t>
            </a:r>
            <a:r>
              <a:rPr lang="en-US" altLang="en-US" dirty="0">
                <a:solidFill>
                  <a:schemeClr val="bg1"/>
                </a:solidFill>
              </a:rPr>
              <a:t>Care Provider </a:t>
            </a:r>
            <a:r>
              <a:rPr lang="en-US" altLang="en-US" dirty="0" smtClean="0">
                <a:solidFill>
                  <a:schemeClr val="bg1"/>
                </a:solidFill>
              </a:rPr>
              <a:t>category!</a:t>
            </a:r>
            <a:endParaRPr lang="en-US" altLang="en-US" dirty="0" smtClean="0">
              <a:solidFill>
                <a:schemeClr val="bg1"/>
              </a:solidFill>
              <a:effectLst/>
            </a:endParaRPr>
          </a:p>
        </p:txBody>
      </p:sp>
      <p:sp>
        <p:nvSpPr>
          <p:cNvPr id="37890" name="Rectangle 2"/>
          <p:cNvSpPr>
            <a:spLocks noGrp="1" noChangeArrowheads="1"/>
          </p:cNvSpPr>
          <p:nvPr>
            <p:ph type="title"/>
          </p:nvPr>
        </p:nvSpPr>
        <p:spPr/>
        <p:txBody>
          <a:bodyPr>
            <a:normAutofit fontScale="90000"/>
          </a:bodyPr>
          <a:lstStyle/>
          <a:p>
            <a:pPr eaLnBrk="1" hangingPunct="1">
              <a:defRPr/>
            </a:pPr>
            <a:r>
              <a:rPr lang="en-US" altLang="en-US" sz="4000" smtClean="0"/>
              <a:t>Who is a Covered Entity?</a:t>
            </a:r>
            <a:br>
              <a:rPr lang="en-US" altLang="en-US" sz="4000" smtClean="0"/>
            </a:br>
            <a:endParaRPr lang="en-US" altLang="en-US" sz="40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533400" y="381000"/>
            <a:ext cx="7696200" cy="1371600"/>
          </a:xfrm>
        </p:spPr>
        <p:txBody>
          <a:bodyPr/>
          <a:lstStyle/>
          <a:p>
            <a:pPr eaLnBrk="1" hangingPunct="1">
              <a:defRPr/>
            </a:pPr>
            <a:r>
              <a:rPr lang="en-US" altLang="en-US" sz="4000" dirty="0" smtClean="0"/>
              <a:t>What’s Required?</a:t>
            </a:r>
            <a:br>
              <a:rPr lang="en-US" altLang="en-US" sz="4000" dirty="0" smtClean="0"/>
            </a:br>
            <a:r>
              <a:rPr lang="en-US" altLang="en-US" sz="4000" dirty="0" smtClean="0"/>
              <a:t>		</a:t>
            </a:r>
          </a:p>
        </p:txBody>
      </p:sp>
      <p:sp>
        <p:nvSpPr>
          <p:cNvPr id="38915" name="Rectangle 3"/>
          <p:cNvSpPr>
            <a:spLocks noGrp="1" noChangeArrowheads="1"/>
          </p:cNvSpPr>
          <p:nvPr>
            <p:ph type="body" idx="4294967295"/>
          </p:nvPr>
        </p:nvSpPr>
        <p:spPr>
          <a:xfrm>
            <a:off x="304800" y="2057400"/>
            <a:ext cx="8229600" cy="4114800"/>
          </a:xfrm>
        </p:spPr>
        <p:txBody>
          <a:bodyPr/>
          <a:lstStyle/>
          <a:p>
            <a:pPr eaLnBrk="1" hangingPunct="1">
              <a:lnSpc>
                <a:spcPct val="90000"/>
              </a:lnSpc>
              <a:buFont typeface="Wingdings" pitchFamily="2" charset="2"/>
              <a:buNone/>
              <a:defRPr/>
            </a:pPr>
            <a:endParaRPr lang="en-US" altLang="en-US" sz="2800" dirty="0" smtClean="0"/>
          </a:p>
          <a:p>
            <a:pPr eaLnBrk="1" hangingPunct="1">
              <a:lnSpc>
                <a:spcPct val="90000"/>
              </a:lnSpc>
              <a:buFont typeface="Wingdings" pitchFamily="2" charset="2"/>
              <a:buNone/>
              <a:defRPr/>
            </a:pPr>
            <a:r>
              <a:rPr lang="en-US" altLang="en-US" sz="2800" dirty="0" smtClean="0"/>
              <a:t>The Privacy Rule requires Covered Entities to:</a:t>
            </a:r>
          </a:p>
          <a:p>
            <a:pPr eaLnBrk="1" hangingPunct="1">
              <a:lnSpc>
                <a:spcPct val="90000"/>
              </a:lnSpc>
              <a:defRPr/>
            </a:pPr>
            <a:r>
              <a:rPr lang="en-US" altLang="en-US" sz="2800" dirty="0" smtClean="0"/>
              <a:t>Protect PHI.</a:t>
            </a:r>
          </a:p>
          <a:p>
            <a:pPr eaLnBrk="1" hangingPunct="1">
              <a:lnSpc>
                <a:spcPct val="90000"/>
              </a:lnSpc>
              <a:defRPr/>
            </a:pPr>
            <a:r>
              <a:rPr lang="en-US" altLang="en-US" sz="2800" dirty="0" smtClean="0"/>
              <a:t>Designate a Privacy Officer.</a:t>
            </a:r>
          </a:p>
          <a:p>
            <a:pPr eaLnBrk="1" hangingPunct="1">
              <a:lnSpc>
                <a:spcPct val="90000"/>
              </a:lnSpc>
              <a:defRPr/>
            </a:pPr>
            <a:r>
              <a:rPr lang="en-US" altLang="en-US" sz="2800" dirty="0" smtClean="0"/>
              <a:t>Look for “leaks” in the policy.</a:t>
            </a:r>
          </a:p>
          <a:p>
            <a:pPr eaLnBrk="1" hangingPunct="1">
              <a:lnSpc>
                <a:spcPct val="90000"/>
              </a:lnSpc>
              <a:defRPr/>
            </a:pPr>
            <a:r>
              <a:rPr lang="en-US" altLang="en-US" sz="2800" dirty="0" smtClean="0"/>
              <a:t>Conduct/document training for the ENTIRE </a:t>
            </a:r>
            <a:r>
              <a:rPr lang="en-US" altLang="en-US" sz="2800" dirty="0"/>
              <a:t>D</a:t>
            </a:r>
            <a:r>
              <a:rPr lang="en-US" altLang="en-US" sz="2800" dirty="0" smtClean="0"/>
              <a:t>epartment.</a:t>
            </a:r>
          </a:p>
          <a:p>
            <a:pPr eaLnBrk="1" hangingPunct="1">
              <a:lnSpc>
                <a:spcPct val="90000"/>
              </a:lnSpc>
              <a:defRPr/>
            </a:pPr>
            <a:r>
              <a:rPr lang="en-US" altLang="en-US" sz="2800" dirty="0" smtClean="0"/>
              <a:t>Develop an Authorization Form for release of PHI.</a:t>
            </a:r>
          </a:p>
          <a:p>
            <a:pPr eaLnBrk="1" hangingPunct="1">
              <a:lnSpc>
                <a:spcPct val="90000"/>
              </a:lnSpc>
              <a:buFont typeface="Wingdings" pitchFamily="2" charset="2"/>
              <a:buNone/>
              <a:defRPr/>
            </a:pPr>
            <a:endParaRPr lang="en-US" altLang="en-US" sz="2800" dirty="0" smtClean="0"/>
          </a:p>
        </p:txBody>
      </p:sp>
      <p:pic>
        <p:nvPicPr>
          <p:cNvPr id="7172" name="Picture 4" descr="computer 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81000"/>
            <a:ext cx="198437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3309938" cy="426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120" y="365760"/>
            <a:ext cx="3244850" cy="426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6" name="TextBox 3"/>
          <p:cNvSpPr txBox="1">
            <a:spLocks noChangeArrowheads="1"/>
          </p:cNvSpPr>
          <p:nvPr/>
        </p:nvSpPr>
        <p:spPr bwMode="auto">
          <a:xfrm>
            <a:off x="914400" y="5322888"/>
            <a:ext cx="701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200">
                <a:solidFill>
                  <a:schemeClr val="tx1"/>
                </a:solidFill>
                <a:latin typeface="Tahoma"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charset="0"/>
              </a:defRPr>
            </a:lvl9pPr>
          </a:lstStyle>
          <a:p>
            <a:pPr>
              <a:spcBef>
                <a:spcPct val="0"/>
              </a:spcBef>
              <a:buClrTx/>
              <a:buSzTx/>
              <a:buFontTx/>
              <a:buNone/>
            </a:pPr>
            <a:r>
              <a:rPr lang="en-US" altLang="en-US" sz="1800" dirty="0" smtClean="0"/>
              <a:t>FCFRD </a:t>
            </a:r>
            <a:r>
              <a:rPr lang="en-US" altLang="en-US" sz="1800" dirty="0"/>
              <a:t>PHI Request form found on our website </a:t>
            </a:r>
            <a:r>
              <a:rPr lang="en-US" altLang="en-US" sz="1800" dirty="0" smtClean="0"/>
              <a:t>at </a:t>
            </a:r>
            <a:r>
              <a:rPr lang="en-US" altLang="en-US" sz="1800" dirty="0" smtClean="0">
                <a:hlinkClick r:id="rId4"/>
              </a:rPr>
              <a:t>www.fcfrd.com</a:t>
            </a:r>
            <a:r>
              <a:rPr lang="en-US" altLang="en-US" sz="1800" dirty="0" smtClean="0"/>
              <a:t> </a:t>
            </a:r>
            <a:endParaRPr lang="en-US" alt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pPr eaLnBrk="1" hangingPunct="1">
              <a:lnSpc>
                <a:spcPct val="90000"/>
              </a:lnSpc>
              <a:defRPr/>
            </a:pPr>
            <a:r>
              <a:rPr lang="en-US" altLang="en-US" dirty="0" smtClean="0"/>
              <a:t>Develop a Notice of Privacy Practices</a:t>
            </a:r>
          </a:p>
          <a:p>
            <a:pPr eaLnBrk="1" hangingPunct="1">
              <a:lnSpc>
                <a:spcPct val="90000"/>
              </a:lnSpc>
              <a:defRPr/>
            </a:pPr>
            <a:r>
              <a:rPr lang="en-US" altLang="en-US" dirty="0" smtClean="0"/>
              <a:t>When permitted, </a:t>
            </a:r>
            <a:r>
              <a:rPr lang="en-US" altLang="en-US" u="sng" dirty="0" smtClean="0"/>
              <a:t>always</a:t>
            </a:r>
            <a:r>
              <a:rPr lang="en-US" altLang="en-US" dirty="0" smtClean="0"/>
              <a:t> disclose only the </a:t>
            </a:r>
            <a:r>
              <a:rPr lang="en-US" altLang="en-US" u="sng" dirty="0" smtClean="0"/>
              <a:t>minimum necessary</a:t>
            </a:r>
            <a:r>
              <a:rPr lang="en-US" altLang="en-US" dirty="0" smtClean="0"/>
              <a:t> PHI</a:t>
            </a:r>
          </a:p>
          <a:p>
            <a:pPr eaLnBrk="1" hangingPunct="1">
              <a:lnSpc>
                <a:spcPct val="90000"/>
              </a:lnSpc>
              <a:defRPr/>
            </a:pPr>
            <a:r>
              <a:rPr lang="en-US" altLang="en-US" dirty="0" smtClean="0"/>
              <a:t>Update policies and procedures</a:t>
            </a:r>
          </a:p>
          <a:p>
            <a:pPr eaLnBrk="1" hangingPunct="1">
              <a:lnSpc>
                <a:spcPct val="90000"/>
              </a:lnSpc>
              <a:defRPr/>
            </a:pPr>
            <a:r>
              <a:rPr lang="en-US" altLang="en-US" dirty="0" smtClean="0"/>
              <a:t>Identify Business Associates and create contracts</a:t>
            </a:r>
          </a:p>
          <a:p>
            <a:pPr eaLnBrk="1" hangingPunct="1">
              <a:lnSpc>
                <a:spcPct val="90000"/>
              </a:lnSpc>
              <a:defRPr/>
            </a:pPr>
            <a:r>
              <a:rPr lang="en-US" altLang="en-US" dirty="0" smtClean="0"/>
              <a:t>Apply reasonable administrative, technical, and physical safeguards</a:t>
            </a:r>
            <a:endParaRPr lang="en-US" altLang="en-US" u="sng" dirty="0" smtClean="0"/>
          </a:p>
        </p:txBody>
      </p:sp>
      <p:sp>
        <p:nvSpPr>
          <p:cNvPr id="39938" name="Rectangle 2"/>
          <p:cNvSpPr>
            <a:spLocks noGrp="1" noChangeArrowheads="1"/>
          </p:cNvSpPr>
          <p:nvPr>
            <p:ph type="title"/>
          </p:nvPr>
        </p:nvSpPr>
        <p:spPr/>
        <p:txBody>
          <a:bodyPr anchor="ctr">
            <a:normAutofit fontScale="90000"/>
          </a:bodyPr>
          <a:lstStyle/>
          <a:p>
            <a:pPr eaLnBrk="1" hangingPunct="1">
              <a:defRPr/>
            </a:pPr>
            <a:r>
              <a:rPr lang="en-US" altLang="en-US" sz="4000" dirty="0" smtClean="0"/>
              <a:t/>
            </a:r>
            <a:br>
              <a:rPr lang="en-US" altLang="en-US" sz="4000" dirty="0" smtClean="0"/>
            </a:br>
            <a:r>
              <a:rPr lang="en-US" altLang="en-US" sz="4000" dirty="0"/>
              <a:t/>
            </a:r>
            <a:br>
              <a:rPr lang="en-US" altLang="en-US" sz="4000" dirty="0"/>
            </a:br>
            <a:r>
              <a:rPr lang="en-US" altLang="en-US" sz="4000" dirty="0" smtClean="0"/>
              <a:t>More Requirements</a:t>
            </a:r>
            <a:br>
              <a:rPr lang="en-US" altLang="en-US" sz="4000" dirty="0" smtClean="0"/>
            </a:br>
            <a:endParaRPr lang="en-US" altLang="en-US" sz="4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2133600"/>
            <a:ext cx="8229600" cy="3657600"/>
          </a:xfrm>
        </p:spPr>
        <p:txBody>
          <a:bodyPr>
            <a:normAutofit lnSpcReduction="10000"/>
          </a:bodyPr>
          <a:lstStyle/>
          <a:p>
            <a:pPr eaLnBrk="1" hangingPunct="1">
              <a:defRPr/>
            </a:pPr>
            <a:endParaRPr lang="en-US" altLang="en-US" sz="2800" dirty="0" smtClean="0"/>
          </a:p>
          <a:p>
            <a:pPr eaLnBrk="1" hangingPunct="1">
              <a:defRPr/>
            </a:pPr>
            <a:endParaRPr lang="en-US" altLang="en-US" sz="2800" dirty="0" smtClean="0"/>
          </a:p>
          <a:p>
            <a:pPr eaLnBrk="1" hangingPunct="1">
              <a:defRPr/>
            </a:pPr>
            <a:r>
              <a:rPr lang="en-US" altLang="en-US" sz="2800" dirty="0" smtClean="0"/>
              <a:t>An individual within the organization that is responsible for developing and implementing policies and procedures required by HIPAA.</a:t>
            </a:r>
          </a:p>
          <a:p>
            <a:pPr>
              <a:defRPr/>
            </a:pPr>
            <a:r>
              <a:rPr lang="en-US" altLang="en-US" sz="2800" dirty="0"/>
              <a:t>Frederick County Fire and Rescue Department’s Privacy Officer is EMS Billing Manager Christine Bauserman.</a:t>
            </a:r>
          </a:p>
          <a:p>
            <a:pPr marL="0" indent="0" eaLnBrk="1" hangingPunct="1">
              <a:buNone/>
              <a:defRPr/>
            </a:pPr>
            <a:endParaRPr lang="en-US" altLang="en-US" sz="2800" dirty="0" smtClean="0"/>
          </a:p>
        </p:txBody>
      </p:sp>
      <p:sp>
        <p:nvSpPr>
          <p:cNvPr id="40962" name="Rectangle 2"/>
          <p:cNvSpPr>
            <a:spLocks noGrp="1" noChangeArrowheads="1"/>
          </p:cNvSpPr>
          <p:nvPr>
            <p:ph type="title"/>
          </p:nvPr>
        </p:nvSpPr>
        <p:spPr/>
        <p:txBody>
          <a:bodyPr/>
          <a:lstStyle/>
          <a:p>
            <a:pPr eaLnBrk="1" hangingPunct="1">
              <a:defRPr/>
            </a:pPr>
            <a:r>
              <a:rPr lang="en-US" altLang="en-US" dirty="0" smtClean="0"/>
              <a:t>Privacy Officer</a:t>
            </a:r>
          </a:p>
        </p:txBody>
      </p:sp>
      <p:pic>
        <p:nvPicPr>
          <p:cNvPr id="10244" name="Picture 4" descr="hipaa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381000"/>
            <a:ext cx="1988466"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2604</TotalTime>
  <Words>1960</Words>
  <Application>Microsoft Office PowerPoint</Application>
  <PresentationFormat>On-screen Show (4:3)</PresentationFormat>
  <Paragraphs>219</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Paper</vt:lpstr>
      <vt:lpstr>HIPAA Training  </vt:lpstr>
      <vt:lpstr>What is HIPAA??</vt:lpstr>
      <vt:lpstr>Still not clear??</vt:lpstr>
      <vt:lpstr>The Privacy Rule </vt:lpstr>
      <vt:lpstr>Who is a Covered Entity? </vt:lpstr>
      <vt:lpstr>What’s Required?   </vt:lpstr>
      <vt:lpstr>PowerPoint Presentation</vt:lpstr>
      <vt:lpstr>  More Requirements </vt:lpstr>
      <vt:lpstr>Privacy Officer</vt:lpstr>
      <vt:lpstr>Protected Health Information </vt:lpstr>
      <vt:lpstr>    Examples of PHI </vt:lpstr>
      <vt:lpstr>PowerPoint Presentation</vt:lpstr>
      <vt:lpstr>Safeguarding PHI</vt:lpstr>
      <vt:lpstr>   Use Caution…</vt:lpstr>
      <vt:lpstr>PPCR Copies</vt:lpstr>
      <vt:lpstr>Unsure About Discussing an Incident??</vt:lpstr>
      <vt:lpstr>Notice of Privacy Practices (NPP)</vt:lpstr>
      <vt:lpstr>Notice of Privacy Practices</vt:lpstr>
      <vt:lpstr>PowerPoint Presentation</vt:lpstr>
      <vt:lpstr>PowerPoint Presentation</vt:lpstr>
      <vt:lpstr>NPP in Emergency Settings</vt:lpstr>
      <vt:lpstr>Permitted Disclosures </vt:lpstr>
      <vt:lpstr>Treatment, Payment, and Operations</vt:lpstr>
      <vt:lpstr>Public Health Activities</vt:lpstr>
      <vt:lpstr>Victims of Abuse, Neglect, and Domestic Violence</vt:lpstr>
      <vt:lpstr>Judicial Proceedings</vt:lpstr>
      <vt:lpstr>Law Enforcement</vt:lpstr>
      <vt:lpstr>Law Enforcement</vt:lpstr>
      <vt:lpstr>PowerPoint Presentation</vt:lpstr>
      <vt:lpstr>Law Enforcement</vt:lpstr>
      <vt:lpstr>Civil Penalties</vt:lpstr>
      <vt:lpstr>Criminal Penalties</vt:lpstr>
      <vt:lpstr>PowerPoint Presentation</vt:lpstr>
      <vt:lpstr>Answer </vt:lpstr>
      <vt:lpstr>PowerPoint Presentation</vt:lpstr>
      <vt:lpstr>PowerPoint Presentation</vt:lpstr>
      <vt:lpstr>PowerPoint Presentation</vt:lpstr>
      <vt:lpstr>Answer</vt:lpstr>
      <vt:lpstr>PowerPoint Presentation</vt:lpstr>
      <vt:lpstr>Answer</vt:lpstr>
      <vt:lpstr>PowerPoint Presentation</vt:lpstr>
      <vt:lpstr>Answer</vt:lpstr>
      <vt:lpstr>Resources</vt:lpstr>
      <vt:lpstr>Next Step </vt:lpstr>
      <vt:lpstr>PowerPoint Presentation</vt:lpstr>
    </vt:vector>
  </TitlesOfParts>
  <Company>Anne Arundel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HIPAA  Annual Training</dc:title>
  <dc:creator>fd000835</dc:creator>
  <cp:lastModifiedBy>Chrissy Bauserman</cp:lastModifiedBy>
  <cp:revision>89</cp:revision>
  <dcterms:created xsi:type="dcterms:W3CDTF">2011-01-27T14:21:22Z</dcterms:created>
  <dcterms:modified xsi:type="dcterms:W3CDTF">2015-04-16T18:34:40Z</dcterms:modified>
</cp:coreProperties>
</file>