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3"/>
  </p:notesMasterIdLst>
  <p:handoutMasterIdLst>
    <p:handoutMasterId r:id="rId44"/>
  </p:handoutMasterIdLst>
  <p:sldIdLst>
    <p:sldId id="256" r:id="rId5"/>
    <p:sldId id="257" r:id="rId6"/>
    <p:sldId id="293" r:id="rId7"/>
    <p:sldId id="292" r:id="rId8"/>
    <p:sldId id="289" r:id="rId9"/>
    <p:sldId id="270" r:id="rId10"/>
    <p:sldId id="271" r:id="rId11"/>
    <p:sldId id="258" r:id="rId12"/>
    <p:sldId id="259" r:id="rId13"/>
    <p:sldId id="260" r:id="rId14"/>
    <p:sldId id="295" r:id="rId15"/>
    <p:sldId id="294" r:id="rId16"/>
    <p:sldId id="262" r:id="rId17"/>
    <p:sldId id="265" r:id="rId18"/>
    <p:sldId id="266" r:id="rId19"/>
    <p:sldId id="263" r:id="rId20"/>
    <p:sldId id="264" r:id="rId21"/>
    <p:sldId id="272" r:id="rId22"/>
    <p:sldId id="291" r:id="rId23"/>
    <p:sldId id="267" r:id="rId24"/>
    <p:sldId id="268" r:id="rId25"/>
    <p:sldId id="274" r:id="rId26"/>
    <p:sldId id="277" r:id="rId27"/>
    <p:sldId id="296" r:id="rId28"/>
    <p:sldId id="280" r:id="rId29"/>
    <p:sldId id="297" r:id="rId30"/>
    <p:sldId id="276" r:id="rId31"/>
    <p:sldId id="298" r:id="rId32"/>
    <p:sldId id="288" r:id="rId33"/>
    <p:sldId id="273" r:id="rId34"/>
    <p:sldId id="281" r:id="rId35"/>
    <p:sldId id="299" r:id="rId36"/>
    <p:sldId id="286" r:id="rId37"/>
    <p:sldId id="287" r:id="rId38"/>
    <p:sldId id="283" r:id="rId39"/>
    <p:sldId id="285" r:id="rId40"/>
    <p:sldId id="290" r:id="rId41"/>
    <p:sldId id="284" r:id="rId4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C5BCDF-330B-4BA7-9C7B-C833A8D3DA2B}">
          <p14:sldIdLst>
            <p14:sldId id="256"/>
            <p14:sldId id="257"/>
            <p14:sldId id="293"/>
            <p14:sldId id="292"/>
            <p14:sldId id="289"/>
            <p14:sldId id="270"/>
            <p14:sldId id="271"/>
            <p14:sldId id="258"/>
            <p14:sldId id="259"/>
            <p14:sldId id="260"/>
            <p14:sldId id="295"/>
            <p14:sldId id="294"/>
            <p14:sldId id="262"/>
            <p14:sldId id="265"/>
            <p14:sldId id="266"/>
            <p14:sldId id="263"/>
            <p14:sldId id="264"/>
            <p14:sldId id="272"/>
            <p14:sldId id="291"/>
          </p14:sldIdLst>
        </p14:section>
        <p14:section name="FAPT Preparation" id="{3859C1C7-F4C9-480B-88A6-68333F243EDC}">
          <p14:sldIdLst>
            <p14:sldId id="267"/>
            <p14:sldId id="268"/>
            <p14:sldId id="274"/>
            <p14:sldId id="277"/>
            <p14:sldId id="296"/>
            <p14:sldId id="280"/>
            <p14:sldId id="297"/>
            <p14:sldId id="276"/>
            <p14:sldId id="298"/>
            <p14:sldId id="288"/>
            <p14:sldId id="273"/>
            <p14:sldId id="281"/>
            <p14:sldId id="299"/>
            <p14:sldId id="286"/>
            <p14:sldId id="287"/>
            <p14:sldId id="283"/>
            <p14:sldId id="285"/>
            <p14:sldId id="290"/>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Jury" initials="JJ" lastIdx="2" clrIdx="0">
    <p:extLst>
      <p:ext uri="{19B8F6BF-5375-455C-9EA6-DF929625EA0E}">
        <p15:presenceInfo xmlns:p15="http://schemas.microsoft.com/office/powerpoint/2012/main" userId="S-1-5-21-3809452678-2075984677-533812712-88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B243"/>
    <a:srgbClr val="FF9900"/>
    <a:srgbClr val="FFB871"/>
    <a:srgbClr val="F07F09"/>
    <a:srgbClr val="FFC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560CA-F89F-45D9-8CDC-DA0692CA49C4}" v="248" dt="2024-02-02T20:49:54.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0921" autoAdjust="0"/>
  </p:normalViewPr>
  <p:slideViewPr>
    <p:cSldViewPr snapToGrid="0">
      <p:cViewPr varScale="1">
        <p:scale>
          <a:sx n="89" d="100"/>
          <a:sy n="89" d="100"/>
        </p:scale>
        <p:origin x="1374"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7" d="100"/>
          <a:sy n="77" d="100"/>
        </p:scale>
        <p:origin x="406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Jury" userId="42b6db39-e772-4dc2-99ca-0698725ebae1" providerId="ADAL" clId="{A7F560CA-F89F-45D9-8CDC-DA0692CA49C4}"/>
    <pc:docChg chg="custSel modSld">
      <pc:chgData name="Jackie Jury" userId="42b6db39-e772-4dc2-99ca-0698725ebae1" providerId="ADAL" clId="{A7F560CA-F89F-45D9-8CDC-DA0692CA49C4}" dt="2024-02-02T20:59:16.489" v="689" actId="20577"/>
      <pc:docMkLst>
        <pc:docMk/>
      </pc:docMkLst>
      <pc:sldChg chg="addSp delSp modSp modTransition modAnim">
        <pc:chgData name="Jackie Jury" userId="42b6db39-e772-4dc2-99ca-0698725ebae1" providerId="ADAL" clId="{A7F560CA-F89F-45D9-8CDC-DA0692CA49C4}" dt="2023-02-10T14:29:15.780" v="16"/>
        <pc:sldMkLst>
          <pc:docMk/>
          <pc:sldMk cId="1227688071" sldId="256"/>
        </pc:sldMkLst>
        <pc:picChg chg="add del mod">
          <ac:chgData name="Jackie Jury" userId="42b6db39-e772-4dc2-99ca-0698725ebae1" providerId="ADAL" clId="{A7F560CA-F89F-45D9-8CDC-DA0692CA49C4}" dt="2023-02-10T14:29:15.780" v="16"/>
          <ac:picMkLst>
            <pc:docMk/>
            <pc:sldMk cId="1227688071" sldId="256"/>
            <ac:picMk id="11" creationId="{497B0319-7D0E-DD7A-BC54-23FD341FEAFA}"/>
          </ac:picMkLst>
        </pc:picChg>
      </pc:sldChg>
      <pc:sldChg chg="modTransition">
        <pc:chgData name="Jackie Jury" userId="42b6db39-e772-4dc2-99ca-0698725ebae1" providerId="ADAL" clId="{A7F560CA-F89F-45D9-8CDC-DA0692CA49C4}" dt="2023-02-10T14:29:11.494" v="15"/>
        <pc:sldMkLst>
          <pc:docMk/>
          <pc:sldMk cId="3193443282" sldId="257"/>
        </pc:sldMkLst>
      </pc:sldChg>
      <pc:sldChg chg="modTransition">
        <pc:chgData name="Jackie Jury" userId="42b6db39-e772-4dc2-99ca-0698725ebae1" providerId="ADAL" clId="{A7F560CA-F89F-45D9-8CDC-DA0692CA49C4}" dt="2023-02-10T14:29:11.494" v="15"/>
        <pc:sldMkLst>
          <pc:docMk/>
          <pc:sldMk cId="3298181126" sldId="258"/>
        </pc:sldMkLst>
      </pc:sldChg>
      <pc:sldChg chg="modTransition">
        <pc:chgData name="Jackie Jury" userId="42b6db39-e772-4dc2-99ca-0698725ebae1" providerId="ADAL" clId="{A7F560CA-F89F-45D9-8CDC-DA0692CA49C4}" dt="2023-02-10T14:29:11.494" v="15"/>
        <pc:sldMkLst>
          <pc:docMk/>
          <pc:sldMk cId="639658688" sldId="259"/>
        </pc:sldMkLst>
      </pc:sldChg>
      <pc:sldChg chg="modTransition">
        <pc:chgData name="Jackie Jury" userId="42b6db39-e772-4dc2-99ca-0698725ebae1" providerId="ADAL" clId="{A7F560CA-F89F-45D9-8CDC-DA0692CA49C4}" dt="2023-02-10T14:29:11.494" v="15"/>
        <pc:sldMkLst>
          <pc:docMk/>
          <pc:sldMk cId="447537933" sldId="260"/>
        </pc:sldMkLst>
      </pc:sldChg>
      <pc:sldChg chg="modTransition">
        <pc:chgData name="Jackie Jury" userId="42b6db39-e772-4dc2-99ca-0698725ebae1" providerId="ADAL" clId="{A7F560CA-F89F-45D9-8CDC-DA0692CA49C4}" dt="2023-02-10T14:29:11.494" v="15"/>
        <pc:sldMkLst>
          <pc:docMk/>
          <pc:sldMk cId="1291743446" sldId="262"/>
        </pc:sldMkLst>
      </pc:sldChg>
      <pc:sldChg chg="modTransition">
        <pc:chgData name="Jackie Jury" userId="42b6db39-e772-4dc2-99ca-0698725ebae1" providerId="ADAL" clId="{A7F560CA-F89F-45D9-8CDC-DA0692CA49C4}" dt="2023-02-10T14:29:11.494" v="15"/>
        <pc:sldMkLst>
          <pc:docMk/>
          <pc:sldMk cId="917576051" sldId="263"/>
        </pc:sldMkLst>
      </pc:sldChg>
      <pc:sldChg chg="modTransition">
        <pc:chgData name="Jackie Jury" userId="42b6db39-e772-4dc2-99ca-0698725ebae1" providerId="ADAL" clId="{A7F560CA-F89F-45D9-8CDC-DA0692CA49C4}" dt="2023-02-10T14:29:11.494" v="15"/>
        <pc:sldMkLst>
          <pc:docMk/>
          <pc:sldMk cId="66635511" sldId="264"/>
        </pc:sldMkLst>
      </pc:sldChg>
      <pc:sldChg chg="modTransition">
        <pc:chgData name="Jackie Jury" userId="42b6db39-e772-4dc2-99ca-0698725ebae1" providerId="ADAL" clId="{A7F560CA-F89F-45D9-8CDC-DA0692CA49C4}" dt="2023-02-10T14:29:11.494" v="15"/>
        <pc:sldMkLst>
          <pc:docMk/>
          <pc:sldMk cId="3879787400" sldId="265"/>
        </pc:sldMkLst>
      </pc:sldChg>
      <pc:sldChg chg="modTransition">
        <pc:chgData name="Jackie Jury" userId="42b6db39-e772-4dc2-99ca-0698725ebae1" providerId="ADAL" clId="{A7F560CA-F89F-45D9-8CDC-DA0692CA49C4}" dt="2023-02-10T14:29:11.494" v="15"/>
        <pc:sldMkLst>
          <pc:docMk/>
          <pc:sldMk cId="2686139720" sldId="266"/>
        </pc:sldMkLst>
      </pc:sldChg>
      <pc:sldChg chg="modTransition">
        <pc:chgData name="Jackie Jury" userId="42b6db39-e772-4dc2-99ca-0698725ebae1" providerId="ADAL" clId="{A7F560CA-F89F-45D9-8CDC-DA0692CA49C4}" dt="2023-02-10T14:29:11.494" v="15"/>
        <pc:sldMkLst>
          <pc:docMk/>
          <pc:sldMk cId="1203409235" sldId="267"/>
        </pc:sldMkLst>
      </pc:sldChg>
      <pc:sldChg chg="modTransition">
        <pc:chgData name="Jackie Jury" userId="42b6db39-e772-4dc2-99ca-0698725ebae1" providerId="ADAL" clId="{A7F560CA-F89F-45D9-8CDC-DA0692CA49C4}" dt="2023-02-10T14:29:11.494" v="15"/>
        <pc:sldMkLst>
          <pc:docMk/>
          <pc:sldMk cId="2086056757" sldId="268"/>
        </pc:sldMkLst>
      </pc:sldChg>
      <pc:sldChg chg="modTransition">
        <pc:chgData name="Jackie Jury" userId="42b6db39-e772-4dc2-99ca-0698725ebae1" providerId="ADAL" clId="{A7F560CA-F89F-45D9-8CDC-DA0692CA49C4}" dt="2023-02-10T14:29:11.494" v="15"/>
        <pc:sldMkLst>
          <pc:docMk/>
          <pc:sldMk cId="3028745698" sldId="270"/>
        </pc:sldMkLst>
      </pc:sldChg>
      <pc:sldChg chg="modTransition">
        <pc:chgData name="Jackie Jury" userId="42b6db39-e772-4dc2-99ca-0698725ebae1" providerId="ADAL" clId="{A7F560CA-F89F-45D9-8CDC-DA0692CA49C4}" dt="2023-02-10T14:29:11.494" v="15"/>
        <pc:sldMkLst>
          <pc:docMk/>
          <pc:sldMk cId="1695608446" sldId="271"/>
        </pc:sldMkLst>
      </pc:sldChg>
      <pc:sldChg chg="modTransition">
        <pc:chgData name="Jackie Jury" userId="42b6db39-e772-4dc2-99ca-0698725ebae1" providerId="ADAL" clId="{A7F560CA-F89F-45D9-8CDC-DA0692CA49C4}" dt="2023-02-10T14:29:11.494" v="15"/>
        <pc:sldMkLst>
          <pc:docMk/>
          <pc:sldMk cId="271082098" sldId="272"/>
        </pc:sldMkLst>
      </pc:sldChg>
      <pc:sldChg chg="modTransition">
        <pc:chgData name="Jackie Jury" userId="42b6db39-e772-4dc2-99ca-0698725ebae1" providerId="ADAL" clId="{A7F560CA-F89F-45D9-8CDC-DA0692CA49C4}" dt="2023-02-10T14:29:11.494" v="15"/>
        <pc:sldMkLst>
          <pc:docMk/>
          <pc:sldMk cId="3350069339" sldId="273"/>
        </pc:sldMkLst>
      </pc:sldChg>
      <pc:sldChg chg="modSp modTransition modNotesTx">
        <pc:chgData name="Jackie Jury" userId="42b6db39-e772-4dc2-99ca-0698725ebae1" providerId="ADAL" clId="{A7F560CA-F89F-45D9-8CDC-DA0692CA49C4}" dt="2023-02-21T15:59:04.088" v="412" actId="20577"/>
        <pc:sldMkLst>
          <pc:docMk/>
          <pc:sldMk cId="4132444670" sldId="274"/>
        </pc:sldMkLst>
        <pc:graphicFrameChg chg="mod">
          <ac:chgData name="Jackie Jury" userId="42b6db39-e772-4dc2-99ca-0698725ebae1" providerId="ADAL" clId="{A7F560CA-F89F-45D9-8CDC-DA0692CA49C4}" dt="2023-02-21T15:59:04.088" v="412" actId="20577"/>
          <ac:graphicFrameMkLst>
            <pc:docMk/>
            <pc:sldMk cId="4132444670" sldId="274"/>
            <ac:graphicFrameMk id="12" creationId="{8B475A8C-1FD9-47A1-82E2-8FA1828A5F6E}"/>
          </ac:graphicFrameMkLst>
        </pc:graphicFrameChg>
      </pc:sldChg>
      <pc:sldChg chg="modTransition">
        <pc:chgData name="Jackie Jury" userId="42b6db39-e772-4dc2-99ca-0698725ebae1" providerId="ADAL" clId="{A7F560CA-F89F-45D9-8CDC-DA0692CA49C4}" dt="2023-02-10T14:29:11.494" v="15"/>
        <pc:sldMkLst>
          <pc:docMk/>
          <pc:sldMk cId="565206054" sldId="276"/>
        </pc:sldMkLst>
      </pc:sldChg>
      <pc:sldChg chg="modTransition">
        <pc:chgData name="Jackie Jury" userId="42b6db39-e772-4dc2-99ca-0698725ebae1" providerId="ADAL" clId="{A7F560CA-F89F-45D9-8CDC-DA0692CA49C4}" dt="2023-02-10T14:29:11.494" v="15"/>
        <pc:sldMkLst>
          <pc:docMk/>
          <pc:sldMk cId="1922618380" sldId="277"/>
        </pc:sldMkLst>
      </pc:sldChg>
      <pc:sldChg chg="modTransition">
        <pc:chgData name="Jackie Jury" userId="42b6db39-e772-4dc2-99ca-0698725ebae1" providerId="ADAL" clId="{A7F560CA-F89F-45D9-8CDC-DA0692CA49C4}" dt="2023-02-10T14:29:11.494" v="15"/>
        <pc:sldMkLst>
          <pc:docMk/>
          <pc:sldMk cId="2650638344" sldId="280"/>
        </pc:sldMkLst>
      </pc:sldChg>
      <pc:sldChg chg="modTransition">
        <pc:chgData name="Jackie Jury" userId="42b6db39-e772-4dc2-99ca-0698725ebae1" providerId="ADAL" clId="{A7F560CA-F89F-45D9-8CDC-DA0692CA49C4}" dt="2023-02-10T14:29:11.494" v="15"/>
        <pc:sldMkLst>
          <pc:docMk/>
          <pc:sldMk cId="2890750021" sldId="281"/>
        </pc:sldMkLst>
      </pc:sldChg>
      <pc:sldChg chg="modTransition">
        <pc:chgData name="Jackie Jury" userId="42b6db39-e772-4dc2-99ca-0698725ebae1" providerId="ADAL" clId="{A7F560CA-F89F-45D9-8CDC-DA0692CA49C4}" dt="2023-02-10T14:29:11.494" v="15"/>
        <pc:sldMkLst>
          <pc:docMk/>
          <pc:sldMk cId="66029206" sldId="283"/>
        </pc:sldMkLst>
      </pc:sldChg>
      <pc:sldChg chg="addSp modSp mod modTransition">
        <pc:chgData name="Jackie Jury" userId="42b6db39-e772-4dc2-99ca-0698725ebae1" providerId="ADAL" clId="{A7F560CA-F89F-45D9-8CDC-DA0692CA49C4}" dt="2024-02-02T20:48:22.788" v="519" actId="20577"/>
        <pc:sldMkLst>
          <pc:docMk/>
          <pc:sldMk cId="3201307764" sldId="284"/>
        </pc:sldMkLst>
        <pc:spChg chg="mod">
          <ac:chgData name="Jackie Jury" userId="42b6db39-e772-4dc2-99ca-0698725ebae1" providerId="ADAL" clId="{A7F560CA-F89F-45D9-8CDC-DA0692CA49C4}" dt="2024-02-02T20:45:14.644" v="443" actId="1076"/>
          <ac:spMkLst>
            <pc:docMk/>
            <pc:sldMk cId="3201307764" sldId="284"/>
            <ac:spMk id="2" creationId="{537D69FC-D347-4C44-99A9-6CAF4E005A2A}"/>
          </ac:spMkLst>
        </pc:spChg>
        <pc:spChg chg="mod">
          <ac:chgData name="Jackie Jury" userId="42b6db39-e772-4dc2-99ca-0698725ebae1" providerId="ADAL" clId="{A7F560CA-F89F-45D9-8CDC-DA0692CA49C4}" dt="2024-02-02T20:48:22.788" v="519" actId="20577"/>
          <ac:spMkLst>
            <pc:docMk/>
            <pc:sldMk cId="3201307764" sldId="284"/>
            <ac:spMk id="3" creationId="{8B352284-21D1-47C2-ABEB-91EBE9D08FB8}"/>
          </ac:spMkLst>
        </pc:spChg>
        <pc:spChg chg="mod">
          <ac:chgData name="Jackie Jury" userId="42b6db39-e772-4dc2-99ca-0698725ebae1" providerId="ADAL" clId="{A7F560CA-F89F-45D9-8CDC-DA0692CA49C4}" dt="2024-02-02T20:45:20.446" v="445" actId="1076"/>
          <ac:spMkLst>
            <pc:docMk/>
            <pc:sldMk cId="3201307764" sldId="284"/>
            <ac:spMk id="4" creationId="{9D2A1872-4444-4801-B611-5A53E5D1506E}"/>
          </ac:spMkLst>
        </pc:spChg>
        <pc:spChg chg="add mod">
          <ac:chgData name="Jackie Jury" userId="42b6db39-e772-4dc2-99ca-0698725ebae1" providerId="ADAL" clId="{A7F560CA-F89F-45D9-8CDC-DA0692CA49C4}" dt="2024-02-02T20:48:18.877" v="515" actId="14100"/>
          <ac:spMkLst>
            <pc:docMk/>
            <pc:sldMk cId="3201307764" sldId="284"/>
            <ac:spMk id="6" creationId="{E377CF79-9E8F-3570-FC89-BD9410351C56}"/>
          </ac:spMkLst>
        </pc:spChg>
      </pc:sldChg>
      <pc:sldChg chg="modTransition">
        <pc:chgData name="Jackie Jury" userId="42b6db39-e772-4dc2-99ca-0698725ebae1" providerId="ADAL" clId="{A7F560CA-F89F-45D9-8CDC-DA0692CA49C4}" dt="2023-02-10T14:29:11.494" v="15"/>
        <pc:sldMkLst>
          <pc:docMk/>
          <pc:sldMk cId="2283724894" sldId="285"/>
        </pc:sldMkLst>
      </pc:sldChg>
      <pc:sldChg chg="modTransition">
        <pc:chgData name="Jackie Jury" userId="42b6db39-e772-4dc2-99ca-0698725ebae1" providerId="ADAL" clId="{A7F560CA-F89F-45D9-8CDC-DA0692CA49C4}" dt="2023-02-10T14:29:11.494" v="15"/>
        <pc:sldMkLst>
          <pc:docMk/>
          <pc:sldMk cId="3552628249" sldId="286"/>
        </pc:sldMkLst>
      </pc:sldChg>
      <pc:sldChg chg="modTransition">
        <pc:chgData name="Jackie Jury" userId="42b6db39-e772-4dc2-99ca-0698725ebae1" providerId="ADAL" clId="{A7F560CA-F89F-45D9-8CDC-DA0692CA49C4}" dt="2023-02-10T14:29:11.494" v="15"/>
        <pc:sldMkLst>
          <pc:docMk/>
          <pc:sldMk cId="2332685979" sldId="287"/>
        </pc:sldMkLst>
      </pc:sldChg>
      <pc:sldChg chg="modTransition">
        <pc:chgData name="Jackie Jury" userId="42b6db39-e772-4dc2-99ca-0698725ebae1" providerId="ADAL" clId="{A7F560CA-F89F-45D9-8CDC-DA0692CA49C4}" dt="2023-02-10T14:29:11.494" v="15"/>
        <pc:sldMkLst>
          <pc:docMk/>
          <pc:sldMk cId="3040873680" sldId="288"/>
        </pc:sldMkLst>
      </pc:sldChg>
      <pc:sldChg chg="modTransition">
        <pc:chgData name="Jackie Jury" userId="42b6db39-e772-4dc2-99ca-0698725ebae1" providerId="ADAL" clId="{A7F560CA-F89F-45D9-8CDC-DA0692CA49C4}" dt="2023-02-10T14:29:11.494" v="15"/>
        <pc:sldMkLst>
          <pc:docMk/>
          <pc:sldMk cId="960009091" sldId="289"/>
        </pc:sldMkLst>
      </pc:sldChg>
      <pc:sldChg chg="modTransition">
        <pc:chgData name="Jackie Jury" userId="42b6db39-e772-4dc2-99ca-0698725ebae1" providerId="ADAL" clId="{A7F560CA-F89F-45D9-8CDC-DA0692CA49C4}" dt="2023-02-10T14:29:11.494" v="15"/>
        <pc:sldMkLst>
          <pc:docMk/>
          <pc:sldMk cId="983144830" sldId="290"/>
        </pc:sldMkLst>
      </pc:sldChg>
      <pc:sldChg chg="modTransition">
        <pc:chgData name="Jackie Jury" userId="42b6db39-e772-4dc2-99ca-0698725ebae1" providerId="ADAL" clId="{A7F560CA-F89F-45D9-8CDC-DA0692CA49C4}" dt="2023-02-10T14:29:11.494" v="15"/>
        <pc:sldMkLst>
          <pc:docMk/>
          <pc:sldMk cId="3595503937" sldId="291"/>
        </pc:sldMkLst>
      </pc:sldChg>
      <pc:sldChg chg="modTransition">
        <pc:chgData name="Jackie Jury" userId="42b6db39-e772-4dc2-99ca-0698725ebae1" providerId="ADAL" clId="{A7F560CA-F89F-45D9-8CDC-DA0692CA49C4}" dt="2023-02-10T14:29:11.494" v="15"/>
        <pc:sldMkLst>
          <pc:docMk/>
          <pc:sldMk cId="2299043384" sldId="292"/>
        </pc:sldMkLst>
      </pc:sldChg>
      <pc:sldChg chg="addSp delSp modSp mod modTransition modAnim">
        <pc:chgData name="Jackie Jury" userId="42b6db39-e772-4dc2-99ca-0698725ebae1" providerId="ADAL" clId="{A7F560CA-F89F-45D9-8CDC-DA0692CA49C4}" dt="2024-02-02T20:59:16.489" v="689" actId="20577"/>
        <pc:sldMkLst>
          <pc:docMk/>
          <pc:sldMk cId="4050582316" sldId="293"/>
        </pc:sldMkLst>
        <pc:spChg chg="mod">
          <ac:chgData name="Jackie Jury" userId="42b6db39-e772-4dc2-99ca-0698725ebae1" providerId="ADAL" clId="{A7F560CA-F89F-45D9-8CDC-DA0692CA49C4}" dt="2024-02-02T20:58:46.165" v="674" actId="6549"/>
          <ac:spMkLst>
            <pc:docMk/>
            <pc:sldMk cId="4050582316" sldId="293"/>
            <ac:spMk id="3" creationId="{838A9AC6-4527-10F2-81AA-D2B0D019F4C9}"/>
          </ac:spMkLst>
        </pc:spChg>
        <pc:spChg chg="mod">
          <ac:chgData name="Jackie Jury" userId="42b6db39-e772-4dc2-99ca-0698725ebae1" providerId="ADAL" clId="{A7F560CA-F89F-45D9-8CDC-DA0692CA49C4}" dt="2024-02-02T20:59:16.489" v="689" actId="20577"/>
          <ac:spMkLst>
            <pc:docMk/>
            <pc:sldMk cId="4050582316" sldId="293"/>
            <ac:spMk id="4" creationId="{2AD798FF-A867-DE26-567C-5EC4323B4DD3}"/>
          </ac:spMkLst>
        </pc:spChg>
        <pc:picChg chg="add del mod">
          <ac:chgData name="Jackie Jury" userId="42b6db39-e772-4dc2-99ca-0698725ebae1" providerId="ADAL" clId="{A7F560CA-F89F-45D9-8CDC-DA0692CA49C4}" dt="2023-02-10T14:20:28.715" v="13"/>
          <ac:picMkLst>
            <pc:docMk/>
            <pc:sldMk cId="4050582316" sldId="293"/>
            <ac:picMk id="8" creationId="{C7ECCE14-24A9-6F7E-5A69-36C0A2F2BAFB}"/>
          </ac:picMkLst>
        </pc:picChg>
      </pc:sldChg>
      <pc:sldChg chg="modTransition">
        <pc:chgData name="Jackie Jury" userId="42b6db39-e772-4dc2-99ca-0698725ebae1" providerId="ADAL" clId="{A7F560CA-F89F-45D9-8CDC-DA0692CA49C4}" dt="2023-02-10T14:29:11.494" v="15"/>
        <pc:sldMkLst>
          <pc:docMk/>
          <pc:sldMk cId="2629300149" sldId="294"/>
        </pc:sldMkLst>
      </pc:sldChg>
      <pc:sldChg chg="modTransition">
        <pc:chgData name="Jackie Jury" userId="42b6db39-e772-4dc2-99ca-0698725ebae1" providerId="ADAL" clId="{A7F560CA-F89F-45D9-8CDC-DA0692CA49C4}" dt="2023-02-10T14:29:11.494" v="15"/>
        <pc:sldMkLst>
          <pc:docMk/>
          <pc:sldMk cId="2256368833" sldId="295"/>
        </pc:sldMkLst>
      </pc:sldChg>
      <pc:sldChg chg="modTransition">
        <pc:chgData name="Jackie Jury" userId="42b6db39-e772-4dc2-99ca-0698725ebae1" providerId="ADAL" clId="{A7F560CA-F89F-45D9-8CDC-DA0692CA49C4}" dt="2023-02-10T14:29:11.494" v="15"/>
        <pc:sldMkLst>
          <pc:docMk/>
          <pc:sldMk cId="725210000" sldId="296"/>
        </pc:sldMkLst>
      </pc:sldChg>
      <pc:sldChg chg="modTransition">
        <pc:chgData name="Jackie Jury" userId="42b6db39-e772-4dc2-99ca-0698725ebae1" providerId="ADAL" clId="{A7F560CA-F89F-45D9-8CDC-DA0692CA49C4}" dt="2023-02-10T14:29:11.494" v="15"/>
        <pc:sldMkLst>
          <pc:docMk/>
          <pc:sldMk cId="3598017093" sldId="297"/>
        </pc:sldMkLst>
      </pc:sldChg>
      <pc:sldChg chg="modTransition">
        <pc:chgData name="Jackie Jury" userId="42b6db39-e772-4dc2-99ca-0698725ebae1" providerId="ADAL" clId="{A7F560CA-F89F-45D9-8CDC-DA0692CA49C4}" dt="2023-02-10T14:29:11.494" v="15"/>
        <pc:sldMkLst>
          <pc:docMk/>
          <pc:sldMk cId="689350440" sldId="298"/>
        </pc:sldMkLst>
      </pc:sldChg>
      <pc:sldChg chg="modTransition">
        <pc:chgData name="Jackie Jury" userId="42b6db39-e772-4dc2-99ca-0698725ebae1" providerId="ADAL" clId="{A7F560CA-F89F-45D9-8CDC-DA0692CA49C4}" dt="2023-02-10T14:29:11.494" v="15"/>
        <pc:sldMkLst>
          <pc:docMk/>
          <pc:sldMk cId="3987918918" sldId="299"/>
        </pc:sldMkLst>
      </pc:sldChg>
    </pc:docChg>
  </pc:docChgLst>
</pc:chgInfo>
</file>

<file path=ppt/diagrams/_rels/data4.xml.rels><?xml version="1.0" encoding="UTF-8" standalone="yes"?>
<Relationships xmlns="http://schemas.openxmlformats.org/package/2006/relationships"><Relationship Id="rId1" Type="http://schemas.openxmlformats.org/officeDocument/2006/relationships/hyperlink" Target="https://www.virginiamanagedcare.com/sites/default/files/Documents/VAM4-CompchartENG_v53bc%20081921.pdf"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virginiamanagedcare.com/sites/default/files/Documents/VAM4-CompchartENG_v53bc%20081921.pd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EA8E4-7CCC-4A47-8D96-E9A0C7AA20C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050F89B-923F-4C4F-A5EB-E2D16D44BD8D}">
      <dgm:prSet/>
      <dgm:spPr/>
      <dgm:t>
        <a:bodyPr/>
        <a:lstStyle/>
        <a:p>
          <a:r>
            <a:rPr lang="en-US" dirty="0"/>
            <a:t>Exhaust all other funding resources including Medicaid, Private Insurance, Services through sliding fee scale or civic organizations (</a:t>
          </a:r>
          <a:r>
            <a:rPr lang="en-US" dirty="0" err="1"/>
            <a:t>ie</a:t>
          </a:r>
          <a:r>
            <a:rPr lang="en-US" dirty="0"/>
            <a:t>-Big Brother/Big Sister)</a:t>
          </a:r>
        </a:p>
      </dgm:t>
    </dgm:pt>
    <dgm:pt modelId="{2416C5B7-E969-4D08-8E29-CC67882F25F3}" type="parTrans" cxnId="{1A6306D7-B16E-4437-AE33-AB7F28314EF6}">
      <dgm:prSet/>
      <dgm:spPr/>
      <dgm:t>
        <a:bodyPr/>
        <a:lstStyle/>
        <a:p>
          <a:endParaRPr lang="en-US"/>
        </a:p>
      </dgm:t>
    </dgm:pt>
    <dgm:pt modelId="{8A21F459-B3C1-47B8-8FE0-C6AE2A8707E6}" type="sibTrans" cxnId="{1A6306D7-B16E-4437-AE33-AB7F28314EF6}">
      <dgm:prSet phldrT="1" phldr="0"/>
      <dgm:spPr/>
      <dgm:t>
        <a:bodyPr/>
        <a:lstStyle/>
        <a:p>
          <a:endParaRPr lang="en-US"/>
        </a:p>
      </dgm:t>
    </dgm:pt>
    <dgm:pt modelId="{C2868B34-D31C-4251-BCEF-38B3317ED26A}">
      <dgm:prSet/>
      <dgm:spPr/>
      <dgm:t>
        <a:bodyPr/>
        <a:lstStyle/>
        <a:p>
          <a:r>
            <a:rPr lang="en-US" dirty="0"/>
            <a:t>Complete CSA documentation &amp; inform family of potential Parental Contribution/Copayment</a:t>
          </a:r>
        </a:p>
      </dgm:t>
    </dgm:pt>
    <dgm:pt modelId="{D0EA24AE-B9AA-47E1-ACD4-267ADAB12630}" type="parTrans" cxnId="{8711F01C-0A28-4503-9801-87A107CE9797}">
      <dgm:prSet/>
      <dgm:spPr/>
      <dgm:t>
        <a:bodyPr/>
        <a:lstStyle/>
        <a:p>
          <a:endParaRPr lang="en-US"/>
        </a:p>
      </dgm:t>
    </dgm:pt>
    <dgm:pt modelId="{DAC6FFC7-D8C6-4E4D-BA1B-76AF3D24A73F}" type="sibTrans" cxnId="{8711F01C-0A28-4503-9801-87A107CE9797}">
      <dgm:prSet phldrT="2" phldr="0"/>
      <dgm:spPr/>
      <dgm:t>
        <a:bodyPr/>
        <a:lstStyle/>
        <a:p>
          <a:endParaRPr lang="en-US"/>
        </a:p>
      </dgm:t>
    </dgm:pt>
    <dgm:pt modelId="{4D87D912-2A44-49B0-9366-E27FA2F9EF3B}">
      <dgm:prSet/>
      <dgm:spPr/>
      <dgm:t>
        <a:bodyPr/>
        <a:lstStyle/>
        <a:p>
          <a:r>
            <a:rPr lang="en-US" dirty="0"/>
            <a:t>Prepare Family for meeting</a:t>
          </a:r>
        </a:p>
      </dgm:t>
    </dgm:pt>
    <dgm:pt modelId="{1261FEA7-860B-43C8-8E90-C12122707B0E}" type="parTrans" cxnId="{D8E45993-57C1-4FEB-AAEF-57B7A3F56377}">
      <dgm:prSet/>
      <dgm:spPr/>
      <dgm:t>
        <a:bodyPr/>
        <a:lstStyle/>
        <a:p>
          <a:endParaRPr lang="en-US"/>
        </a:p>
      </dgm:t>
    </dgm:pt>
    <dgm:pt modelId="{A3E990E1-62BA-4F14-B198-5332BA0EC6D2}" type="sibTrans" cxnId="{D8E45993-57C1-4FEB-AAEF-57B7A3F56377}">
      <dgm:prSet phldrT="3" phldr="0"/>
      <dgm:spPr/>
      <dgm:t>
        <a:bodyPr/>
        <a:lstStyle/>
        <a:p>
          <a:endParaRPr lang="en-US"/>
        </a:p>
      </dgm:t>
    </dgm:pt>
    <dgm:pt modelId="{DC4884EC-2857-4C9E-8DDD-44C80C8CE8A4}">
      <dgm:prSet/>
      <dgm:spPr/>
      <dgm:t>
        <a:bodyPr/>
        <a:lstStyle/>
        <a:p>
          <a:r>
            <a:rPr lang="en-US" dirty="0"/>
            <a:t>Ongoing case management</a:t>
          </a:r>
        </a:p>
      </dgm:t>
    </dgm:pt>
    <dgm:pt modelId="{5D762D12-E263-4458-B059-B9F5AF0516ED}" type="parTrans" cxnId="{8CCAE684-0CE9-4F5C-8004-15C3A120F962}">
      <dgm:prSet/>
      <dgm:spPr/>
      <dgm:t>
        <a:bodyPr/>
        <a:lstStyle/>
        <a:p>
          <a:endParaRPr lang="en-US"/>
        </a:p>
      </dgm:t>
    </dgm:pt>
    <dgm:pt modelId="{4469C573-8478-4ADE-AA05-3CE55B6E0D0F}" type="sibTrans" cxnId="{8CCAE684-0CE9-4F5C-8004-15C3A120F962}">
      <dgm:prSet phldrT="4" phldr="0"/>
      <dgm:spPr/>
      <dgm:t>
        <a:bodyPr/>
        <a:lstStyle/>
        <a:p>
          <a:endParaRPr lang="en-US"/>
        </a:p>
      </dgm:t>
    </dgm:pt>
    <dgm:pt modelId="{9AD251F0-25BB-43B4-BA8A-F198672BC1FA}" type="pres">
      <dgm:prSet presAssocID="{2C0EA8E4-7CCC-4A47-8D96-E9A0C7AA20C7}" presName="vert0" presStyleCnt="0">
        <dgm:presLayoutVars>
          <dgm:dir/>
          <dgm:animOne val="branch"/>
          <dgm:animLvl val="lvl"/>
        </dgm:presLayoutVars>
      </dgm:prSet>
      <dgm:spPr/>
    </dgm:pt>
    <dgm:pt modelId="{C6D4145A-75E6-4C4A-B336-2B6860800285}" type="pres">
      <dgm:prSet presAssocID="{8050F89B-923F-4C4F-A5EB-E2D16D44BD8D}" presName="thickLine" presStyleLbl="alignNode1" presStyleIdx="0" presStyleCnt="4"/>
      <dgm:spPr/>
    </dgm:pt>
    <dgm:pt modelId="{E737A249-C640-427A-8C58-E541E66FB9A4}" type="pres">
      <dgm:prSet presAssocID="{8050F89B-923F-4C4F-A5EB-E2D16D44BD8D}" presName="horz1" presStyleCnt="0"/>
      <dgm:spPr/>
    </dgm:pt>
    <dgm:pt modelId="{04B0E569-9F03-4890-A62E-F6463297B294}" type="pres">
      <dgm:prSet presAssocID="{8050F89B-923F-4C4F-A5EB-E2D16D44BD8D}" presName="tx1" presStyleLbl="revTx" presStyleIdx="0" presStyleCnt="4"/>
      <dgm:spPr/>
    </dgm:pt>
    <dgm:pt modelId="{19767C87-5520-40EE-B2A7-1C6D41B6C2A0}" type="pres">
      <dgm:prSet presAssocID="{8050F89B-923F-4C4F-A5EB-E2D16D44BD8D}" presName="vert1" presStyleCnt="0"/>
      <dgm:spPr/>
    </dgm:pt>
    <dgm:pt modelId="{89E12C5F-92E7-472F-9720-0EFD2AEC600C}" type="pres">
      <dgm:prSet presAssocID="{C2868B34-D31C-4251-BCEF-38B3317ED26A}" presName="thickLine" presStyleLbl="alignNode1" presStyleIdx="1" presStyleCnt="4"/>
      <dgm:spPr/>
    </dgm:pt>
    <dgm:pt modelId="{D92C045E-E5C4-46E4-8D19-28BF44D92305}" type="pres">
      <dgm:prSet presAssocID="{C2868B34-D31C-4251-BCEF-38B3317ED26A}" presName="horz1" presStyleCnt="0"/>
      <dgm:spPr/>
    </dgm:pt>
    <dgm:pt modelId="{1EEB5BE1-8785-4655-988C-A91248F90E8F}" type="pres">
      <dgm:prSet presAssocID="{C2868B34-D31C-4251-BCEF-38B3317ED26A}" presName="tx1" presStyleLbl="revTx" presStyleIdx="1" presStyleCnt="4"/>
      <dgm:spPr/>
    </dgm:pt>
    <dgm:pt modelId="{E19BFC80-BDC2-43CA-B4DB-1B9CE3D945F9}" type="pres">
      <dgm:prSet presAssocID="{C2868B34-D31C-4251-BCEF-38B3317ED26A}" presName="vert1" presStyleCnt="0"/>
      <dgm:spPr/>
    </dgm:pt>
    <dgm:pt modelId="{353B13FA-1148-4C4E-A6A1-417ED446A6C1}" type="pres">
      <dgm:prSet presAssocID="{4D87D912-2A44-49B0-9366-E27FA2F9EF3B}" presName="thickLine" presStyleLbl="alignNode1" presStyleIdx="2" presStyleCnt="4"/>
      <dgm:spPr/>
    </dgm:pt>
    <dgm:pt modelId="{79447112-FA9F-4AEF-ABCD-018E0DF56B76}" type="pres">
      <dgm:prSet presAssocID="{4D87D912-2A44-49B0-9366-E27FA2F9EF3B}" presName="horz1" presStyleCnt="0"/>
      <dgm:spPr/>
    </dgm:pt>
    <dgm:pt modelId="{AFC80AE2-7502-481C-BE3F-2DD104649181}" type="pres">
      <dgm:prSet presAssocID="{4D87D912-2A44-49B0-9366-E27FA2F9EF3B}" presName="tx1" presStyleLbl="revTx" presStyleIdx="2" presStyleCnt="4"/>
      <dgm:spPr/>
    </dgm:pt>
    <dgm:pt modelId="{AC39A238-5F5C-48E8-94D8-FD3E195BCDB4}" type="pres">
      <dgm:prSet presAssocID="{4D87D912-2A44-49B0-9366-E27FA2F9EF3B}" presName="vert1" presStyleCnt="0"/>
      <dgm:spPr/>
    </dgm:pt>
    <dgm:pt modelId="{B43631D2-4C4F-4F1D-9AC0-AA8A5C561A80}" type="pres">
      <dgm:prSet presAssocID="{DC4884EC-2857-4C9E-8DDD-44C80C8CE8A4}" presName="thickLine" presStyleLbl="alignNode1" presStyleIdx="3" presStyleCnt="4"/>
      <dgm:spPr/>
    </dgm:pt>
    <dgm:pt modelId="{809E96F5-31D9-424A-A5F1-ED00E397D5AB}" type="pres">
      <dgm:prSet presAssocID="{DC4884EC-2857-4C9E-8DDD-44C80C8CE8A4}" presName="horz1" presStyleCnt="0"/>
      <dgm:spPr/>
    </dgm:pt>
    <dgm:pt modelId="{56E8C465-A825-465A-94F4-F5418284FDC4}" type="pres">
      <dgm:prSet presAssocID="{DC4884EC-2857-4C9E-8DDD-44C80C8CE8A4}" presName="tx1" presStyleLbl="revTx" presStyleIdx="3" presStyleCnt="4"/>
      <dgm:spPr/>
    </dgm:pt>
    <dgm:pt modelId="{CE9B55D9-DAA3-4590-8BD8-E127F27EAB2B}" type="pres">
      <dgm:prSet presAssocID="{DC4884EC-2857-4C9E-8DDD-44C80C8CE8A4}" presName="vert1" presStyleCnt="0"/>
      <dgm:spPr/>
    </dgm:pt>
  </dgm:ptLst>
  <dgm:cxnLst>
    <dgm:cxn modelId="{8711F01C-0A28-4503-9801-87A107CE9797}" srcId="{2C0EA8E4-7CCC-4A47-8D96-E9A0C7AA20C7}" destId="{C2868B34-D31C-4251-BCEF-38B3317ED26A}" srcOrd="1" destOrd="0" parTransId="{D0EA24AE-B9AA-47E1-ACD4-267ADAB12630}" sibTransId="{DAC6FFC7-D8C6-4E4D-BA1B-76AF3D24A73F}"/>
    <dgm:cxn modelId="{9FA6852F-64BC-4495-95A5-1E6AB95CACB7}" type="presOf" srcId="{DC4884EC-2857-4C9E-8DDD-44C80C8CE8A4}" destId="{56E8C465-A825-465A-94F4-F5418284FDC4}" srcOrd="0" destOrd="0" presId="urn:microsoft.com/office/officeart/2008/layout/LinedList"/>
    <dgm:cxn modelId="{2D622C35-FE51-4929-B6B2-79FA04470254}" type="presOf" srcId="{8050F89B-923F-4C4F-A5EB-E2D16D44BD8D}" destId="{04B0E569-9F03-4890-A62E-F6463297B294}" srcOrd="0" destOrd="0" presId="urn:microsoft.com/office/officeart/2008/layout/LinedList"/>
    <dgm:cxn modelId="{78FE9B82-98D4-487D-9874-C397B972044C}" type="presOf" srcId="{4D87D912-2A44-49B0-9366-E27FA2F9EF3B}" destId="{AFC80AE2-7502-481C-BE3F-2DD104649181}" srcOrd="0" destOrd="0" presId="urn:microsoft.com/office/officeart/2008/layout/LinedList"/>
    <dgm:cxn modelId="{8CCAE684-0CE9-4F5C-8004-15C3A120F962}" srcId="{2C0EA8E4-7CCC-4A47-8D96-E9A0C7AA20C7}" destId="{DC4884EC-2857-4C9E-8DDD-44C80C8CE8A4}" srcOrd="3" destOrd="0" parTransId="{5D762D12-E263-4458-B059-B9F5AF0516ED}" sibTransId="{4469C573-8478-4ADE-AA05-3CE55B6E0D0F}"/>
    <dgm:cxn modelId="{D8E45993-57C1-4FEB-AAEF-57B7A3F56377}" srcId="{2C0EA8E4-7CCC-4A47-8D96-E9A0C7AA20C7}" destId="{4D87D912-2A44-49B0-9366-E27FA2F9EF3B}" srcOrd="2" destOrd="0" parTransId="{1261FEA7-860B-43C8-8E90-C12122707B0E}" sibTransId="{A3E990E1-62BA-4F14-B198-5332BA0EC6D2}"/>
    <dgm:cxn modelId="{B302D89A-3290-47EF-B522-A65BA582BD25}" type="presOf" srcId="{C2868B34-D31C-4251-BCEF-38B3317ED26A}" destId="{1EEB5BE1-8785-4655-988C-A91248F90E8F}" srcOrd="0" destOrd="0" presId="urn:microsoft.com/office/officeart/2008/layout/LinedList"/>
    <dgm:cxn modelId="{1A6306D7-B16E-4437-AE33-AB7F28314EF6}" srcId="{2C0EA8E4-7CCC-4A47-8D96-E9A0C7AA20C7}" destId="{8050F89B-923F-4C4F-A5EB-E2D16D44BD8D}" srcOrd="0" destOrd="0" parTransId="{2416C5B7-E969-4D08-8E29-CC67882F25F3}" sibTransId="{8A21F459-B3C1-47B8-8FE0-C6AE2A8707E6}"/>
    <dgm:cxn modelId="{D4B1E1DC-EE89-4705-9A69-84F439257E1B}" type="presOf" srcId="{2C0EA8E4-7CCC-4A47-8D96-E9A0C7AA20C7}" destId="{9AD251F0-25BB-43B4-BA8A-F198672BC1FA}" srcOrd="0" destOrd="0" presId="urn:microsoft.com/office/officeart/2008/layout/LinedList"/>
    <dgm:cxn modelId="{7DB510BF-62B7-437D-809C-2A59D9146631}" type="presParOf" srcId="{9AD251F0-25BB-43B4-BA8A-F198672BC1FA}" destId="{C6D4145A-75E6-4C4A-B336-2B6860800285}" srcOrd="0" destOrd="0" presId="urn:microsoft.com/office/officeart/2008/layout/LinedList"/>
    <dgm:cxn modelId="{1FDB4C89-258D-4DAA-B8A8-481C831C5400}" type="presParOf" srcId="{9AD251F0-25BB-43B4-BA8A-F198672BC1FA}" destId="{E737A249-C640-427A-8C58-E541E66FB9A4}" srcOrd="1" destOrd="0" presId="urn:microsoft.com/office/officeart/2008/layout/LinedList"/>
    <dgm:cxn modelId="{2E4F8AB2-CBEA-4920-9F67-9921C5CD767E}" type="presParOf" srcId="{E737A249-C640-427A-8C58-E541E66FB9A4}" destId="{04B0E569-9F03-4890-A62E-F6463297B294}" srcOrd="0" destOrd="0" presId="urn:microsoft.com/office/officeart/2008/layout/LinedList"/>
    <dgm:cxn modelId="{BF3EC19E-53DD-4EE8-8DB0-42750F3341CE}" type="presParOf" srcId="{E737A249-C640-427A-8C58-E541E66FB9A4}" destId="{19767C87-5520-40EE-B2A7-1C6D41B6C2A0}" srcOrd="1" destOrd="0" presId="urn:microsoft.com/office/officeart/2008/layout/LinedList"/>
    <dgm:cxn modelId="{F7543CBF-C77F-4174-BB38-AA7408FB33F6}" type="presParOf" srcId="{9AD251F0-25BB-43B4-BA8A-F198672BC1FA}" destId="{89E12C5F-92E7-472F-9720-0EFD2AEC600C}" srcOrd="2" destOrd="0" presId="urn:microsoft.com/office/officeart/2008/layout/LinedList"/>
    <dgm:cxn modelId="{95C377A3-F8B3-4F27-A6EE-1FA91D55D7A0}" type="presParOf" srcId="{9AD251F0-25BB-43B4-BA8A-F198672BC1FA}" destId="{D92C045E-E5C4-46E4-8D19-28BF44D92305}" srcOrd="3" destOrd="0" presId="urn:microsoft.com/office/officeart/2008/layout/LinedList"/>
    <dgm:cxn modelId="{3E497BB9-CBB2-4DB4-AA70-91FB4DAF7FCC}" type="presParOf" srcId="{D92C045E-E5C4-46E4-8D19-28BF44D92305}" destId="{1EEB5BE1-8785-4655-988C-A91248F90E8F}" srcOrd="0" destOrd="0" presId="urn:microsoft.com/office/officeart/2008/layout/LinedList"/>
    <dgm:cxn modelId="{3B50BDD9-637F-4495-B7A7-A785598C098F}" type="presParOf" srcId="{D92C045E-E5C4-46E4-8D19-28BF44D92305}" destId="{E19BFC80-BDC2-43CA-B4DB-1B9CE3D945F9}" srcOrd="1" destOrd="0" presId="urn:microsoft.com/office/officeart/2008/layout/LinedList"/>
    <dgm:cxn modelId="{9D4B9B3B-B175-47FD-82E3-6770DA54E07F}" type="presParOf" srcId="{9AD251F0-25BB-43B4-BA8A-F198672BC1FA}" destId="{353B13FA-1148-4C4E-A6A1-417ED446A6C1}" srcOrd="4" destOrd="0" presId="urn:microsoft.com/office/officeart/2008/layout/LinedList"/>
    <dgm:cxn modelId="{03E0D905-A330-4FD6-BE71-B7CC67EB0FB8}" type="presParOf" srcId="{9AD251F0-25BB-43B4-BA8A-F198672BC1FA}" destId="{79447112-FA9F-4AEF-ABCD-018E0DF56B76}" srcOrd="5" destOrd="0" presId="urn:microsoft.com/office/officeart/2008/layout/LinedList"/>
    <dgm:cxn modelId="{424BC445-7BE1-4B1B-A978-1B4DCA07869A}" type="presParOf" srcId="{79447112-FA9F-4AEF-ABCD-018E0DF56B76}" destId="{AFC80AE2-7502-481C-BE3F-2DD104649181}" srcOrd="0" destOrd="0" presId="urn:microsoft.com/office/officeart/2008/layout/LinedList"/>
    <dgm:cxn modelId="{3CF754EF-A900-41AA-8F5F-919D96BDE339}" type="presParOf" srcId="{79447112-FA9F-4AEF-ABCD-018E0DF56B76}" destId="{AC39A238-5F5C-48E8-94D8-FD3E195BCDB4}" srcOrd="1" destOrd="0" presId="urn:microsoft.com/office/officeart/2008/layout/LinedList"/>
    <dgm:cxn modelId="{57B4DA7F-7D0F-47A2-9C3C-BDEBFCB18B81}" type="presParOf" srcId="{9AD251F0-25BB-43B4-BA8A-F198672BC1FA}" destId="{B43631D2-4C4F-4F1D-9AC0-AA8A5C561A80}" srcOrd="6" destOrd="0" presId="urn:microsoft.com/office/officeart/2008/layout/LinedList"/>
    <dgm:cxn modelId="{8BD7ABD9-937B-4136-B459-894D99A84C07}" type="presParOf" srcId="{9AD251F0-25BB-43B4-BA8A-F198672BC1FA}" destId="{809E96F5-31D9-424A-A5F1-ED00E397D5AB}" srcOrd="7" destOrd="0" presId="urn:microsoft.com/office/officeart/2008/layout/LinedList"/>
    <dgm:cxn modelId="{C4E7E29C-D2AA-4CAF-B70C-1D4EA236BED0}" type="presParOf" srcId="{809E96F5-31D9-424A-A5F1-ED00E397D5AB}" destId="{56E8C465-A825-465A-94F4-F5418284FDC4}" srcOrd="0" destOrd="0" presId="urn:microsoft.com/office/officeart/2008/layout/LinedList"/>
    <dgm:cxn modelId="{29BB6F6B-B50C-491B-AABC-6B11FA9DA383}" type="presParOf" srcId="{809E96F5-31D9-424A-A5F1-ED00E397D5AB}" destId="{CE9B55D9-DAA3-4590-8BD8-E127F27EAB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1CAE69-2B33-4D02-859C-015164C67776}"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B83E7471-1911-455E-B7D7-06C70D6EEE01}">
      <dgm:prSet/>
      <dgm:spPr/>
      <dgm:t>
        <a:bodyPr/>
        <a:lstStyle/>
        <a:p>
          <a:r>
            <a:rPr lang="en-US"/>
            <a:t>What are the prior services, resources, interventions tried to alleviate the problem?</a:t>
          </a:r>
        </a:p>
      </dgm:t>
    </dgm:pt>
    <dgm:pt modelId="{D690773E-1BC1-48BC-AE10-2B736B2EF194}" type="parTrans" cxnId="{B7FD7996-51A7-4CC2-9C61-E3159EE10E8F}">
      <dgm:prSet/>
      <dgm:spPr/>
      <dgm:t>
        <a:bodyPr/>
        <a:lstStyle/>
        <a:p>
          <a:endParaRPr lang="en-US"/>
        </a:p>
      </dgm:t>
    </dgm:pt>
    <dgm:pt modelId="{53733229-0830-4AED-BF97-6CD76E8563BB}" type="sibTrans" cxnId="{B7FD7996-51A7-4CC2-9C61-E3159EE10E8F}">
      <dgm:prSet/>
      <dgm:spPr/>
      <dgm:t>
        <a:bodyPr/>
        <a:lstStyle/>
        <a:p>
          <a:endParaRPr lang="en-US"/>
        </a:p>
      </dgm:t>
    </dgm:pt>
    <dgm:pt modelId="{7DA0F7CF-6C30-4B4D-903B-927C979DC45D}">
      <dgm:prSet/>
      <dgm:spPr/>
      <dgm:t>
        <a:bodyPr/>
        <a:lstStyle/>
        <a:p>
          <a:r>
            <a:rPr lang="en-US"/>
            <a:t>Have other funding sources been ruled out?</a:t>
          </a:r>
        </a:p>
      </dgm:t>
    </dgm:pt>
    <dgm:pt modelId="{E33CA879-5EFB-4CF4-8C90-07C8E27D5CCE}" type="parTrans" cxnId="{E67C7924-C9FA-49C8-A471-2863568BD05B}">
      <dgm:prSet/>
      <dgm:spPr/>
      <dgm:t>
        <a:bodyPr/>
        <a:lstStyle/>
        <a:p>
          <a:endParaRPr lang="en-US"/>
        </a:p>
      </dgm:t>
    </dgm:pt>
    <dgm:pt modelId="{FF93E4BC-E14F-4A33-B136-460E44FCD72E}" type="sibTrans" cxnId="{E67C7924-C9FA-49C8-A471-2863568BD05B}">
      <dgm:prSet/>
      <dgm:spPr/>
      <dgm:t>
        <a:bodyPr/>
        <a:lstStyle/>
        <a:p>
          <a:endParaRPr lang="en-US"/>
        </a:p>
      </dgm:t>
    </dgm:pt>
    <dgm:pt modelId="{71580C22-E60D-4297-A981-8A4915A3E217}">
      <dgm:prSet/>
      <dgm:spPr/>
      <dgm:t>
        <a:bodyPr/>
        <a:lstStyle/>
        <a:p>
          <a:r>
            <a:rPr lang="en-US" dirty="0"/>
            <a:t>How long have the problem behaviors lasted? Frequency, duration, intensity, and across what settings?</a:t>
          </a:r>
        </a:p>
      </dgm:t>
    </dgm:pt>
    <dgm:pt modelId="{CD22123C-B2C5-4227-AEC9-896644C0A05E}" type="parTrans" cxnId="{05D018EF-ABDA-44DF-8972-7A104CEF7AF5}">
      <dgm:prSet/>
      <dgm:spPr/>
      <dgm:t>
        <a:bodyPr/>
        <a:lstStyle/>
        <a:p>
          <a:endParaRPr lang="en-US"/>
        </a:p>
      </dgm:t>
    </dgm:pt>
    <dgm:pt modelId="{8DC58147-A86A-4013-8F34-3C124BE54AFB}" type="sibTrans" cxnId="{05D018EF-ABDA-44DF-8972-7A104CEF7AF5}">
      <dgm:prSet/>
      <dgm:spPr/>
      <dgm:t>
        <a:bodyPr/>
        <a:lstStyle/>
        <a:p>
          <a:endParaRPr lang="en-US"/>
        </a:p>
      </dgm:t>
    </dgm:pt>
    <dgm:pt modelId="{780C0887-18A1-46D1-BD44-B8AFF574D849}">
      <dgm:prSet/>
      <dgm:spPr/>
      <dgm:t>
        <a:bodyPr/>
        <a:lstStyle/>
        <a:p>
          <a:r>
            <a:rPr lang="en-US"/>
            <a:t>What are the barriers to less restrictive services?</a:t>
          </a:r>
        </a:p>
      </dgm:t>
    </dgm:pt>
    <dgm:pt modelId="{19870FC0-C603-4FB7-8DB5-F595C43E6135}" type="parTrans" cxnId="{723A3171-C86E-46AB-83B3-D256DC139810}">
      <dgm:prSet/>
      <dgm:spPr/>
      <dgm:t>
        <a:bodyPr/>
        <a:lstStyle/>
        <a:p>
          <a:endParaRPr lang="en-US"/>
        </a:p>
      </dgm:t>
    </dgm:pt>
    <dgm:pt modelId="{2430803D-03CB-43E2-BB17-6650A1D242E4}" type="sibTrans" cxnId="{723A3171-C86E-46AB-83B3-D256DC139810}">
      <dgm:prSet/>
      <dgm:spPr/>
      <dgm:t>
        <a:bodyPr/>
        <a:lstStyle/>
        <a:p>
          <a:endParaRPr lang="en-US"/>
        </a:p>
      </dgm:t>
    </dgm:pt>
    <dgm:pt modelId="{68B6DA1E-E0FF-4CE0-8649-81F08D0D7ECA}">
      <dgm:prSet/>
      <dgm:spPr/>
      <dgm:t>
        <a:bodyPr/>
        <a:lstStyle/>
        <a:p>
          <a:r>
            <a:rPr lang="en-US"/>
            <a:t>What are the identified goals for the indicated service?</a:t>
          </a:r>
        </a:p>
      </dgm:t>
    </dgm:pt>
    <dgm:pt modelId="{148F9400-17D4-42D4-BE34-1E6C8CBA8717}" type="parTrans" cxnId="{02B5C2D0-2587-4C57-A5EC-0E97CA1D0EFA}">
      <dgm:prSet/>
      <dgm:spPr/>
      <dgm:t>
        <a:bodyPr/>
        <a:lstStyle/>
        <a:p>
          <a:endParaRPr lang="en-US"/>
        </a:p>
      </dgm:t>
    </dgm:pt>
    <dgm:pt modelId="{D126753C-FFE6-44C7-BC32-4B8D1F6E00F3}" type="sibTrans" cxnId="{02B5C2D0-2587-4C57-A5EC-0E97CA1D0EFA}">
      <dgm:prSet/>
      <dgm:spPr/>
      <dgm:t>
        <a:bodyPr/>
        <a:lstStyle/>
        <a:p>
          <a:endParaRPr lang="en-US"/>
        </a:p>
      </dgm:t>
    </dgm:pt>
    <dgm:pt modelId="{1C81F44F-B2A7-496E-BD99-2C72A29135FC}">
      <dgm:prSet/>
      <dgm:spPr/>
      <dgm:t>
        <a:bodyPr/>
        <a:lstStyle/>
        <a:p>
          <a:r>
            <a:rPr lang="en-US"/>
            <a:t>What are the step-down plans?</a:t>
          </a:r>
        </a:p>
      </dgm:t>
    </dgm:pt>
    <dgm:pt modelId="{261FDE20-6FD6-4201-A880-B7028AEEE7E2}" type="parTrans" cxnId="{14A9BB2A-E1F1-4DAD-88BF-65BF36349408}">
      <dgm:prSet/>
      <dgm:spPr/>
      <dgm:t>
        <a:bodyPr/>
        <a:lstStyle/>
        <a:p>
          <a:endParaRPr lang="en-US"/>
        </a:p>
      </dgm:t>
    </dgm:pt>
    <dgm:pt modelId="{484A2513-A81E-4579-8729-447CF3D0E300}" type="sibTrans" cxnId="{14A9BB2A-E1F1-4DAD-88BF-65BF36349408}">
      <dgm:prSet/>
      <dgm:spPr/>
      <dgm:t>
        <a:bodyPr/>
        <a:lstStyle/>
        <a:p>
          <a:endParaRPr lang="en-US"/>
        </a:p>
      </dgm:t>
    </dgm:pt>
    <dgm:pt modelId="{B878F093-D0D7-4A59-A1DC-9F61409B0FFF}" type="pres">
      <dgm:prSet presAssocID="{351CAE69-2B33-4D02-859C-015164C67776}" presName="diagram" presStyleCnt="0">
        <dgm:presLayoutVars>
          <dgm:dir/>
          <dgm:resizeHandles val="exact"/>
        </dgm:presLayoutVars>
      </dgm:prSet>
      <dgm:spPr/>
    </dgm:pt>
    <dgm:pt modelId="{7DAF53AD-94C8-4E65-93B0-63B6B131B3FC}" type="pres">
      <dgm:prSet presAssocID="{B83E7471-1911-455E-B7D7-06C70D6EEE01}" presName="node" presStyleLbl="node1" presStyleIdx="0" presStyleCnt="6">
        <dgm:presLayoutVars>
          <dgm:bulletEnabled val="1"/>
        </dgm:presLayoutVars>
      </dgm:prSet>
      <dgm:spPr/>
    </dgm:pt>
    <dgm:pt modelId="{BA9C7BC3-486C-4279-B6C0-4BAB6F93ADCF}" type="pres">
      <dgm:prSet presAssocID="{53733229-0830-4AED-BF97-6CD76E8563BB}" presName="sibTrans" presStyleCnt="0"/>
      <dgm:spPr/>
    </dgm:pt>
    <dgm:pt modelId="{6BFFC6E0-9006-4A12-8CCE-D580DDF053E8}" type="pres">
      <dgm:prSet presAssocID="{7DA0F7CF-6C30-4B4D-903B-927C979DC45D}" presName="node" presStyleLbl="node1" presStyleIdx="1" presStyleCnt="6">
        <dgm:presLayoutVars>
          <dgm:bulletEnabled val="1"/>
        </dgm:presLayoutVars>
      </dgm:prSet>
      <dgm:spPr/>
    </dgm:pt>
    <dgm:pt modelId="{95A33794-873E-4AC3-9D56-F4D883E3D678}" type="pres">
      <dgm:prSet presAssocID="{FF93E4BC-E14F-4A33-B136-460E44FCD72E}" presName="sibTrans" presStyleCnt="0"/>
      <dgm:spPr/>
    </dgm:pt>
    <dgm:pt modelId="{03537D8F-43BD-41AD-9432-C5DC67089E04}" type="pres">
      <dgm:prSet presAssocID="{71580C22-E60D-4297-A981-8A4915A3E217}" presName="node" presStyleLbl="node1" presStyleIdx="2" presStyleCnt="6">
        <dgm:presLayoutVars>
          <dgm:bulletEnabled val="1"/>
        </dgm:presLayoutVars>
      </dgm:prSet>
      <dgm:spPr/>
    </dgm:pt>
    <dgm:pt modelId="{29A70C35-BF26-454F-8107-5779DAF6D7BA}" type="pres">
      <dgm:prSet presAssocID="{8DC58147-A86A-4013-8F34-3C124BE54AFB}" presName="sibTrans" presStyleCnt="0"/>
      <dgm:spPr/>
    </dgm:pt>
    <dgm:pt modelId="{E11264F7-F75E-4F1D-A155-015A200EF79D}" type="pres">
      <dgm:prSet presAssocID="{780C0887-18A1-46D1-BD44-B8AFF574D849}" presName="node" presStyleLbl="node1" presStyleIdx="3" presStyleCnt="6">
        <dgm:presLayoutVars>
          <dgm:bulletEnabled val="1"/>
        </dgm:presLayoutVars>
      </dgm:prSet>
      <dgm:spPr/>
    </dgm:pt>
    <dgm:pt modelId="{FB860E60-8FFA-4E90-8713-A559932799C6}" type="pres">
      <dgm:prSet presAssocID="{2430803D-03CB-43E2-BB17-6650A1D242E4}" presName="sibTrans" presStyleCnt="0"/>
      <dgm:spPr/>
    </dgm:pt>
    <dgm:pt modelId="{BAB9A057-053F-43B7-BDB6-7E8913C928E1}" type="pres">
      <dgm:prSet presAssocID="{68B6DA1E-E0FF-4CE0-8649-81F08D0D7ECA}" presName="node" presStyleLbl="node1" presStyleIdx="4" presStyleCnt="6">
        <dgm:presLayoutVars>
          <dgm:bulletEnabled val="1"/>
        </dgm:presLayoutVars>
      </dgm:prSet>
      <dgm:spPr/>
    </dgm:pt>
    <dgm:pt modelId="{7ECDBBEB-1D3E-485B-AAF7-D2D7E0D81B47}" type="pres">
      <dgm:prSet presAssocID="{D126753C-FFE6-44C7-BC32-4B8D1F6E00F3}" presName="sibTrans" presStyleCnt="0"/>
      <dgm:spPr/>
    </dgm:pt>
    <dgm:pt modelId="{8A443746-21F6-4AF0-A4BB-DE68274F8049}" type="pres">
      <dgm:prSet presAssocID="{1C81F44F-B2A7-496E-BD99-2C72A29135FC}" presName="node" presStyleLbl="node1" presStyleIdx="5" presStyleCnt="6">
        <dgm:presLayoutVars>
          <dgm:bulletEnabled val="1"/>
        </dgm:presLayoutVars>
      </dgm:prSet>
      <dgm:spPr/>
    </dgm:pt>
  </dgm:ptLst>
  <dgm:cxnLst>
    <dgm:cxn modelId="{E67C7924-C9FA-49C8-A471-2863568BD05B}" srcId="{351CAE69-2B33-4D02-859C-015164C67776}" destId="{7DA0F7CF-6C30-4B4D-903B-927C979DC45D}" srcOrd="1" destOrd="0" parTransId="{E33CA879-5EFB-4CF4-8C90-07C8E27D5CCE}" sibTransId="{FF93E4BC-E14F-4A33-B136-460E44FCD72E}"/>
    <dgm:cxn modelId="{14A9BB2A-E1F1-4DAD-88BF-65BF36349408}" srcId="{351CAE69-2B33-4D02-859C-015164C67776}" destId="{1C81F44F-B2A7-496E-BD99-2C72A29135FC}" srcOrd="5" destOrd="0" parTransId="{261FDE20-6FD6-4201-A880-B7028AEEE7E2}" sibTransId="{484A2513-A81E-4579-8729-447CF3D0E300}"/>
    <dgm:cxn modelId="{2FCDCB2D-16E6-4390-80CA-861AC1696E4B}" type="presOf" srcId="{780C0887-18A1-46D1-BD44-B8AFF574D849}" destId="{E11264F7-F75E-4F1D-A155-015A200EF79D}" srcOrd="0" destOrd="0" presId="urn:microsoft.com/office/officeart/2005/8/layout/default"/>
    <dgm:cxn modelId="{B6897741-C20C-46DF-A92B-87A95EC2E97F}" type="presOf" srcId="{1C81F44F-B2A7-496E-BD99-2C72A29135FC}" destId="{8A443746-21F6-4AF0-A4BB-DE68274F8049}" srcOrd="0" destOrd="0" presId="urn:microsoft.com/office/officeart/2005/8/layout/default"/>
    <dgm:cxn modelId="{723A3171-C86E-46AB-83B3-D256DC139810}" srcId="{351CAE69-2B33-4D02-859C-015164C67776}" destId="{780C0887-18A1-46D1-BD44-B8AFF574D849}" srcOrd="3" destOrd="0" parTransId="{19870FC0-C603-4FB7-8DB5-F595C43E6135}" sibTransId="{2430803D-03CB-43E2-BB17-6650A1D242E4}"/>
    <dgm:cxn modelId="{2C1AB276-2DC0-4BD1-B9AF-C1876A2A96D4}" type="presOf" srcId="{68B6DA1E-E0FF-4CE0-8649-81F08D0D7ECA}" destId="{BAB9A057-053F-43B7-BDB6-7E8913C928E1}" srcOrd="0" destOrd="0" presId="urn:microsoft.com/office/officeart/2005/8/layout/default"/>
    <dgm:cxn modelId="{B7FD7996-51A7-4CC2-9C61-E3159EE10E8F}" srcId="{351CAE69-2B33-4D02-859C-015164C67776}" destId="{B83E7471-1911-455E-B7D7-06C70D6EEE01}" srcOrd="0" destOrd="0" parTransId="{D690773E-1BC1-48BC-AE10-2B736B2EF194}" sibTransId="{53733229-0830-4AED-BF97-6CD76E8563BB}"/>
    <dgm:cxn modelId="{A96A3397-68C4-472D-A112-7A9B342963D5}" type="presOf" srcId="{351CAE69-2B33-4D02-859C-015164C67776}" destId="{B878F093-D0D7-4A59-A1DC-9F61409B0FFF}" srcOrd="0" destOrd="0" presId="urn:microsoft.com/office/officeart/2005/8/layout/default"/>
    <dgm:cxn modelId="{91F85CBF-B5FC-443E-A20C-D27E39FD35A5}" type="presOf" srcId="{B83E7471-1911-455E-B7D7-06C70D6EEE01}" destId="{7DAF53AD-94C8-4E65-93B0-63B6B131B3FC}" srcOrd="0" destOrd="0" presId="urn:microsoft.com/office/officeart/2005/8/layout/default"/>
    <dgm:cxn modelId="{E811D5C9-E72B-4D43-86CC-3CEFF5DDCB72}" type="presOf" srcId="{7DA0F7CF-6C30-4B4D-903B-927C979DC45D}" destId="{6BFFC6E0-9006-4A12-8CCE-D580DDF053E8}" srcOrd="0" destOrd="0" presId="urn:microsoft.com/office/officeart/2005/8/layout/default"/>
    <dgm:cxn modelId="{02B5C2D0-2587-4C57-A5EC-0E97CA1D0EFA}" srcId="{351CAE69-2B33-4D02-859C-015164C67776}" destId="{68B6DA1E-E0FF-4CE0-8649-81F08D0D7ECA}" srcOrd="4" destOrd="0" parTransId="{148F9400-17D4-42D4-BE34-1E6C8CBA8717}" sibTransId="{D126753C-FFE6-44C7-BC32-4B8D1F6E00F3}"/>
    <dgm:cxn modelId="{05D018EF-ABDA-44DF-8972-7A104CEF7AF5}" srcId="{351CAE69-2B33-4D02-859C-015164C67776}" destId="{71580C22-E60D-4297-A981-8A4915A3E217}" srcOrd="2" destOrd="0" parTransId="{CD22123C-B2C5-4227-AEC9-896644C0A05E}" sibTransId="{8DC58147-A86A-4013-8F34-3C124BE54AFB}"/>
    <dgm:cxn modelId="{7107D7F6-4B5F-4182-B672-5DE89DDED627}" type="presOf" srcId="{71580C22-E60D-4297-A981-8A4915A3E217}" destId="{03537D8F-43BD-41AD-9432-C5DC67089E04}" srcOrd="0" destOrd="0" presId="urn:microsoft.com/office/officeart/2005/8/layout/default"/>
    <dgm:cxn modelId="{E655680E-5563-49AA-AAA8-976F9A1DFBE1}" type="presParOf" srcId="{B878F093-D0D7-4A59-A1DC-9F61409B0FFF}" destId="{7DAF53AD-94C8-4E65-93B0-63B6B131B3FC}" srcOrd="0" destOrd="0" presId="urn:microsoft.com/office/officeart/2005/8/layout/default"/>
    <dgm:cxn modelId="{5A3C5F23-5F37-4D50-8683-BAEB7F6C8067}" type="presParOf" srcId="{B878F093-D0D7-4A59-A1DC-9F61409B0FFF}" destId="{BA9C7BC3-486C-4279-B6C0-4BAB6F93ADCF}" srcOrd="1" destOrd="0" presId="urn:microsoft.com/office/officeart/2005/8/layout/default"/>
    <dgm:cxn modelId="{FAA69B08-D5C6-434C-8A21-F8FC93E3CE2B}" type="presParOf" srcId="{B878F093-D0D7-4A59-A1DC-9F61409B0FFF}" destId="{6BFFC6E0-9006-4A12-8CCE-D580DDF053E8}" srcOrd="2" destOrd="0" presId="urn:microsoft.com/office/officeart/2005/8/layout/default"/>
    <dgm:cxn modelId="{93A6E1C4-A092-4AA5-B1F1-1541D2FC6D52}" type="presParOf" srcId="{B878F093-D0D7-4A59-A1DC-9F61409B0FFF}" destId="{95A33794-873E-4AC3-9D56-F4D883E3D678}" srcOrd="3" destOrd="0" presId="urn:microsoft.com/office/officeart/2005/8/layout/default"/>
    <dgm:cxn modelId="{7D80CCFE-B476-40D5-848B-A8F045E4C089}" type="presParOf" srcId="{B878F093-D0D7-4A59-A1DC-9F61409B0FFF}" destId="{03537D8F-43BD-41AD-9432-C5DC67089E04}" srcOrd="4" destOrd="0" presId="urn:microsoft.com/office/officeart/2005/8/layout/default"/>
    <dgm:cxn modelId="{3AF81E85-2026-4AB2-8E62-523CD55ADE8E}" type="presParOf" srcId="{B878F093-D0D7-4A59-A1DC-9F61409B0FFF}" destId="{29A70C35-BF26-454F-8107-5779DAF6D7BA}" srcOrd="5" destOrd="0" presId="urn:microsoft.com/office/officeart/2005/8/layout/default"/>
    <dgm:cxn modelId="{9FFBBD46-D107-49D7-BAA2-5EA8E6756E95}" type="presParOf" srcId="{B878F093-D0D7-4A59-A1DC-9F61409B0FFF}" destId="{E11264F7-F75E-4F1D-A155-015A200EF79D}" srcOrd="6" destOrd="0" presId="urn:microsoft.com/office/officeart/2005/8/layout/default"/>
    <dgm:cxn modelId="{E0B33624-9436-48A4-B0D8-41FD81F1B344}" type="presParOf" srcId="{B878F093-D0D7-4A59-A1DC-9F61409B0FFF}" destId="{FB860E60-8FFA-4E90-8713-A559932799C6}" srcOrd="7" destOrd="0" presId="urn:microsoft.com/office/officeart/2005/8/layout/default"/>
    <dgm:cxn modelId="{9917F59C-FCF6-47A7-A7FF-E60BBA29E20C}" type="presParOf" srcId="{B878F093-D0D7-4A59-A1DC-9F61409B0FFF}" destId="{BAB9A057-053F-43B7-BDB6-7E8913C928E1}" srcOrd="8" destOrd="0" presId="urn:microsoft.com/office/officeart/2005/8/layout/default"/>
    <dgm:cxn modelId="{8DD1305C-51E9-4982-A0AE-73D6AF343821}" type="presParOf" srcId="{B878F093-D0D7-4A59-A1DC-9F61409B0FFF}" destId="{7ECDBBEB-1D3E-485B-AAF7-D2D7E0D81B47}" srcOrd="9" destOrd="0" presId="urn:microsoft.com/office/officeart/2005/8/layout/default"/>
    <dgm:cxn modelId="{4C3B6FBD-0AEB-47B1-A691-E8857B2D322F}" type="presParOf" srcId="{B878F093-D0D7-4A59-A1DC-9F61409B0FFF}" destId="{8A443746-21F6-4AF0-A4BB-DE68274F804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DAEF9-B646-4F13-85FA-0BCEC5DAE517}"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6FB68420-9BF9-42C7-9597-CDB03D802D69}">
      <dgm:prSet/>
      <dgm:spPr/>
      <dgm:t>
        <a:bodyPr/>
        <a:lstStyle/>
        <a:p>
          <a:r>
            <a:rPr lang="en-US"/>
            <a:t>Providing Safe and Stable Families-PSSF</a:t>
          </a:r>
        </a:p>
      </dgm:t>
    </dgm:pt>
    <dgm:pt modelId="{B6A92A7E-C717-44BD-A72D-7BFE26497465}" type="parTrans" cxnId="{22CCE6DC-3590-49D7-824D-ECCE68C14679}">
      <dgm:prSet/>
      <dgm:spPr/>
      <dgm:t>
        <a:bodyPr/>
        <a:lstStyle/>
        <a:p>
          <a:endParaRPr lang="en-US"/>
        </a:p>
      </dgm:t>
    </dgm:pt>
    <dgm:pt modelId="{6DD4AEC6-5899-4599-A4A0-9F53934655EE}" type="sibTrans" cxnId="{22CCE6DC-3590-49D7-824D-ECCE68C14679}">
      <dgm:prSet/>
      <dgm:spPr/>
      <dgm:t>
        <a:bodyPr/>
        <a:lstStyle/>
        <a:p>
          <a:endParaRPr lang="en-US"/>
        </a:p>
      </dgm:t>
    </dgm:pt>
    <dgm:pt modelId="{A4561340-7060-4BCA-8D57-B96EFE79A980}">
      <dgm:prSet/>
      <dgm:spPr/>
      <dgm:t>
        <a:bodyPr/>
        <a:lstStyle/>
        <a:p>
          <a:r>
            <a:rPr lang="en-US"/>
            <a:t>Virginia Juvenile Community Crime Control Act-VJCCCA</a:t>
          </a:r>
        </a:p>
      </dgm:t>
    </dgm:pt>
    <dgm:pt modelId="{BD096AC5-EBB1-4F50-8F2B-8AA7EFF75806}" type="parTrans" cxnId="{3A23C502-9FA4-4212-A94E-81987F493715}">
      <dgm:prSet/>
      <dgm:spPr/>
      <dgm:t>
        <a:bodyPr/>
        <a:lstStyle/>
        <a:p>
          <a:endParaRPr lang="en-US"/>
        </a:p>
      </dgm:t>
    </dgm:pt>
    <dgm:pt modelId="{A31FDE2A-981A-4DF9-A3D2-508FC59D1B1F}" type="sibTrans" cxnId="{3A23C502-9FA4-4212-A94E-81987F493715}">
      <dgm:prSet/>
      <dgm:spPr/>
      <dgm:t>
        <a:bodyPr/>
        <a:lstStyle/>
        <a:p>
          <a:endParaRPr lang="en-US"/>
        </a:p>
      </dgm:t>
    </dgm:pt>
    <dgm:pt modelId="{6A019FEA-4F8C-41A9-8DA1-088A4F437242}">
      <dgm:prSet/>
      <dgm:spPr/>
      <dgm:t>
        <a:bodyPr/>
        <a:lstStyle/>
        <a:p>
          <a:r>
            <a:rPr lang="en-US" dirty="0"/>
            <a:t>Sinclair Health Clinic</a:t>
          </a:r>
        </a:p>
      </dgm:t>
    </dgm:pt>
    <dgm:pt modelId="{83AC0796-B72D-47E5-8010-3A98FF780AE0}" type="parTrans" cxnId="{36F4AEE7-660D-4004-8B67-A170E17155A8}">
      <dgm:prSet/>
      <dgm:spPr/>
      <dgm:t>
        <a:bodyPr/>
        <a:lstStyle/>
        <a:p>
          <a:endParaRPr lang="en-US"/>
        </a:p>
      </dgm:t>
    </dgm:pt>
    <dgm:pt modelId="{910A97E3-6B0A-4D0A-8639-D83160D8A2DC}" type="sibTrans" cxnId="{36F4AEE7-660D-4004-8B67-A170E17155A8}">
      <dgm:prSet/>
      <dgm:spPr/>
      <dgm:t>
        <a:bodyPr/>
        <a:lstStyle/>
        <a:p>
          <a:endParaRPr lang="en-US"/>
        </a:p>
      </dgm:t>
    </dgm:pt>
    <dgm:pt modelId="{8C5F7224-0A6E-4363-9F8C-C182A9C0376F}">
      <dgm:prSet/>
      <dgm:spPr/>
      <dgm:t>
        <a:bodyPr/>
        <a:lstStyle/>
        <a:p>
          <a:r>
            <a:rPr lang="en-US"/>
            <a:t>SSI or SSA</a:t>
          </a:r>
        </a:p>
      </dgm:t>
    </dgm:pt>
    <dgm:pt modelId="{2BD313EB-DDE1-461F-AD87-8651D8064528}" type="parTrans" cxnId="{8C9F55A7-3D11-4D0B-8AFB-58FE88FFDAC6}">
      <dgm:prSet/>
      <dgm:spPr/>
      <dgm:t>
        <a:bodyPr/>
        <a:lstStyle/>
        <a:p>
          <a:endParaRPr lang="en-US"/>
        </a:p>
      </dgm:t>
    </dgm:pt>
    <dgm:pt modelId="{62D7C3E2-5F82-4C7D-B9B2-2CB3AF5B3DE8}" type="sibTrans" cxnId="{8C9F55A7-3D11-4D0B-8AFB-58FE88FFDAC6}">
      <dgm:prSet/>
      <dgm:spPr/>
      <dgm:t>
        <a:bodyPr/>
        <a:lstStyle/>
        <a:p>
          <a:endParaRPr lang="en-US"/>
        </a:p>
      </dgm:t>
    </dgm:pt>
    <dgm:pt modelId="{B88CCC6A-B8D7-4981-B46E-C86335F13EFE}">
      <dgm:prSet/>
      <dgm:spPr/>
      <dgm:t>
        <a:bodyPr/>
        <a:lstStyle/>
        <a:p>
          <a:r>
            <a:rPr lang="en-US" dirty="0"/>
            <a:t>Adoption Assistance</a:t>
          </a:r>
        </a:p>
      </dgm:t>
    </dgm:pt>
    <dgm:pt modelId="{11879F2E-6CCD-4521-A0C9-2482E68182DF}" type="parTrans" cxnId="{536681BF-D1EC-4EB3-BE4F-331E5759B86D}">
      <dgm:prSet/>
      <dgm:spPr/>
      <dgm:t>
        <a:bodyPr/>
        <a:lstStyle/>
        <a:p>
          <a:endParaRPr lang="en-US"/>
        </a:p>
      </dgm:t>
    </dgm:pt>
    <dgm:pt modelId="{2498F7EC-1D0C-4190-BAA8-E2AACC904A2E}" type="sibTrans" cxnId="{536681BF-D1EC-4EB3-BE4F-331E5759B86D}">
      <dgm:prSet/>
      <dgm:spPr/>
      <dgm:t>
        <a:bodyPr/>
        <a:lstStyle/>
        <a:p>
          <a:endParaRPr lang="en-US"/>
        </a:p>
      </dgm:t>
    </dgm:pt>
    <dgm:pt modelId="{2A740E58-D5B0-4768-A831-0B45C43670E6}">
      <dgm:prSet/>
      <dgm:spPr/>
      <dgm:t>
        <a:bodyPr/>
        <a:lstStyle/>
        <a:p>
          <a:r>
            <a:rPr lang="en-US"/>
            <a:t>Private Insurance</a:t>
          </a:r>
        </a:p>
      </dgm:t>
    </dgm:pt>
    <dgm:pt modelId="{E78F626B-EBBA-4092-8D6A-CC5DDE08C614}" type="parTrans" cxnId="{BEACC438-FE10-4F2D-8771-1D74346C5259}">
      <dgm:prSet/>
      <dgm:spPr/>
      <dgm:t>
        <a:bodyPr/>
        <a:lstStyle/>
        <a:p>
          <a:endParaRPr lang="en-US"/>
        </a:p>
      </dgm:t>
    </dgm:pt>
    <dgm:pt modelId="{AE689C9E-8B84-4885-BC5C-0AB124CC4D0B}" type="sibTrans" cxnId="{BEACC438-FE10-4F2D-8771-1D74346C5259}">
      <dgm:prSet/>
      <dgm:spPr/>
      <dgm:t>
        <a:bodyPr/>
        <a:lstStyle/>
        <a:p>
          <a:endParaRPr lang="en-US"/>
        </a:p>
      </dgm:t>
    </dgm:pt>
    <dgm:pt modelId="{2D1679EC-F014-4C54-B8C1-1417889755E6}">
      <dgm:prSet/>
      <dgm:spPr/>
      <dgm:t>
        <a:bodyPr/>
        <a:lstStyle/>
        <a:p>
          <a:r>
            <a:rPr lang="en-US"/>
            <a:t>Child Support</a:t>
          </a:r>
        </a:p>
      </dgm:t>
    </dgm:pt>
    <dgm:pt modelId="{CE831900-2BBE-4EAA-9079-F10ADD3AB8D3}" type="parTrans" cxnId="{EE69499D-4DE8-4D2B-9ADE-AE3FF9B8D845}">
      <dgm:prSet/>
      <dgm:spPr/>
      <dgm:t>
        <a:bodyPr/>
        <a:lstStyle/>
        <a:p>
          <a:endParaRPr lang="en-US"/>
        </a:p>
      </dgm:t>
    </dgm:pt>
    <dgm:pt modelId="{8679602A-E436-46CD-888D-8996DADF774D}" type="sibTrans" cxnId="{EE69499D-4DE8-4D2B-9ADE-AE3FF9B8D845}">
      <dgm:prSet/>
      <dgm:spPr/>
      <dgm:t>
        <a:bodyPr/>
        <a:lstStyle/>
        <a:p>
          <a:endParaRPr lang="en-US"/>
        </a:p>
      </dgm:t>
    </dgm:pt>
    <dgm:pt modelId="{D8088FC8-329E-4B8C-9705-D9F14010BBCF}">
      <dgm:prSet/>
      <dgm:spPr/>
      <dgm:t>
        <a:bodyPr/>
        <a:lstStyle/>
        <a:p>
          <a:r>
            <a:rPr lang="en-US"/>
            <a:t>Child Care Assistance</a:t>
          </a:r>
        </a:p>
      </dgm:t>
    </dgm:pt>
    <dgm:pt modelId="{81F6EE89-82EA-40F3-8F0A-5EE634CAF30C}" type="parTrans" cxnId="{9C66BBEE-4AF5-44FC-A4EE-DABC6169AED2}">
      <dgm:prSet/>
      <dgm:spPr/>
      <dgm:t>
        <a:bodyPr/>
        <a:lstStyle/>
        <a:p>
          <a:endParaRPr lang="en-US"/>
        </a:p>
      </dgm:t>
    </dgm:pt>
    <dgm:pt modelId="{7886D86E-E884-499E-9E9D-65710B7A71E4}" type="sibTrans" cxnId="{9C66BBEE-4AF5-44FC-A4EE-DABC6169AED2}">
      <dgm:prSet/>
      <dgm:spPr/>
      <dgm:t>
        <a:bodyPr/>
        <a:lstStyle/>
        <a:p>
          <a:endParaRPr lang="en-US"/>
        </a:p>
      </dgm:t>
    </dgm:pt>
    <dgm:pt modelId="{69DC180E-27EF-4B5A-AF59-DC18E4FBADB2}">
      <dgm:prSet/>
      <dgm:spPr/>
      <dgm:t>
        <a:bodyPr/>
        <a:lstStyle/>
        <a:p>
          <a:r>
            <a:rPr lang="en-US"/>
            <a:t>Community Partners-spiritual groups, non-profit agencies, etc.</a:t>
          </a:r>
        </a:p>
      </dgm:t>
    </dgm:pt>
    <dgm:pt modelId="{197AF01A-CBFE-4FC8-A1EE-E44449EF7F8F}" type="parTrans" cxnId="{76281C68-9B1B-424C-AC08-4769C369B7F2}">
      <dgm:prSet/>
      <dgm:spPr/>
      <dgm:t>
        <a:bodyPr/>
        <a:lstStyle/>
        <a:p>
          <a:endParaRPr lang="en-US"/>
        </a:p>
      </dgm:t>
    </dgm:pt>
    <dgm:pt modelId="{8E0EBB40-F232-452B-A9BF-91C7AFB59E54}" type="sibTrans" cxnId="{76281C68-9B1B-424C-AC08-4769C369B7F2}">
      <dgm:prSet/>
      <dgm:spPr/>
      <dgm:t>
        <a:bodyPr/>
        <a:lstStyle/>
        <a:p>
          <a:endParaRPr lang="en-US"/>
        </a:p>
      </dgm:t>
    </dgm:pt>
    <dgm:pt modelId="{179C88EB-CA6D-45BE-89C5-5CD408BB5B49}" type="pres">
      <dgm:prSet presAssocID="{5EADAEF9-B646-4F13-85FA-0BCEC5DAE517}" presName="vert0" presStyleCnt="0">
        <dgm:presLayoutVars>
          <dgm:dir/>
          <dgm:animOne val="branch"/>
          <dgm:animLvl val="lvl"/>
        </dgm:presLayoutVars>
      </dgm:prSet>
      <dgm:spPr/>
    </dgm:pt>
    <dgm:pt modelId="{69F03899-1614-413F-BC96-61DDAD87D255}" type="pres">
      <dgm:prSet presAssocID="{6FB68420-9BF9-42C7-9597-CDB03D802D69}" presName="thickLine" presStyleLbl="alignNode1" presStyleIdx="0" presStyleCnt="9"/>
      <dgm:spPr/>
    </dgm:pt>
    <dgm:pt modelId="{B84A566F-B109-4CFE-BFE5-92109BD6FA56}" type="pres">
      <dgm:prSet presAssocID="{6FB68420-9BF9-42C7-9597-CDB03D802D69}" presName="horz1" presStyleCnt="0"/>
      <dgm:spPr/>
    </dgm:pt>
    <dgm:pt modelId="{AA795675-98F6-4260-ACA6-ABB13D9D105C}" type="pres">
      <dgm:prSet presAssocID="{6FB68420-9BF9-42C7-9597-CDB03D802D69}" presName="tx1" presStyleLbl="revTx" presStyleIdx="0" presStyleCnt="9"/>
      <dgm:spPr/>
    </dgm:pt>
    <dgm:pt modelId="{0AC42A6F-798C-4F2B-B588-69DADAD76244}" type="pres">
      <dgm:prSet presAssocID="{6FB68420-9BF9-42C7-9597-CDB03D802D69}" presName="vert1" presStyleCnt="0"/>
      <dgm:spPr/>
    </dgm:pt>
    <dgm:pt modelId="{AF1B464A-A940-4CC4-8A06-20B46E9F8788}" type="pres">
      <dgm:prSet presAssocID="{A4561340-7060-4BCA-8D57-B96EFE79A980}" presName="thickLine" presStyleLbl="alignNode1" presStyleIdx="1" presStyleCnt="9"/>
      <dgm:spPr/>
    </dgm:pt>
    <dgm:pt modelId="{BA50C9CA-D78C-4F81-BD3A-34B6C6347C10}" type="pres">
      <dgm:prSet presAssocID="{A4561340-7060-4BCA-8D57-B96EFE79A980}" presName="horz1" presStyleCnt="0"/>
      <dgm:spPr/>
    </dgm:pt>
    <dgm:pt modelId="{7C8BFB3B-F8C3-4526-BBBE-73C733105AE7}" type="pres">
      <dgm:prSet presAssocID="{A4561340-7060-4BCA-8D57-B96EFE79A980}" presName="tx1" presStyleLbl="revTx" presStyleIdx="1" presStyleCnt="9"/>
      <dgm:spPr/>
    </dgm:pt>
    <dgm:pt modelId="{F5F937DF-F756-4C32-A425-7BFB15B02A49}" type="pres">
      <dgm:prSet presAssocID="{A4561340-7060-4BCA-8D57-B96EFE79A980}" presName="vert1" presStyleCnt="0"/>
      <dgm:spPr/>
    </dgm:pt>
    <dgm:pt modelId="{AE4BE7C5-4D99-40D9-B99F-0E80050B5EB7}" type="pres">
      <dgm:prSet presAssocID="{6A019FEA-4F8C-41A9-8DA1-088A4F437242}" presName="thickLine" presStyleLbl="alignNode1" presStyleIdx="2" presStyleCnt="9"/>
      <dgm:spPr/>
    </dgm:pt>
    <dgm:pt modelId="{1726145D-53DD-44AA-8AA0-2E5DA19EEEB0}" type="pres">
      <dgm:prSet presAssocID="{6A019FEA-4F8C-41A9-8DA1-088A4F437242}" presName="horz1" presStyleCnt="0"/>
      <dgm:spPr/>
    </dgm:pt>
    <dgm:pt modelId="{3DD08F7B-3AE7-4937-BDA4-B3AF223DE927}" type="pres">
      <dgm:prSet presAssocID="{6A019FEA-4F8C-41A9-8DA1-088A4F437242}" presName="tx1" presStyleLbl="revTx" presStyleIdx="2" presStyleCnt="9"/>
      <dgm:spPr/>
    </dgm:pt>
    <dgm:pt modelId="{74301304-769D-4FE4-AC20-A2794E61FD61}" type="pres">
      <dgm:prSet presAssocID="{6A019FEA-4F8C-41A9-8DA1-088A4F437242}" presName="vert1" presStyleCnt="0"/>
      <dgm:spPr/>
    </dgm:pt>
    <dgm:pt modelId="{1AC842BF-B2BF-48E2-8751-072A7023151A}" type="pres">
      <dgm:prSet presAssocID="{8C5F7224-0A6E-4363-9F8C-C182A9C0376F}" presName="thickLine" presStyleLbl="alignNode1" presStyleIdx="3" presStyleCnt="9"/>
      <dgm:spPr/>
    </dgm:pt>
    <dgm:pt modelId="{2404CF82-EFF1-40B7-932F-604048DAD00D}" type="pres">
      <dgm:prSet presAssocID="{8C5F7224-0A6E-4363-9F8C-C182A9C0376F}" presName="horz1" presStyleCnt="0"/>
      <dgm:spPr/>
    </dgm:pt>
    <dgm:pt modelId="{BE7F65F9-2911-44F4-AF1C-09E625CF3FCE}" type="pres">
      <dgm:prSet presAssocID="{8C5F7224-0A6E-4363-9F8C-C182A9C0376F}" presName="tx1" presStyleLbl="revTx" presStyleIdx="3" presStyleCnt="9"/>
      <dgm:spPr/>
    </dgm:pt>
    <dgm:pt modelId="{634F08BE-1C80-4F38-A134-5500033D6033}" type="pres">
      <dgm:prSet presAssocID="{8C5F7224-0A6E-4363-9F8C-C182A9C0376F}" presName="vert1" presStyleCnt="0"/>
      <dgm:spPr/>
    </dgm:pt>
    <dgm:pt modelId="{22A5AF79-F527-469F-8AC2-5EF21E2255B3}" type="pres">
      <dgm:prSet presAssocID="{B88CCC6A-B8D7-4981-B46E-C86335F13EFE}" presName="thickLine" presStyleLbl="alignNode1" presStyleIdx="4" presStyleCnt="9"/>
      <dgm:spPr/>
    </dgm:pt>
    <dgm:pt modelId="{2CE6AFA8-7740-47AA-A7AB-0CE12A1D4326}" type="pres">
      <dgm:prSet presAssocID="{B88CCC6A-B8D7-4981-B46E-C86335F13EFE}" presName="horz1" presStyleCnt="0"/>
      <dgm:spPr/>
    </dgm:pt>
    <dgm:pt modelId="{F8FE2712-D24B-4B4A-9F6D-D7D042EE55FF}" type="pres">
      <dgm:prSet presAssocID="{B88CCC6A-B8D7-4981-B46E-C86335F13EFE}" presName="tx1" presStyleLbl="revTx" presStyleIdx="4" presStyleCnt="9"/>
      <dgm:spPr/>
    </dgm:pt>
    <dgm:pt modelId="{D6762F23-D129-4CCE-890F-73D01239498D}" type="pres">
      <dgm:prSet presAssocID="{B88CCC6A-B8D7-4981-B46E-C86335F13EFE}" presName="vert1" presStyleCnt="0"/>
      <dgm:spPr/>
    </dgm:pt>
    <dgm:pt modelId="{59A87332-1417-4118-9E8E-1F6DDE3D4DD0}" type="pres">
      <dgm:prSet presAssocID="{2A740E58-D5B0-4768-A831-0B45C43670E6}" presName="thickLine" presStyleLbl="alignNode1" presStyleIdx="5" presStyleCnt="9"/>
      <dgm:spPr/>
    </dgm:pt>
    <dgm:pt modelId="{91057458-A7D6-4265-B734-464A912837BC}" type="pres">
      <dgm:prSet presAssocID="{2A740E58-D5B0-4768-A831-0B45C43670E6}" presName="horz1" presStyleCnt="0"/>
      <dgm:spPr/>
    </dgm:pt>
    <dgm:pt modelId="{98E77CAB-9411-48F3-8078-9BCF426C144E}" type="pres">
      <dgm:prSet presAssocID="{2A740E58-D5B0-4768-A831-0B45C43670E6}" presName="tx1" presStyleLbl="revTx" presStyleIdx="5" presStyleCnt="9"/>
      <dgm:spPr/>
    </dgm:pt>
    <dgm:pt modelId="{7D6BB45D-E83A-418B-9EDF-1E746645FD53}" type="pres">
      <dgm:prSet presAssocID="{2A740E58-D5B0-4768-A831-0B45C43670E6}" presName="vert1" presStyleCnt="0"/>
      <dgm:spPr/>
    </dgm:pt>
    <dgm:pt modelId="{CDF15C9F-22CE-4F59-887C-EE1104F95B43}" type="pres">
      <dgm:prSet presAssocID="{2D1679EC-F014-4C54-B8C1-1417889755E6}" presName="thickLine" presStyleLbl="alignNode1" presStyleIdx="6" presStyleCnt="9"/>
      <dgm:spPr/>
    </dgm:pt>
    <dgm:pt modelId="{46FBD5EE-30A8-4B45-B133-7508D4AC297C}" type="pres">
      <dgm:prSet presAssocID="{2D1679EC-F014-4C54-B8C1-1417889755E6}" presName="horz1" presStyleCnt="0"/>
      <dgm:spPr/>
    </dgm:pt>
    <dgm:pt modelId="{406F9DB9-F227-4F42-95F9-40B89FB21184}" type="pres">
      <dgm:prSet presAssocID="{2D1679EC-F014-4C54-B8C1-1417889755E6}" presName="tx1" presStyleLbl="revTx" presStyleIdx="6" presStyleCnt="9"/>
      <dgm:spPr/>
    </dgm:pt>
    <dgm:pt modelId="{9D23A592-8B8B-4A1E-9815-DAC0906D8068}" type="pres">
      <dgm:prSet presAssocID="{2D1679EC-F014-4C54-B8C1-1417889755E6}" presName="vert1" presStyleCnt="0"/>
      <dgm:spPr/>
    </dgm:pt>
    <dgm:pt modelId="{5D38A7D8-F185-4EEE-A9AA-55F6459CDD4F}" type="pres">
      <dgm:prSet presAssocID="{D8088FC8-329E-4B8C-9705-D9F14010BBCF}" presName="thickLine" presStyleLbl="alignNode1" presStyleIdx="7" presStyleCnt="9"/>
      <dgm:spPr/>
    </dgm:pt>
    <dgm:pt modelId="{950DB096-5271-4A82-85CC-21094A1BF687}" type="pres">
      <dgm:prSet presAssocID="{D8088FC8-329E-4B8C-9705-D9F14010BBCF}" presName="horz1" presStyleCnt="0"/>
      <dgm:spPr/>
    </dgm:pt>
    <dgm:pt modelId="{0EFA1BEC-5DEE-4A08-9664-39E0D011D15F}" type="pres">
      <dgm:prSet presAssocID="{D8088FC8-329E-4B8C-9705-D9F14010BBCF}" presName="tx1" presStyleLbl="revTx" presStyleIdx="7" presStyleCnt="9"/>
      <dgm:spPr/>
    </dgm:pt>
    <dgm:pt modelId="{9CB9B750-C1A7-43A1-B8D9-1ED2790A0109}" type="pres">
      <dgm:prSet presAssocID="{D8088FC8-329E-4B8C-9705-D9F14010BBCF}" presName="vert1" presStyleCnt="0"/>
      <dgm:spPr/>
    </dgm:pt>
    <dgm:pt modelId="{39BCAC4B-7800-496A-A5E3-32B56826F0AB}" type="pres">
      <dgm:prSet presAssocID="{69DC180E-27EF-4B5A-AF59-DC18E4FBADB2}" presName="thickLine" presStyleLbl="alignNode1" presStyleIdx="8" presStyleCnt="9"/>
      <dgm:spPr/>
    </dgm:pt>
    <dgm:pt modelId="{8DEB67A1-417E-4501-A6BF-8D61833BE4D1}" type="pres">
      <dgm:prSet presAssocID="{69DC180E-27EF-4B5A-AF59-DC18E4FBADB2}" presName="horz1" presStyleCnt="0"/>
      <dgm:spPr/>
    </dgm:pt>
    <dgm:pt modelId="{391ACB58-3735-4C42-BFAD-E37A7F91F3D9}" type="pres">
      <dgm:prSet presAssocID="{69DC180E-27EF-4B5A-AF59-DC18E4FBADB2}" presName="tx1" presStyleLbl="revTx" presStyleIdx="8" presStyleCnt="9"/>
      <dgm:spPr/>
    </dgm:pt>
    <dgm:pt modelId="{882601A4-B873-42E6-87CA-9A0A5B818AAF}" type="pres">
      <dgm:prSet presAssocID="{69DC180E-27EF-4B5A-AF59-DC18E4FBADB2}" presName="vert1" presStyleCnt="0"/>
      <dgm:spPr/>
    </dgm:pt>
  </dgm:ptLst>
  <dgm:cxnLst>
    <dgm:cxn modelId="{3A23C502-9FA4-4212-A94E-81987F493715}" srcId="{5EADAEF9-B646-4F13-85FA-0BCEC5DAE517}" destId="{A4561340-7060-4BCA-8D57-B96EFE79A980}" srcOrd="1" destOrd="0" parTransId="{BD096AC5-EBB1-4F50-8F2B-8AA7EFF75806}" sibTransId="{A31FDE2A-981A-4DF9-A3D2-508FC59D1B1F}"/>
    <dgm:cxn modelId="{26387304-463A-4637-A962-1F245A553A9A}" type="presOf" srcId="{A4561340-7060-4BCA-8D57-B96EFE79A980}" destId="{7C8BFB3B-F8C3-4526-BBBE-73C733105AE7}" srcOrd="0" destOrd="0" presId="urn:microsoft.com/office/officeart/2008/layout/LinedList"/>
    <dgm:cxn modelId="{8A0E9709-9526-4459-97F5-02A57EB2FF79}" type="presOf" srcId="{69DC180E-27EF-4B5A-AF59-DC18E4FBADB2}" destId="{391ACB58-3735-4C42-BFAD-E37A7F91F3D9}" srcOrd="0" destOrd="0" presId="urn:microsoft.com/office/officeart/2008/layout/LinedList"/>
    <dgm:cxn modelId="{8A9DD00E-987A-4307-B71D-8AFAEA746CD1}" type="presOf" srcId="{8C5F7224-0A6E-4363-9F8C-C182A9C0376F}" destId="{BE7F65F9-2911-44F4-AF1C-09E625CF3FCE}" srcOrd="0" destOrd="0" presId="urn:microsoft.com/office/officeart/2008/layout/LinedList"/>
    <dgm:cxn modelId="{B0CBE913-6ED6-438C-B918-44C825D04708}" type="presOf" srcId="{6FB68420-9BF9-42C7-9597-CDB03D802D69}" destId="{AA795675-98F6-4260-ACA6-ABB13D9D105C}" srcOrd="0" destOrd="0" presId="urn:microsoft.com/office/officeart/2008/layout/LinedList"/>
    <dgm:cxn modelId="{F68E1D1A-1497-4550-ACD4-40C6B43672FD}" type="presOf" srcId="{B88CCC6A-B8D7-4981-B46E-C86335F13EFE}" destId="{F8FE2712-D24B-4B4A-9F6D-D7D042EE55FF}" srcOrd="0" destOrd="0" presId="urn:microsoft.com/office/officeart/2008/layout/LinedList"/>
    <dgm:cxn modelId="{1689E034-4CE5-43EB-949C-C12F5CE478FB}" type="presOf" srcId="{D8088FC8-329E-4B8C-9705-D9F14010BBCF}" destId="{0EFA1BEC-5DEE-4A08-9664-39E0D011D15F}" srcOrd="0" destOrd="0" presId="urn:microsoft.com/office/officeart/2008/layout/LinedList"/>
    <dgm:cxn modelId="{1825A937-553A-4486-8C24-B87D3F543F40}" type="presOf" srcId="{2D1679EC-F014-4C54-B8C1-1417889755E6}" destId="{406F9DB9-F227-4F42-95F9-40B89FB21184}" srcOrd="0" destOrd="0" presId="urn:microsoft.com/office/officeart/2008/layout/LinedList"/>
    <dgm:cxn modelId="{DBCD0538-87D9-4637-B939-25E089BD4B34}" type="presOf" srcId="{5EADAEF9-B646-4F13-85FA-0BCEC5DAE517}" destId="{179C88EB-CA6D-45BE-89C5-5CD408BB5B49}" srcOrd="0" destOrd="0" presId="urn:microsoft.com/office/officeart/2008/layout/LinedList"/>
    <dgm:cxn modelId="{BEACC438-FE10-4F2D-8771-1D74346C5259}" srcId="{5EADAEF9-B646-4F13-85FA-0BCEC5DAE517}" destId="{2A740E58-D5B0-4768-A831-0B45C43670E6}" srcOrd="5" destOrd="0" parTransId="{E78F626B-EBBA-4092-8D6A-CC5DDE08C614}" sibTransId="{AE689C9E-8B84-4885-BC5C-0AB124CC4D0B}"/>
    <dgm:cxn modelId="{40E5873E-62ED-4488-A701-3E289C9C805B}" type="presOf" srcId="{2A740E58-D5B0-4768-A831-0B45C43670E6}" destId="{98E77CAB-9411-48F3-8078-9BCF426C144E}" srcOrd="0" destOrd="0" presId="urn:microsoft.com/office/officeart/2008/layout/LinedList"/>
    <dgm:cxn modelId="{8D890D68-2F43-40F0-B3C8-227EEA7FFE66}" type="presOf" srcId="{6A019FEA-4F8C-41A9-8DA1-088A4F437242}" destId="{3DD08F7B-3AE7-4937-BDA4-B3AF223DE927}" srcOrd="0" destOrd="0" presId="urn:microsoft.com/office/officeart/2008/layout/LinedList"/>
    <dgm:cxn modelId="{76281C68-9B1B-424C-AC08-4769C369B7F2}" srcId="{5EADAEF9-B646-4F13-85FA-0BCEC5DAE517}" destId="{69DC180E-27EF-4B5A-AF59-DC18E4FBADB2}" srcOrd="8" destOrd="0" parTransId="{197AF01A-CBFE-4FC8-A1EE-E44449EF7F8F}" sibTransId="{8E0EBB40-F232-452B-A9BF-91C7AFB59E54}"/>
    <dgm:cxn modelId="{EE69499D-4DE8-4D2B-9ADE-AE3FF9B8D845}" srcId="{5EADAEF9-B646-4F13-85FA-0BCEC5DAE517}" destId="{2D1679EC-F014-4C54-B8C1-1417889755E6}" srcOrd="6" destOrd="0" parTransId="{CE831900-2BBE-4EAA-9079-F10ADD3AB8D3}" sibTransId="{8679602A-E436-46CD-888D-8996DADF774D}"/>
    <dgm:cxn modelId="{8C9F55A7-3D11-4D0B-8AFB-58FE88FFDAC6}" srcId="{5EADAEF9-B646-4F13-85FA-0BCEC5DAE517}" destId="{8C5F7224-0A6E-4363-9F8C-C182A9C0376F}" srcOrd="3" destOrd="0" parTransId="{2BD313EB-DDE1-461F-AD87-8651D8064528}" sibTransId="{62D7C3E2-5F82-4C7D-B9B2-2CB3AF5B3DE8}"/>
    <dgm:cxn modelId="{536681BF-D1EC-4EB3-BE4F-331E5759B86D}" srcId="{5EADAEF9-B646-4F13-85FA-0BCEC5DAE517}" destId="{B88CCC6A-B8D7-4981-B46E-C86335F13EFE}" srcOrd="4" destOrd="0" parTransId="{11879F2E-6CCD-4521-A0C9-2482E68182DF}" sibTransId="{2498F7EC-1D0C-4190-BAA8-E2AACC904A2E}"/>
    <dgm:cxn modelId="{22CCE6DC-3590-49D7-824D-ECCE68C14679}" srcId="{5EADAEF9-B646-4F13-85FA-0BCEC5DAE517}" destId="{6FB68420-9BF9-42C7-9597-CDB03D802D69}" srcOrd="0" destOrd="0" parTransId="{B6A92A7E-C717-44BD-A72D-7BFE26497465}" sibTransId="{6DD4AEC6-5899-4599-A4A0-9F53934655EE}"/>
    <dgm:cxn modelId="{36F4AEE7-660D-4004-8B67-A170E17155A8}" srcId="{5EADAEF9-B646-4F13-85FA-0BCEC5DAE517}" destId="{6A019FEA-4F8C-41A9-8DA1-088A4F437242}" srcOrd="2" destOrd="0" parTransId="{83AC0796-B72D-47E5-8010-3A98FF780AE0}" sibTransId="{910A97E3-6B0A-4D0A-8639-D83160D8A2DC}"/>
    <dgm:cxn modelId="{9C66BBEE-4AF5-44FC-A4EE-DABC6169AED2}" srcId="{5EADAEF9-B646-4F13-85FA-0BCEC5DAE517}" destId="{D8088FC8-329E-4B8C-9705-D9F14010BBCF}" srcOrd="7" destOrd="0" parTransId="{81F6EE89-82EA-40F3-8F0A-5EE634CAF30C}" sibTransId="{7886D86E-E884-499E-9E9D-65710B7A71E4}"/>
    <dgm:cxn modelId="{44C44201-0F40-4A53-8232-EB886D4FBF07}" type="presParOf" srcId="{179C88EB-CA6D-45BE-89C5-5CD408BB5B49}" destId="{69F03899-1614-413F-BC96-61DDAD87D255}" srcOrd="0" destOrd="0" presId="urn:microsoft.com/office/officeart/2008/layout/LinedList"/>
    <dgm:cxn modelId="{8AFF605D-5595-454E-BDBB-D5558CF1CDF6}" type="presParOf" srcId="{179C88EB-CA6D-45BE-89C5-5CD408BB5B49}" destId="{B84A566F-B109-4CFE-BFE5-92109BD6FA56}" srcOrd="1" destOrd="0" presId="urn:microsoft.com/office/officeart/2008/layout/LinedList"/>
    <dgm:cxn modelId="{D3157CEF-B4B9-48D4-8908-1F787ECB9BA4}" type="presParOf" srcId="{B84A566F-B109-4CFE-BFE5-92109BD6FA56}" destId="{AA795675-98F6-4260-ACA6-ABB13D9D105C}" srcOrd="0" destOrd="0" presId="urn:microsoft.com/office/officeart/2008/layout/LinedList"/>
    <dgm:cxn modelId="{48365A08-2E66-4CA8-9EFF-4CCF29356FB5}" type="presParOf" srcId="{B84A566F-B109-4CFE-BFE5-92109BD6FA56}" destId="{0AC42A6F-798C-4F2B-B588-69DADAD76244}" srcOrd="1" destOrd="0" presId="urn:microsoft.com/office/officeart/2008/layout/LinedList"/>
    <dgm:cxn modelId="{A4BCFC8A-3B81-48F0-B7CF-70610FAEDAB6}" type="presParOf" srcId="{179C88EB-CA6D-45BE-89C5-5CD408BB5B49}" destId="{AF1B464A-A940-4CC4-8A06-20B46E9F8788}" srcOrd="2" destOrd="0" presId="urn:microsoft.com/office/officeart/2008/layout/LinedList"/>
    <dgm:cxn modelId="{D249AE89-20D1-40E8-8370-0714055307F9}" type="presParOf" srcId="{179C88EB-CA6D-45BE-89C5-5CD408BB5B49}" destId="{BA50C9CA-D78C-4F81-BD3A-34B6C6347C10}" srcOrd="3" destOrd="0" presId="urn:microsoft.com/office/officeart/2008/layout/LinedList"/>
    <dgm:cxn modelId="{F9110292-27BB-41D0-A462-DD74C6B0C5C8}" type="presParOf" srcId="{BA50C9CA-D78C-4F81-BD3A-34B6C6347C10}" destId="{7C8BFB3B-F8C3-4526-BBBE-73C733105AE7}" srcOrd="0" destOrd="0" presId="urn:microsoft.com/office/officeart/2008/layout/LinedList"/>
    <dgm:cxn modelId="{48B7DBC5-D6C3-45EB-942F-A7A16DD2A3A5}" type="presParOf" srcId="{BA50C9CA-D78C-4F81-BD3A-34B6C6347C10}" destId="{F5F937DF-F756-4C32-A425-7BFB15B02A49}" srcOrd="1" destOrd="0" presId="urn:microsoft.com/office/officeart/2008/layout/LinedList"/>
    <dgm:cxn modelId="{CD20A76A-C16D-4705-BA25-E03DA8587516}" type="presParOf" srcId="{179C88EB-CA6D-45BE-89C5-5CD408BB5B49}" destId="{AE4BE7C5-4D99-40D9-B99F-0E80050B5EB7}" srcOrd="4" destOrd="0" presId="urn:microsoft.com/office/officeart/2008/layout/LinedList"/>
    <dgm:cxn modelId="{CDDAB25E-EFB9-4B65-96EE-FC6C941B8F34}" type="presParOf" srcId="{179C88EB-CA6D-45BE-89C5-5CD408BB5B49}" destId="{1726145D-53DD-44AA-8AA0-2E5DA19EEEB0}" srcOrd="5" destOrd="0" presId="urn:microsoft.com/office/officeart/2008/layout/LinedList"/>
    <dgm:cxn modelId="{47624B3A-9024-4D21-A4A1-35AE8FCE1D42}" type="presParOf" srcId="{1726145D-53DD-44AA-8AA0-2E5DA19EEEB0}" destId="{3DD08F7B-3AE7-4937-BDA4-B3AF223DE927}" srcOrd="0" destOrd="0" presId="urn:microsoft.com/office/officeart/2008/layout/LinedList"/>
    <dgm:cxn modelId="{83A5DD48-2D6F-4661-9D35-1EC7DAC1F852}" type="presParOf" srcId="{1726145D-53DD-44AA-8AA0-2E5DA19EEEB0}" destId="{74301304-769D-4FE4-AC20-A2794E61FD61}" srcOrd="1" destOrd="0" presId="urn:microsoft.com/office/officeart/2008/layout/LinedList"/>
    <dgm:cxn modelId="{B3985116-323E-46FF-BC4F-F030780F3B32}" type="presParOf" srcId="{179C88EB-CA6D-45BE-89C5-5CD408BB5B49}" destId="{1AC842BF-B2BF-48E2-8751-072A7023151A}" srcOrd="6" destOrd="0" presId="urn:microsoft.com/office/officeart/2008/layout/LinedList"/>
    <dgm:cxn modelId="{13C771DF-3594-44D6-8CE4-288CBD8B089A}" type="presParOf" srcId="{179C88EB-CA6D-45BE-89C5-5CD408BB5B49}" destId="{2404CF82-EFF1-40B7-932F-604048DAD00D}" srcOrd="7" destOrd="0" presId="urn:microsoft.com/office/officeart/2008/layout/LinedList"/>
    <dgm:cxn modelId="{06BADFD3-18B1-43D6-A86F-B3A829D1C15E}" type="presParOf" srcId="{2404CF82-EFF1-40B7-932F-604048DAD00D}" destId="{BE7F65F9-2911-44F4-AF1C-09E625CF3FCE}" srcOrd="0" destOrd="0" presId="urn:microsoft.com/office/officeart/2008/layout/LinedList"/>
    <dgm:cxn modelId="{60C711BB-EB4D-4128-B0E6-724CBC7B9838}" type="presParOf" srcId="{2404CF82-EFF1-40B7-932F-604048DAD00D}" destId="{634F08BE-1C80-4F38-A134-5500033D6033}" srcOrd="1" destOrd="0" presId="urn:microsoft.com/office/officeart/2008/layout/LinedList"/>
    <dgm:cxn modelId="{2E506311-28A4-4FBC-B36F-1BA8BBE650C2}" type="presParOf" srcId="{179C88EB-CA6D-45BE-89C5-5CD408BB5B49}" destId="{22A5AF79-F527-469F-8AC2-5EF21E2255B3}" srcOrd="8" destOrd="0" presId="urn:microsoft.com/office/officeart/2008/layout/LinedList"/>
    <dgm:cxn modelId="{9297B4CB-B8F3-4031-A95D-EB3210E3E919}" type="presParOf" srcId="{179C88EB-CA6D-45BE-89C5-5CD408BB5B49}" destId="{2CE6AFA8-7740-47AA-A7AB-0CE12A1D4326}" srcOrd="9" destOrd="0" presId="urn:microsoft.com/office/officeart/2008/layout/LinedList"/>
    <dgm:cxn modelId="{6DF5F0DA-9CBA-45D2-93C3-34AC71561202}" type="presParOf" srcId="{2CE6AFA8-7740-47AA-A7AB-0CE12A1D4326}" destId="{F8FE2712-D24B-4B4A-9F6D-D7D042EE55FF}" srcOrd="0" destOrd="0" presId="urn:microsoft.com/office/officeart/2008/layout/LinedList"/>
    <dgm:cxn modelId="{B73B50E8-1F05-4CD3-B138-55B073AD85AA}" type="presParOf" srcId="{2CE6AFA8-7740-47AA-A7AB-0CE12A1D4326}" destId="{D6762F23-D129-4CCE-890F-73D01239498D}" srcOrd="1" destOrd="0" presId="urn:microsoft.com/office/officeart/2008/layout/LinedList"/>
    <dgm:cxn modelId="{6E4C3F1A-24DC-4A65-A783-702A187DBDB2}" type="presParOf" srcId="{179C88EB-CA6D-45BE-89C5-5CD408BB5B49}" destId="{59A87332-1417-4118-9E8E-1F6DDE3D4DD0}" srcOrd="10" destOrd="0" presId="urn:microsoft.com/office/officeart/2008/layout/LinedList"/>
    <dgm:cxn modelId="{B9835C9F-181F-40DE-8C95-D0CB8A66EBBE}" type="presParOf" srcId="{179C88EB-CA6D-45BE-89C5-5CD408BB5B49}" destId="{91057458-A7D6-4265-B734-464A912837BC}" srcOrd="11" destOrd="0" presId="urn:microsoft.com/office/officeart/2008/layout/LinedList"/>
    <dgm:cxn modelId="{17F0BA1B-B654-40C7-B2AD-67F9B4932CBD}" type="presParOf" srcId="{91057458-A7D6-4265-B734-464A912837BC}" destId="{98E77CAB-9411-48F3-8078-9BCF426C144E}" srcOrd="0" destOrd="0" presId="urn:microsoft.com/office/officeart/2008/layout/LinedList"/>
    <dgm:cxn modelId="{B29E9BC6-FFE5-4EDB-9BA7-2E15E4A4D3ED}" type="presParOf" srcId="{91057458-A7D6-4265-B734-464A912837BC}" destId="{7D6BB45D-E83A-418B-9EDF-1E746645FD53}" srcOrd="1" destOrd="0" presId="urn:microsoft.com/office/officeart/2008/layout/LinedList"/>
    <dgm:cxn modelId="{0D99E799-75B0-42EE-90D0-5E9C9EA0C598}" type="presParOf" srcId="{179C88EB-CA6D-45BE-89C5-5CD408BB5B49}" destId="{CDF15C9F-22CE-4F59-887C-EE1104F95B43}" srcOrd="12" destOrd="0" presId="urn:microsoft.com/office/officeart/2008/layout/LinedList"/>
    <dgm:cxn modelId="{8B732600-15B9-48BC-AF31-212952CFFAFC}" type="presParOf" srcId="{179C88EB-CA6D-45BE-89C5-5CD408BB5B49}" destId="{46FBD5EE-30A8-4B45-B133-7508D4AC297C}" srcOrd="13" destOrd="0" presId="urn:microsoft.com/office/officeart/2008/layout/LinedList"/>
    <dgm:cxn modelId="{F76E300E-0E70-4DBB-BAB3-EA8E7AEBE0C7}" type="presParOf" srcId="{46FBD5EE-30A8-4B45-B133-7508D4AC297C}" destId="{406F9DB9-F227-4F42-95F9-40B89FB21184}" srcOrd="0" destOrd="0" presId="urn:microsoft.com/office/officeart/2008/layout/LinedList"/>
    <dgm:cxn modelId="{3F07E13F-3F0F-4188-B59D-85D11431B40A}" type="presParOf" srcId="{46FBD5EE-30A8-4B45-B133-7508D4AC297C}" destId="{9D23A592-8B8B-4A1E-9815-DAC0906D8068}" srcOrd="1" destOrd="0" presId="urn:microsoft.com/office/officeart/2008/layout/LinedList"/>
    <dgm:cxn modelId="{A1370699-2EDC-4A15-9E93-8F40E20B848D}" type="presParOf" srcId="{179C88EB-CA6D-45BE-89C5-5CD408BB5B49}" destId="{5D38A7D8-F185-4EEE-A9AA-55F6459CDD4F}" srcOrd="14" destOrd="0" presId="urn:microsoft.com/office/officeart/2008/layout/LinedList"/>
    <dgm:cxn modelId="{E3362C82-4BD4-4A57-BF52-2DD67DDBA8A4}" type="presParOf" srcId="{179C88EB-CA6D-45BE-89C5-5CD408BB5B49}" destId="{950DB096-5271-4A82-85CC-21094A1BF687}" srcOrd="15" destOrd="0" presId="urn:microsoft.com/office/officeart/2008/layout/LinedList"/>
    <dgm:cxn modelId="{B4FF2CF1-58CB-4ECF-8EAF-8315850E4BD1}" type="presParOf" srcId="{950DB096-5271-4A82-85CC-21094A1BF687}" destId="{0EFA1BEC-5DEE-4A08-9664-39E0D011D15F}" srcOrd="0" destOrd="0" presId="urn:microsoft.com/office/officeart/2008/layout/LinedList"/>
    <dgm:cxn modelId="{92FBB0CC-A903-4072-8BA1-C5681902DF8B}" type="presParOf" srcId="{950DB096-5271-4A82-85CC-21094A1BF687}" destId="{9CB9B750-C1A7-43A1-B8D9-1ED2790A0109}" srcOrd="1" destOrd="0" presId="urn:microsoft.com/office/officeart/2008/layout/LinedList"/>
    <dgm:cxn modelId="{F527F2A4-866B-4046-9B90-3520AAC9975F}" type="presParOf" srcId="{179C88EB-CA6D-45BE-89C5-5CD408BB5B49}" destId="{39BCAC4B-7800-496A-A5E3-32B56826F0AB}" srcOrd="16" destOrd="0" presId="urn:microsoft.com/office/officeart/2008/layout/LinedList"/>
    <dgm:cxn modelId="{256A9F89-6982-4918-9722-8FFC230B74CE}" type="presParOf" srcId="{179C88EB-CA6D-45BE-89C5-5CD408BB5B49}" destId="{8DEB67A1-417E-4501-A6BF-8D61833BE4D1}" srcOrd="17" destOrd="0" presId="urn:microsoft.com/office/officeart/2008/layout/LinedList"/>
    <dgm:cxn modelId="{67F52439-C7B7-48C5-862B-F9441A61AD22}" type="presParOf" srcId="{8DEB67A1-417E-4501-A6BF-8D61833BE4D1}" destId="{391ACB58-3735-4C42-BFAD-E37A7F91F3D9}" srcOrd="0" destOrd="0" presId="urn:microsoft.com/office/officeart/2008/layout/LinedList"/>
    <dgm:cxn modelId="{544710FF-A12C-4F4C-9FF5-872D4A2BFF94}" type="presParOf" srcId="{8DEB67A1-417E-4501-A6BF-8D61833BE4D1}" destId="{882601A4-B873-42E6-87CA-9A0A5B818AA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52E13E-0D60-4DAE-A2E2-E61AE406019D}" type="doc">
      <dgm:prSet loTypeId="urn:microsoft.com/office/officeart/2005/8/layout/list1" loCatId="list" qsTypeId="urn:microsoft.com/office/officeart/2005/8/quickstyle/simple1" qsCatId="simple" csTypeId="urn:microsoft.com/office/officeart/2005/8/colors/ColorSchemeForSuggestions" csCatId="other" phldr="1"/>
      <dgm:spPr/>
      <dgm:t>
        <a:bodyPr/>
        <a:lstStyle/>
        <a:p>
          <a:endParaRPr lang="en-US"/>
        </a:p>
      </dgm:t>
    </dgm:pt>
    <dgm:pt modelId="{E9FA5A6C-7A10-41A8-A350-7D65AA63F677}">
      <dgm:prSet custT="1"/>
      <dgm:spPr/>
      <dgm:t>
        <a:bodyPr/>
        <a:lstStyle/>
        <a:p>
          <a:r>
            <a:rPr lang="en-US" sz="1800" dirty="0"/>
            <a:t>Waivers</a:t>
          </a:r>
        </a:p>
      </dgm:t>
    </dgm:pt>
    <dgm:pt modelId="{4FB77121-2F21-4F23-9EDC-F99E645627C9}" type="parTrans" cxnId="{6BDD5052-B2A2-42A4-A477-889FC541C4D9}">
      <dgm:prSet/>
      <dgm:spPr/>
      <dgm:t>
        <a:bodyPr/>
        <a:lstStyle/>
        <a:p>
          <a:endParaRPr lang="en-US"/>
        </a:p>
      </dgm:t>
    </dgm:pt>
    <dgm:pt modelId="{A62FE601-424B-453B-8B83-71844BF28A66}" type="sibTrans" cxnId="{6BDD5052-B2A2-42A4-A477-889FC541C4D9}">
      <dgm:prSet/>
      <dgm:spPr/>
      <dgm:t>
        <a:bodyPr/>
        <a:lstStyle/>
        <a:p>
          <a:endParaRPr lang="en-US"/>
        </a:p>
      </dgm:t>
    </dgm:pt>
    <dgm:pt modelId="{3CDBFEB8-8043-4385-BD0E-8B754786CBBA}">
      <dgm:prSet custT="1"/>
      <dgm:spPr/>
      <dgm:t>
        <a:bodyPr/>
        <a:lstStyle/>
        <a:p>
          <a:r>
            <a:rPr lang="en-US" sz="1800" dirty="0"/>
            <a:t>Building Independence for Individuals 18 and Older</a:t>
          </a:r>
        </a:p>
      </dgm:t>
    </dgm:pt>
    <dgm:pt modelId="{2A44C51A-EF82-48B3-BC3F-F21515A6665A}" type="parTrans" cxnId="{463296A1-1184-434E-B610-7B0D0BAE1158}">
      <dgm:prSet/>
      <dgm:spPr/>
      <dgm:t>
        <a:bodyPr/>
        <a:lstStyle/>
        <a:p>
          <a:endParaRPr lang="en-US"/>
        </a:p>
      </dgm:t>
    </dgm:pt>
    <dgm:pt modelId="{62D80FDA-54B4-4A13-8B43-871F01E4F310}" type="sibTrans" cxnId="{463296A1-1184-434E-B610-7B0D0BAE1158}">
      <dgm:prSet/>
      <dgm:spPr/>
      <dgm:t>
        <a:bodyPr/>
        <a:lstStyle/>
        <a:p>
          <a:endParaRPr lang="en-US"/>
        </a:p>
      </dgm:t>
    </dgm:pt>
    <dgm:pt modelId="{7D06B9EB-8354-4459-A88D-C4B2965DD508}">
      <dgm:prSet custT="1"/>
      <dgm:spPr/>
      <dgm:t>
        <a:bodyPr/>
        <a:lstStyle/>
        <a:p>
          <a:r>
            <a:rPr lang="en-US" sz="1800" dirty="0"/>
            <a:t>Commonwealth Coordinated Care Plus (CCC+)- *No wait list. Contact DMAS</a:t>
          </a:r>
        </a:p>
      </dgm:t>
    </dgm:pt>
    <dgm:pt modelId="{FF850702-D37B-48C8-BBAB-6EBC06338A75}" type="parTrans" cxnId="{DC3442B7-1D45-4276-AE5B-7AA0D325216D}">
      <dgm:prSet/>
      <dgm:spPr/>
      <dgm:t>
        <a:bodyPr/>
        <a:lstStyle/>
        <a:p>
          <a:endParaRPr lang="en-US"/>
        </a:p>
      </dgm:t>
    </dgm:pt>
    <dgm:pt modelId="{03A8D604-BDFF-4409-A8DE-242F9E0DCB35}" type="sibTrans" cxnId="{DC3442B7-1D45-4276-AE5B-7AA0D325216D}">
      <dgm:prSet/>
      <dgm:spPr/>
      <dgm:t>
        <a:bodyPr/>
        <a:lstStyle/>
        <a:p>
          <a:endParaRPr lang="en-US"/>
        </a:p>
      </dgm:t>
    </dgm:pt>
    <dgm:pt modelId="{1CCF0319-48E5-474B-8548-B08CA7B35DE5}">
      <dgm:prSet custT="1"/>
      <dgm:spPr/>
      <dgm:t>
        <a:bodyPr/>
        <a:lstStyle/>
        <a:p>
          <a:r>
            <a:rPr lang="en-US" sz="1800" dirty="0"/>
            <a:t>Home &amp; Community Care- Living, nursing, respite, assistive technology, environmental modifications</a:t>
          </a:r>
        </a:p>
      </dgm:t>
    </dgm:pt>
    <dgm:pt modelId="{B5E8A921-D206-4378-BD93-D606FA14E2B2}" type="parTrans" cxnId="{88E58308-6124-43C5-84A0-A55501F44A60}">
      <dgm:prSet/>
      <dgm:spPr/>
      <dgm:t>
        <a:bodyPr/>
        <a:lstStyle/>
        <a:p>
          <a:endParaRPr lang="en-US"/>
        </a:p>
      </dgm:t>
    </dgm:pt>
    <dgm:pt modelId="{722A304E-B5BB-4FD0-A0CE-C4EE7D579228}" type="sibTrans" cxnId="{88E58308-6124-43C5-84A0-A55501F44A60}">
      <dgm:prSet/>
      <dgm:spPr/>
      <dgm:t>
        <a:bodyPr/>
        <a:lstStyle/>
        <a:p>
          <a:endParaRPr lang="en-US"/>
        </a:p>
      </dgm:t>
    </dgm:pt>
    <dgm:pt modelId="{F7910F94-29A1-401E-BE35-494DED3F4D3F}">
      <dgm:prSet custT="1"/>
      <dgm:spPr/>
      <dgm:t>
        <a:bodyPr/>
        <a:lstStyle/>
        <a:p>
          <a:r>
            <a:rPr lang="en-US" sz="1800" dirty="0"/>
            <a:t>EPSDT-Early Periodic Screening, Diagnostic, and Treatment</a:t>
          </a:r>
        </a:p>
      </dgm:t>
    </dgm:pt>
    <dgm:pt modelId="{4F0029E5-DB4C-45A6-8477-DE87FC3EC60C}" type="parTrans" cxnId="{D01E51CB-AF6D-4115-B98C-B547A38C45E5}">
      <dgm:prSet/>
      <dgm:spPr/>
      <dgm:t>
        <a:bodyPr/>
        <a:lstStyle/>
        <a:p>
          <a:endParaRPr lang="en-US"/>
        </a:p>
      </dgm:t>
    </dgm:pt>
    <dgm:pt modelId="{EFFD01B6-125D-4F9E-A3BB-64DADC734E37}" type="sibTrans" cxnId="{D01E51CB-AF6D-4115-B98C-B547A38C45E5}">
      <dgm:prSet/>
      <dgm:spPr/>
      <dgm:t>
        <a:bodyPr/>
        <a:lstStyle/>
        <a:p>
          <a:endParaRPr lang="en-US"/>
        </a:p>
      </dgm:t>
    </dgm:pt>
    <dgm:pt modelId="{E92F8C6E-5D8C-4D06-B508-0FBB891208D7}">
      <dgm:prSet custT="1"/>
      <dgm:spPr/>
      <dgm:t>
        <a:bodyPr/>
        <a:lstStyle/>
        <a:p>
          <a:r>
            <a:rPr lang="en-US" sz="1800" dirty="0"/>
            <a:t>Comprehensive and preventive health care services for children under age 21 who are enrolled in Medicaid.</a:t>
          </a:r>
        </a:p>
      </dgm:t>
    </dgm:pt>
    <dgm:pt modelId="{92AD7B99-F54A-4C39-85DB-B1496AA928A0}" type="parTrans" cxnId="{699F1F3B-0C5B-483E-88FB-467A6DFE8CE9}">
      <dgm:prSet/>
      <dgm:spPr/>
      <dgm:t>
        <a:bodyPr/>
        <a:lstStyle/>
        <a:p>
          <a:endParaRPr lang="en-US"/>
        </a:p>
      </dgm:t>
    </dgm:pt>
    <dgm:pt modelId="{B5C7DE87-96E9-493D-8E0A-E9B07DBF43C6}" type="sibTrans" cxnId="{699F1F3B-0C5B-483E-88FB-467A6DFE8CE9}">
      <dgm:prSet/>
      <dgm:spPr/>
      <dgm:t>
        <a:bodyPr/>
        <a:lstStyle/>
        <a:p>
          <a:endParaRPr lang="en-US"/>
        </a:p>
      </dgm:t>
    </dgm:pt>
    <dgm:pt modelId="{5476E2E4-395D-4D02-86CA-E25DF816FECB}">
      <dgm:prSet custT="1"/>
      <dgm:spPr/>
      <dgm:t>
        <a:bodyPr/>
        <a:lstStyle/>
        <a:p>
          <a:r>
            <a:rPr lang="en-US" sz="1800" dirty="0"/>
            <a:t>“Correct or ameliorate defects and physical and mental illnesses or conditions”</a:t>
          </a:r>
        </a:p>
      </dgm:t>
    </dgm:pt>
    <dgm:pt modelId="{76A89BB1-C7AC-44CD-A303-4D888265E3A2}" type="parTrans" cxnId="{A6727A4D-5423-4F69-81E3-0BAAD6FFAFD0}">
      <dgm:prSet/>
      <dgm:spPr/>
      <dgm:t>
        <a:bodyPr/>
        <a:lstStyle/>
        <a:p>
          <a:endParaRPr lang="en-US"/>
        </a:p>
      </dgm:t>
    </dgm:pt>
    <dgm:pt modelId="{9F5D9A8E-112D-44A4-A9F0-4A6C04ADF4CA}" type="sibTrans" cxnId="{A6727A4D-5423-4F69-81E3-0BAAD6FFAFD0}">
      <dgm:prSet/>
      <dgm:spPr/>
      <dgm:t>
        <a:bodyPr/>
        <a:lstStyle/>
        <a:p>
          <a:endParaRPr lang="en-US"/>
        </a:p>
      </dgm:t>
    </dgm:pt>
    <dgm:pt modelId="{FB759627-AE58-4A4A-A7E8-2CA130065D6E}">
      <dgm:prSet custT="1"/>
      <dgm:spPr/>
      <dgm:t>
        <a:bodyPr/>
        <a:lstStyle/>
        <a:p>
          <a:r>
            <a:rPr lang="en-US" sz="1800" dirty="0"/>
            <a:t>ABA</a:t>
          </a:r>
        </a:p>
      </dgm:t>
    </dgm:pt>
    <dgm:pt modelId="{D79C86EB-789F-4EA5-A2DB-F0FD1EB7E0F3}" type="parTrans" cxnId="{697336B1-0451-4317-A2C4-78878CBC5A87}">
      <dgm:prSet/>
      <dgm:spPr/>
      <dgm:t>
        <a:bodyPr/>
        <a:lstStyle/>
        <a:p>
          <a:endParaRPr lang="en-US"/>
        </a:p>
      </dgm:t>
    </dgm:pt>
    <dgm:pt modelId="{22214C4F-D702-41EC-9E37-620A77EFD10B}" type="sibTrans" cxnId="{697336B1-0451-4317-A2C4-78878CBC5A87}">
      <dgm:prSet/>
      <dgm:spPr/>
      <dgm:t>
        <a:bodyPr/>
        <a:lstStyle/>
        <a:p>
          <a:endParaRPr lang="en-US"/>
        </a:p>
      </dgm:t>
    </dgm:pt>
    <dgm:pt modelId="{F7D68113-1905-449D-9795-22EA6A36807A}">
      <dgm:prSet custT="1"/>
      <dgm:spPr/>
      <dgm:t>
        <a:bodyPr/>
        <a:lstStyle/>
        <a:p>
          <a:r>
            <a:rPr lang="en-US" sz="1800" dirty="0"/>
            <a:t>Developmental Disabilities- *Waiting list based on urgency of need. Apply through CSB</a:t>
          </a:r>
        </a:p>
      </dgm:t>
    </dgm:pt>
    <dgm:pt modelId="{BDCFC845-9DF7-4DF2-AC88-A8259723DAB7}" type="parTrans" cxnId="{38ACCA4C-2301-43F4-8B79-E8F93D7CFF1C}">
      <dgm:prSet/>
      <dgm:spPr/>
      <dgm:t>
        <a:bodyPr/>
        <a:lstStyle/>
        <a:p>
          <a:endParaRPr lang="en-US"/>
        </a:p>
      </dgm:t>
    </dgm:pt>
    <dgm:pt modelId="{C91E744B-45AF-4F7A-87D6-A84AB584EA75}" type="sibTrans" cxnId="{38ACCA4C-2301-43F4-8B79-E8F93D7CFF1C}">
      <dgm:prSet/>
      <dgm:spPr/>
      <dgm:t>
        <a:bodyPr/>
        <a:lstStyle/>
        <a:p>
          <a:endParaRPr lang="en-US"/>
        </a:p>
      </dgm:t>
    </dgm:pt>
    <dgm:pt modelId="{DF733361-C60C-4002-8493-1B2F8A070ED8}">
      <dgm:prSet custT="1"/>
      <dgm:spPr/>
      <dgm:t>
        <a:bodyPr/>
        <a:lstStyle/>
        <a:p>
          <a:r>
            <a:rPr lang="en-US" sz="1800" dirty="0"/>
            <a:t>Family &amp; Individual Support</a:t>
          </a:r>
        </a:p>
      </dgm:t>
    </dgm:pt>
    <dgm:pt modelId="{8025A0FA-D6CD-44E2-88F7-DAC21D02B52E}" type="parTrans" cxnId="{D64AFE7C-3C39-4582-8979-ACD88827CF51}">
      <dgm:prSet/>
      <dgm:spPr/>
      <dgm:t>
        <a:bodyPr/>
        <a:lstStyle/>
        <a:p>
          <a:endParaRPr lang="en-US"/>
        </a:p>
      </dgm:t>
    </dgm:pt>
    <dgm:pt modelId="{F1EB58F3-E24F-4DB8-BD95-FD8ACC1C8DCD}" type="sibTrans" cxnId="{D64AFE7C-3C39-4582-8979-ACD88827CF51}">
      <dgm:prSet/>
      <dgm:spPr/>
      <dgm:t>
        <a:bodyPr/>
        <a:lstStyle/>
        <a:p>
          <a:endParaRPr lang="en-US"/>
        </a:p>
      </dgm:t>
    </dgm:pt>
    <dgm:pt modelId="{321FF093-06A8-444A-AA3C-1F348CB59A59}">
      <dgm:prSet custT="1"/>
      <dgm:spPr/>
      <dgm:t>
        <a:bodyPr/>
        <a:lstStyle/>
        <a:p>
          <a:r>
            <a:rPr lang="en-US" sz="1800" dirty="0"/>
            <a:t>CL-Community Living</a:t>
          </a:r>
        </a:p>
      </dgm:t>
    </dgm:pt>
    <dgm:pt modelId="{44AD2784-16A2-4CB9-97B3-9D459584E656}" type="parTrans" cxnId="{1D50D5DD-8DE0-4B82-AE8B-D5CFACE2A41D}">
      <dgm:prSet/>
      <dgm:spPr/>
      <dgm:t>
        <a:bodyPr/>
        <a:lstStyle/>
        <a:p>
          <a:endParaRPr lang="en-US"/>
        </a:p>
      </dgm:t>
    </dgm:pt>
    <dgm:pt modelId="{594EDF4F-5023-491E-8C69-433BE371784C}" type="sibTrans" cxnId="{1D50D5DD-8DE0-4B82-AE8B-D5CFACE2A41D}">
      <dgm:prSet/>
      <dgm:spPr/>
      <dgm:t>
        <a:bodyPr/>
        <a:lstStyle/>
        <a:p>
          <a:endParaRPr lang="en-US"/>
        </a:p>
      </dgm:t>
    </dgm:pt>
    <dgm:pt modelId="{B779151B-8171-405F-86E9-576C7BDEC869}" type="pres">
      <dgm:prSet presAssocID="{3E52E13E-0D60-4DAE-A2E2-E61AE406019D}" presName="linear" presStyleCnt="0">
        <dgm:presLayoutVars>
          <dgm:dir/>
          <dgm:animLvl val="lvl"/>
          <dgm:resizeHandles val="exact"/>
        </dgm:presLayoutVars>
      </dgm:prSet>
      <dgm:spPr/>
    </dgm:pt>
    <dgm:pt modelId="{862D57C4-EDF9-4DAF-9CC1-BA88D7AD3D04}" type="pres">
      <dgm:prSet presAssocID="{E9FA5A6C-7A10-41A8-A350-7D65AA63F677}" presName="parentLin" presStyleCnt="0"/>
      <dgm:spPr/>
    </dgm:pt>
    <dgm:pt modelId="{EA8AAADF-05FC-424D-8017-8D61BB83011A}" type="pres">
      <dgm:prSet presAssocID="{E9FA5A6C-7A10-41A8-A350-7D65AA63F677}" presName="parentLeftMargin" presStyleLbl="node1" presStyleIdx="0" presStyleCnt="2"/>
      <dgm:spPr/>
    </dgm:pt>
    <dgm:pt modelId="{12A7F236-F671-440B-A91A-42EF5CBDED50}" type="pres">
      <dgm:prSet presAssocID="{E9FA5A6C-7A10-41A8-A350-7D65AA63F677}" presName="parentText" presStyleLbl="node1" presStyleIdx="0" presStyleCnt="2">
        <dgm:presLayoutVars>
          <dgm:chMax val="0"/>
          <dgm:bulletEnabled val="1"/>
        </dgm:presLayoutVars>
      </dgm:prSet>
      <dgm:spPr/>
    </dgm:pt>
    <dgm:pt modelId="{26538595-1FD6-4C63-A594-25837DEA28E3}" type="pres">
      <dgm:prSet presAssocID="{E9FA5A6C-7A10-41A8-A350-7D65AA63F677}" presName="negativeSpace" presStyleCnt="0"/>
      <dgm:spPr/>
    </dgm:pt>
    <dgm:pt modelId="{AEAE9EB9-98E1-4A2D-94A5-DCF5757B806D}" type="pres">
      <dgm:prSet presAssocID="{E9FA5A6C-7A10-41A8-A350-7D65AA63F677}" presName="childText" presStyleLbl="conFgAcc1" presStyleIdx="0" presStyleCnt="2">
        <dgm:presLayoutVars>
          <dgm:bulletEnabled val="1"/>
        </dgm:presLayoutVars>
      </dgm:prSet>
      <dgm:spPr/>
    </dgm:pt>
    <dgm:pt modelId="{67C51F4B-A94F-4F6E-9CE5-C1B9FA84DBF7}" type="pres">
      <dgm:prSet presAssocID="{A62FE601-424B-453B-8B83-71844BF28A66}" presName="spaceBetweenRectangles" presStyleCnt="0"/>
      <dgm:spPr/>
    </dgm:pt>
    <dgm:pt modelId="{A38C6054-DACD-4553-AC8A-800F7D8025EB}" type="pres">
      <dgm:prSet presAssocID="{F7910F94-29A1-401E-BE35-494DED3F4D3F}" presName="parentLin" presStyleCnt="0"/>
      <dgm:spPr/>
    </dgm:pt>
    <dgm:pt modelId="{CB93C80B-38A5-4FC5-B2C0-4EC5DE7C0172}" type="pres">
      <dgm:prSet presAssocID="{F7910F94-29A1-401E-BE35-494DED3F4D3F}" presName="parentLeftMargin" presStyleLbl="node1" presStyleIdx="0" presStyleCnt="2"/>
      <dgm:spPr/>
    </dgm:pt>
    <dgm:pt modelId="{59D2C2C9-AA95-4B92-88F1-A6862096BFA8}" type="pres">
      <dgm:prSet presAssocID="{F7910F94-29A1-401E-BE35-494DED3F4D3F}" presName="parentText" presStyleLbl="node1" presStyleIdx="1" presStyleCnt="2">
        <dgm:presLayoutVars>
          <dgm:chMax val="0"/>
          <dgm:bulletEnabled val="1"/>
        </dgm:presLayoutVars>
      </dgm:prSet>
      <dgm:spPr/>
    </dgm:pt>
    <dgm:pt modelId="{8A950CBD-9CED-4323-93AD-24EFB92B91DF}" type="pres">
      <dgm:prSet presAssocID="{F7910F94-29A1-401E-BE35-494DED3F4D3F}" presName="negativeSpace" presStyleCnt="0"/>
      <dgm:spPr/>
    </dgm:pt>
    <dgm:pt modelId="{565A694E-FBF4-40E9-942E-D237313C70FB}" type="pres">
      <dgm:prSet presAssocID="{F7910F94-29A1-401E-BE35-494DED3F4D3F}" presName="childText" presStyleLbl="conFgAcc1" presStyleIdx="1" presStyleCnt="2">
        <dgm:presLayoutVars>
          <dgm:bulletEnabled val="1"/>
        </dgm:presLayoutVars>
      </dgm:prSet>
      <dgm:spPr/>
    </dgm:pt>
  </dgm:ptLst>
  <dgm:cxnLst>
    <dgm:cxn modelId="{C099A207-B662-4947-92EA-B6A7119C138A}" type="presOf" srcId="{DF733361-C60C-4002-8493-1B2F8A070ED8}" destId="{AEAE9EB9-98E1-4A2D-94A5-DCF5757B806D}" srcOrd="0" destOrd="2" presId="urn:microsoft.com/office/officeart/2005/8/layout/list1"/>
    <dgm:cxn modelId="{88E58308-6124-43C5-84A0-A55501F44A60}" srcId="{7D06B9EB-8354-4459-A88D-C4B2965DD508}" destId="{1CCF0319-48E5-474B-8548-B08CA7B35DE5}" srcOrd="0" destOrd="0" parTransId="{B5E8A921-D206-4378-BD93-D606FA14E2B2}" sibTransId="{722A304E-B5BB-4FD0-A0CE-C4EE7D579228}"/>
    <dgm:cxn modelId="{9BDFC30A-9CEF-43B1-BBAD-5F0101D0EF7C}" type="presOf" srcId="{321FF093-06A8-444A-AA3C-1F348CB59A59}" destId="{AEAE9EB9-98E1-4A2D-94A5-DCF5757B806D}" srcOrd="0" destOrd="3" presId="urn:microsoft.com/office/officeart/2005/8/layout/list1"/>
    <dgm:cxn modelId="{7BF37D12-A15E-4137-86CD-4E3F1E48331C}" type="presOf" srcId="{E9FA5A6C-7A10-41A8-A350-7D65AA63F677}" destId="{EA8AAADF-05FC-424D-8017-8D61BB83011A}" srcOrd="0" destOrd="0" presId="urn:microsoft.com/office/officeart/2005/8/layout/list1"/>
    <dgm:cxn modelId="{A6B00526-DEA0-40D7-90F0-EFF2941560A1}" type="presOf" srcId="{F7910F94-29A1-401E-BE35-494DED3F4D3F}" destId="{CB93C80B-38A5-4FC5-B2C0-4EC5DE7C0172}" srcOrd="0" destOrd="0" presId="urn:microsoft.com/office/officeart/2005/8/layout/list1"/>
    <dgm:cxn modelId="{6F58452B-857D-4976-9EB6-B00C1B98035F}" type="presOf" srcId="{3E52E13E-0D60-4DAE-A2E2-E61AE406019D}" destId="{B779151B-8171-405F-86E9-576C7BDEC869}" srcOrd="0" destOrd="0" presId="urn:microsoft.com/office/officeart/2005/8/layout/list1"/>
    <dgm:cxn modelId="{9446CD36-A5F5-4F89-A3B5-3A370A3CEC44}" type="presOf" srcId="{E92F8C6E-5D8C-4D06-B508-0FBB891208D7}" destId="{565A694E-FBF4-40E9-942E-D237313C70FB}" srcOrd="0" destOrd="0" presId="urn:microsoft.com/office/officeart/2005/8/layout/list1"/>
    <dgm:cxn modelId="{699F1F3B-0C5B-483E-88FB-467A6DFE8CE9}" srcId="{F7910F94-29A1-401E-BE35-494DED3F4D3F}" destId="{E92F8C6E-5D8C-4D06-B508-0FBB891208D7}" srcOrd="0" destOrd="0" parTransId="{92AD7B99-F54A-4C39-85DB-B1496AA928A0}" sibTransId="{B5C7DE87-96E9-493D-8E0A-E9B07DBF43C6}"/>
    <dgm:cxn modelId="{02B9255C-3C82-444E-8974-41853A743864}" type="presOf" srcId="{FB759627-AE58-4A4A-A7E8-2CA130065D6E}" destId="{565A694E-FBF4-40E9-942E-D237313C70FB}" srcOrd="0" destOrd="2" presId="urn:microsoft.com/office/officeart/2005/8/layout/list1"/>
    <dgm:cxn modelId="{38ACCA4C-2301-43F4-8B79-E8F93D7CFF1C}" srcId="{E9FA5A6C-7A10-41A8-A350-7D65AA63F677}" destId="{F7D68113-1905-449D-9795-22EA6A36807A}" srcOrd="0" destOrd="0" parTransId="{BDCFC845-9DF7-4DF2-AC88-A8259723DAB7}" sibTransId="{C91E744B-45AF-4F7A-87D6-A84AB584EA75}"/>
    <dgm:cxn modelId="{A6727A4D-5423-4F69-81E3-0BAAD6FFAFD0}" srcId="{E92F8C6E-5D8C-4D06-B508-0FBB891208D7}" destId="{5476E2E4-395D-4D02-86CA-E25DF816FECB}" srcOrd="0" destOrd="0" parTransId="{76A89BB1-C7AC-44CD-A303-4D888265E3A2}" sibTransId="{9F5D9A8E-112D-44A4-A9F0-4A6C04ADF4CA}"/>
    <dgm:cxn modelId="{B2AFEF51-F061-46DC-BF69-A965BA5F9D29}" type="presOf" srcId="{F7D68113-1905-449D-9795-22EA6A36807A}" destId="{AEAE9EB9-98E1-4A2D-94A5-DCF5757B806D}" srcOrd="0" destOrd="0" presId="urn:microsoft.com/office/officeart/2005/8/layout/list1"/>
    <dgm:cxn modelId="{6BDD5052-B2A2-42A4-A477-889FC541C4D9}" srcId="{3E52E13E-0D60-4DAE-A2E2-E61AE406019D}" destId="{E9FA5A6C-7A10-41A8-A350-7D65AA63F677}" srcOrd="0" destOrd="0" parTransId="{4FB77121-2F21-4F23-9EDC-F99E645627C9}" sibTransId="{A62FE601-424B-453B-8B83-71844BF28A66}"/>
    <dgm:cxn modelId="{B3990A57-B26C-45D8-B500-7810D83D48AC}" type="presOf" srcId="{3CDBFEB8-8043-4385-BD0E-8B754786CBBA}" destId="{AEAE9EB9-98E1-4A2D-94A5-DCF5757B806D}" srcOrd="0" destOrd="1" presId="urn:microsoft.com/office/officeart/2005/8/layout/list1"/>
    <dgm:cxn modelId="{E9A29E78-443F-410A-98C5-8246384BB440}" type="presOf" srcId="{1CCF0319-48E5-474B-8548-B08CA7B35DE5}" destId="{AEAE9EB9-98E1-4A2D-94A5-DCF5757B806D}" srcOrd="0" destOrd="5" presId="urn:microsoft.com/office/officeart/2005/8/layout/list1"/>
    <dgm:cxn modelId="{D64AFE7C-3C39-4582-8979-ACD88827CF51}" srcId="{F7D68113-1905-449D-9795-22EA6A36807A}" destId="{DF733361-C60C-4002-8493-1B2F8A070ED8}" srcOrd="1" destOrd="0" parTransId="{8025A0FA-D6CD-44E2-88F7-DAC21D02B52E}" sibTransId="{F1EB58F3-E24F-4DB8-BD95-FD8ACC1C8DCD}"/>
    <dgm:cxn modelId="{B1FE6B91-8D49-4F05-AA7F-D750BA28D255}" type="presOf" srcId="{5476E2E4-395D-4D02-86CA-E25DF816FECB}" destId="{565A694E-FBF4-40E9-942E-D237313C70FB}" srcOrd="0" destOrd="1" presId="urn:microsoft.com/office/officeart/2005/8/layout/list1"/>
    <dgm:cxn modelId="{83A1AB9F-EA71-457A-A914-FCBE0D48A0AD}" type="presOf" srcId="{E9FA5A6C-7A10-41A8-A350-7D65AA63F677}" destId="{12A7F236-F671-440B-A91A-42EF5CBDED50}" srcOrd="1" destOrd="0" presId="urn:microsoft.com/office/officeart/2005/8/layout/list1"/>
    <dgm:cxn modelId="{463296A1-1184-434E-B610-7B0D0BAE1158}" srcId="{F7D68113-1905-449D-9795-22EA6A36807A}" destId="{3CDBFEB8-8043-4385-BD0E-8B754786CBBA}" srcOrd="0" destOrd="0" parTransId="{2A44C51A-EF82-48B3-BC3F-F21515A6665A}" sibTransId="{62D80FDA-54B4-4A13-8B43-871F01E4F310}"/>
    <dgm:cxn modelId="{697336B1-0451-4317-A2C4-78878CBC5A87}" srcId="{E92F8C6E-5D8C-4D06-B508-0FBB891208D7}" destId="{FB759627-AE58-4A4A-A7E8-2CA130065D6E}" srcOrd="1" destOrd="0" parTransId="{D79C86EB-789F-4EA5-A2DB-F0FD1EB7E0F3}" sibTransId="{22214C4F-D702-41EC-9E37-620A77EFD10B}"/>
    <dgm:cxn modelId="{DC3442B7-1D45-4276-AE5B-7AA0D325216D}" srcId="{E9FA5A6C-7A10-41A8-A350-7D65AA63F677}" destId="{7D06B9EB-8354-4459-A88D-C4B2965DD508}" srcOrd="1" destOrd="0" parTransId="{FF850702-D37B-48C8-BBAB-6EBC06338A75}" sibTransId="{03A8D604-BDFF-4409-A8DE-242F9E0DCB35}"/>
    <dgm:cxn modelId="{D04DD1BB-0B76-401D-9BC1-C7C3F69124C8}" type="presOf" srcId="{F7910F94-29A1-401E-BE35-494DED3F4D3F}" destId="{59D2C2C9-AA95-4B92-88F1-A6862096BFA8}" srcOrd="1" destOrd="0" presId="urn:microsoft.com/office/officeart/2005/8/layout/list1"/>
    <dgm:cxn modelId="{D01E51CB-AF6D-4115-B98C-B547A38C45E5}" srcId="{3E52E13E-0D60-4DAE-A2E2-E61AE406019D}" destId="{F7910F94-29A1-401E-BE35-494DED3F4D3F}" srcOrd="1" destOrd="0" parTransId="{4F0029E5-DB4C-45A6-8477-DE87FC3EC60C}" sibTransId="{EFFD01B6-125D-4F9E-A3BB-64DADC734E37}"/>
    <dgm:cxn modelId="{CAC215D1-5477-47D0-80C1-3DA00BAC72A2}" type="presOf" srcId="{7D06B9EB-8354-4459-A88D-C4B2965DD508}" destId="{AEAE9EB9-98E1-4A2D-94A5-DCF5757B806D}" srcOrd="0" destOrd="4" presId="urn:microsoft.com/office/officeart/2005/8/layout/list1"/>
    <dgm:cxn modelId="{1D50D5DD-8DE0-4B82-AE8B-D5CFACE2A41D}" srcId="{F7D68113-1905-449D-9795-22EA6A36807A}" destId="{321FF093-06A8-444A-AA3C-1F348CB59A59}" srcOrd="2" destOrd="0" parTransId="{44AD2784-16A2-4CB9-97B3-9D459584E656}" sibTransId="{594EDF4F-5023-491E-8C69-433BE371784C}"/>
    <dgm:cxn modelId="{44235EC7-B21A-42DF-AEE0-BE3E9197FC2D}" type="presParOf" srcId="{B779151B-8171-405F-86E9-576C7BDEC869}" destId="{862D57C4-EDF9-4DAF-9CC1-BA88D7AD3D04}" srcOrd="0" destOrd="0" presId="urn:microsoft.com/office/officeart/2005/8/layout/list1"/>
    <dgm:cxn modelId="{1AC45766-6384-41AA-8995-8775F9BE2E7B}" type="presParOf" srcId="{862D57C4-EDF9-4DAF-9CC1-BA88D7AD3D04}" destId="{EA8AAADF-05FC-424D-8017-8D61BB83011A}" srcOrd="0" destOrd="0" presId="urn:microsoft.com/office/officeart/2005/8/layout/list1"/>
    <dgm:cxn modelId="{54D3AF44-3BFB-4E5A-AD95-E133CCD2BFA8}" type="presParOf" srcId="{862D57C4-EDF9-4DAF-9CC1-BA88D7AD3D04}" destId="{12A7F236-F671-440B-A91A-42EF5CBDED50}" srcOrd="1" destOrd="0" presId="urn:microsoft.com/office/officeart/2005/8/layout/list1"/>
    <dgm:cxn modelId="{D99D2838-C04F-48B6-82B8-3B41F8A2E5C8}" type="presParOf" srcId="{B779151B-8171-405F-86E9-576C7BDEC869}" destId="{26538595-1FD6-4C63-A594-25837DEA28E3}" srcOrd="1" destOrd="0" presId="urn:microsoft.com/office/officeart/2005/8/layout/list1"/>
    <dgm:cxn modelId="{0B9DAB1D-655E-4A18-8C3F-EFF7CE427D7D}" type="presParOf" srcId="{B779151B-8171-405F-86E9-576C7BDEC869}" destId="{AEAE9EB9-98E1-4A2D-94A5-DCF5757B806D}" srcOrd="2" destOrd="0" presId="urn:microsoft.com/office/officeart/2005/8/layout/list1"/>
    <dgm:cxn modelId="{41DD8440-E73A-4962-9110-8B366A535558}" type="presParOf" srcId="{B779151B-8171-405F-86E9-576C7BDEC869}" destId="{67C51F4B-A94F-4F6E-9CE5-C1B9FA84DBF7}" srcOrd="3" destOrd="0" presId="urn:microsoft.com/office/officeart/2005/8/layout/list1"/>
    <dgm:cxn modelId="{30F36482-2478-4B95-AD19-89190B745988}" type="presParOf" srcId="{B779151B-8171-405F-86E9-576C7BDEC869}" destId="{A38C6054-DACD-4553-AC8A-800F7D8025EB}" srcOrd="4" destOrd="0" presId="urn:microsoft.com/office/officeart/2005/8/layout/list1"/>
    <dgm:cxn modelId="{71D3367B-60D1-43A3-8562-D295B91FF861}" type="presParOf" srcId="{A38C6054-DACD-4553-AC8A-800F7D8025EB}" destId="{CB93C80B-38A5-4FC5-B2C0-4EC5DE7C0172}" srcOrd="0" destOrd="0" presId="urn:microsoft.com/office/officeart/2005/8/layout/list1"/>
    <dgm:cxn modelId="{4C632BBE-B904-47B1-B115-B3BE54D508EB}" type="presParOf" srcId="{A38C6054-DACD-4553-AC8A-800F7D8025EB}" destId="{59D2C2C9-AA95-4B92-88F1-A6862096BFA8}" srcOrd="1" destOrd="0" presId="urn:microsoft.com/office/officeart/2005/8/layout/list1"/>
    <dgm:cxn modelId="{A25A02B5-0DBE-4AE6-AFB0-86B55E5DE99D}" type="presParOf" srcId="{B779151B-8171-405F-86E9-576C7BDEC869}" destId="{8A950CBD-9CED-4323-93AD-24EFB92B91DF}" srcOrd="5" destOrd="0" presId="urn:microsoft.com/office/officeart/2005/8/layout/list1"/>
    <dgm:cxn modelId="{895034F5-D30E-44B3-B327-CB20F7EC8DD7}" type="presParOf" srcId="{B779151B-8171-405F-86E9-576C7BDEC869}" destId="{565A694E-FBF4-40E9-942E-D237313C70F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52E13E-0D60-4DAE-A2E2-E61AE406019D}" type="doc">
      <dgm:prSet loTypeId="urn:microsoft.com/office/officeart/2005/8/layout/list1" loCatId="list" qsTypeId="urn:microsoft.com/office/officeart/2005/8/quickstyle/simple1" qsCatId="simple" csTypeId="urn:microsoft.com/office/officeart/2005/8/colors/ColorSchemeForSuggestions" csCatId="other" phldr="1"/>
      <dgm:spPr/>
      <dgm:t>
        <a:bodyPr/>
        <a:lstStyle/>
        <a:p>
          <a:endParaRPr lang="en-US"/>
        </a:p>
      </dgm:t>
    </dgm:pt>
    <dgm:pt modelId="{E9FA5A6C-7A10-41A8-A350-7D65AA63F677}">
      <dgm:prSet/>
      <dgm:spPr/>
      <dgm:t>
        <a:bodyPr/>
        <a:lstStyle/>
        <a:p>
          <a:r>
            <a:rPr lang="en-US" dirty="0"/>
            <a:t>Cardinal Care</a:t>
          </a:r>
        </a:p>
      </dgm:t>
    </dgm:pt>
    <dgm:pt modelId="{4FB77121-2F21-4F23-9EDC-F99E645627C9}" type="parTrans" cxnId="{6BDD5052-B2A2-42A4-A477-889FC541C4D9}">
      <dgm:prSet/>
      <dgm:spPr/>
      <dgm:t>
        <a:bodyPr/>
        <a:lstStyle/>
        <a:p>
          <a:endParaRPr lang="en-US"/>
        </a:p>
      </dgm:t>
    </dgm:pt>
    <dgm:pt modelId="{A62FE601-424B-453B-8B83-71844BF28A66}" type="sibTrans" cxnId="{6BDD5052-B2A2-42A4-A477-889FC541C4D9}">
      <dgm:prSet/>
      <dgm:spPr/>
      <dgm:t>
        <a:bodyPr/>
        <a:lstStyle/>
        <a:p>
          <a:endParaRPr lang="en-US"/>
        </a:p>
      </dgm:t>
    </dgm:pt>
    <dgm:pt modelId="{DDE1FFEC-2D45-4031-99C9-C6BAB75EDE4C}">
      <dgm:prSet/>
      <dgm:spPr/>
      <dgm:t>
        <a:bodyPr/>
        <a:lstStyle/>
        <a:p>
          <a:r>
            <a:rPr lang="en-US" dirty="0"/>
            <a:t>Full continuum</a:t>
          </a:r>
        </a:p>
      </dgm:t>
    </dgm:pt>
    <dgm:pt modelId="{3F856F7A-A0EC-4E46-AD43-67BF60C83C22}" type="parTrans" cxnId="{1AD650BA-0557-47EE-8384-D34C605E1C07}">
      <dgm:prSet/>
      <dgm:spPr/>
      <dgm:t>
        <a:bodyPr/>
        <a:lstStyle/>
        <a:p>
          <a:endParaRPr lang="en-US"/>
        </a:p>
      </dgm:t>
    </dgm:pt>
    <dgm:pt modelId="{1F0E3A98-7444-4BD8-86A5-83247B00BE3F}" type="sibTrans" cxnId="{1AD650BA-0557-47EE-8384-D34C605E1C07}">
      <dgm:prSet/>
      <dgm:spPr/>
      <dgm:t>
        <a:bodyPr/>
        <a:lstStyle/>
        <a:p>
          <a:endParaRPr lang="en-US"/>
        </a:p>
      </dgm:t>
    </dgm:pt>
    <dgm:pt modelId="{F7910F94-29A1-401E-BE35-494DED3F4D3F}">
      <dgm:prSet/>
      <dgm:spPr/>
      <dgm:t>
        <a:bodyPr/>
        <a:lstStyle/>
        <a:p>
          <a:r>
            <a:rPr lang="en-US"/>
            <a:t>Service Exclusions</a:t>
          </a:r>
          <a:r>
            <a:rPr lang="en-US" dirty="0"/>
            <a:t>:</a:t>
          </a:r>
        </a:p>
      </dgm:t>
    </dgm:pt>
    <dgm:pt modelId="{4F0029E5-DB4C-45A6-8477-DE87FC3EC60C}" type="parTrans" cxnId="{D01E51CB-AF6D-4115-B98C-B547A38C45E5}">
      <dgm:prSet/>
      <dgm:spPr/>
      <dgm:t>
        <a:bodyPr/>
        <a:lstStyle/>
        <a:p>
          <a:endParaRPr lang="en-US"/>
        </a:p>
      </dgm:t>
    </dgm:pt>
    <dgm:pt modelId="{EFFD01B6-125D-4F9E-A3BB-64DADC734E37}" type="sibTrans" cxnId="{D01E51CB-AF6D-4115-B98C-B547A38C45E5}">
      <dgm:prSet/>
      <dgm:spPr/>
      <dgm:t>
        <a:bodyPr/>
        <a:lstStyle/>
        <a:p>
          <a:endParaRPr lang="en-US"/>
        </a:p>
      </dgm:t>
    </dgm:pt>
    <dgm:pt modelId="{E92F8C6E-5D8C-4D06-B508-0FBB891208D7}">
      <dgm:prSet/>
      <dgm:spPr/>
      <dgm:t>
        <a:bodyPr/>
        <a:lstStyle/>
        <a:p>
          <a:r>
            <a:rPr lang="en-US" dirty="0"/>
            <a:t>Service duplications</a:t>
          </a:r>
        </a:p>
      </dgm:t>
    </dgm:pt>
    <dgm:pt modelId="{92AD7B99-F54A-4C39-85DB-B1496AA928A0}" type="parTrans" cxnId="{699F1F3B-0C5B-483E-88FB-467A6DFE8CE9}">
      <dgm:prSet/>
      <dgm:spPr/>
      <dgm:t>
        <a:bodyPr/>
        <a:lstStyle/>
        <a:p>
          <a:endParaRPr lang="en-US"/>
        </a:p>
      </dgm:t>
    </dgm:pt>
    <dgm:pt modelId="{B5C7DE87-96E9-493D-8E0A-E9B07DBF43C6}" type="sibTrans" cxnId="{699F1F3B-0C5B-483E-88FB-467A6DFE8CE9}">
      <dgm:prSet/>
      <dgm:spPr/>
      <dgm:t>
        <a:bodyPr/>
        <a:lstStyle/>
        <a:p>
          <a:endParaRPr lang="en-US"/>
        </a:p>
      </dgm:t>
    </dgm:pt>
    <dgm:pt modelId="{FC70A321-2F7D-4326-A9CE-77FBAE563477}">
      <dgm:prSet/>
      <dgm:spPr/>
      <dgm:t>
        <a:bodyPr/>
        <a:lstStyle/>
        <a:p>
          <a:r>
            <a:rPr lang="en-US" dirty="0"/>
            <a:t>Community based services through Acute Psychiatric Hospitalization</a:t>
          </a:r>
        </a:p>
      </dgm:t>
    </dgm:pt>
    <dgm:pt modelId="{3B629113-D766-4699-8673-AFED3C471C38}" type="parTrans" cxnId="{9B060A8D-0364-4DAA-B40C-74B2CD668DA0}">
      <dgm:prSet/>
      <dgm:spPr/>
      <dgm:t>
        <a:bodyPr/>
        <a:lstStyle/>
        <a:p>
          <a:endParaRPr lang="en-US"/>
        </a:p>
      </dgm:t>
    </dgm:pt>
    <dgm:pt modelId="{E9ED040A-8F32-46D6-9E7E-D9F26BAAB45A}" type="sibTrans" cxnId="{9B060A8D-0364-4DAA-B40C-74B2CD668DA0}">
      <dgm:prSet/>
      <dgm:spPr/>
      <dgm:t>
        <a:bodyPr/>
        <a:lstStyle/>
        <a:p>
          <a:endParaRPr lang="en-US"/>
        </a:p>
      </dgm:t>
    </dgm:pt>
    <dgm:pt modelId="{67581C25-0FD7-419B-B6AF-117D605834A4}">
      <dgm:prSet/>
      <dgm:spPr/>
      <dgm:t>
        <a:bodyPr/>
        <a:lstStyle/>
        <a:p>
          <a:r>
            <a:rPr lang="en-US" dirty="0"/>
            <a:t>Undefined services (Parent Mentoring, Respite, Early Intervention Services, Mentoring, etc.) </a:t>
          </a:r>
        </a:p>
      </dgm:t>
    </dgm:pt>
    <dgm:pt modelId="{BB94DCF2-DFA5-4D97-AE05-808EA71BBB9F}" type="parTrans" cxnId="{073E5519-CD97-4CD3-89FE-87933108A66E}">
      <dgm:prSet/>
      <dgm:spPr/>
      <dgm:t>
        <a:bodyPr/>
        <a:lstStyle/>
        <a:p>
          <a:endParaRPr lang="en-US"/>
        </a:p>
      </dgm:t>
    </dgm:pt>
    <dgm:pt modelId="{5C9D885A-F295-4D52-A852-0E8AB58CE206}" type="sibTrans" cxnId="{073E5519-CD97-4CD3-89FE-87933108A66E}">
      <dgm:prSet/>
      <dgm:spPr/>
      <dgm:t>
        <a:bodyPr/>
        <a:lstStyle/>
        <a:p>
          <a:endParaRPr lang="en-US"/>
        </a:p>
      </dgm:t>
    </dgm:pt>
    <dgm:pt modelId="{FD43C830-BAE0-49DD-9D70-E68D2A7B0E33}">
      <dgm:prSet/>
      <dgm:spPr/>
      <dgm:t>
        <a:bodyPr/>
        <a:lstStyle/>
        <a:p>
          <a:r>
            <a:rPr lang="en-US" dirty="0"/>
            <a:t>FAMIS does not cover PRTF</a:t>
          </a:r>
        </a:p>
      </dgm:t>
    </dgm:pt>
    <dgm:pt modelId="{46565ADA-68FC-4F0A-AEAA-FD1915C2DB9F}" type="parTrans" cxnId="{0396167B-2417-45F5-A43B-3D6FD765E44F}">
      <dgm:prSet/>
      <dgm:spPr/>
      <dgm:t>
        <a:bodyPr/>
        <a:lstStyle/>
        <a:p>
          <a:endParaRPr lang="en-US"/>
        </a:p>
      </dgm:t>
    </dgm:pt>
    <dgm:pt modelId="{BD1291C9-7B01-4F64-A068-B2BA5E78B27D}" type="sibTrans" cxnId="{0396167B-2417-45F5-A43B-3D6FD765E44F}">
      <dgm:prSet/>
      <dgm:spPr/>
      <dgm:t>
        <a:bodyPr/>
        <a:lstStyle/>
        <a:p>
          <a:endParaRPr lang="en-US"/>
        </a:p>
      </dgm:t>
    </dgm:pt>
    <dgm:pt modelId="{5D6E7BEA-D723-4BB8-885E-F34122678C70}">
      <dgm:prSet/>
      <dgm:spPr/>
      <dgm:t>
        <a:bodyPr/>
        <a:lstStyle/>
        <a:p>
          <a:r>
            <a:rPr lang="en-US" dirty="0"/>
            <a:t>MCO Added Benefits</a:t>
          </a:r>
        </a:p>
      </dgm:t>
    </dgm:pt>
    <dgm:pt modelId="{84637E52-D6E3-4E08-8D79-5C51A826C658}" type="parTrans" cxnId="{7B9B7760-19B3-458E-8C38-BFC6A64BE325}">
      <dgm:prSet/>
      <dgm:spPr/>
      <dgm:t>
        <a:bodyPr/>
        <a:lstStyle/>
        <a:p>
          <a:endParaRPr lang="en-US"/>
        </a:p>
      </dgm:t>
    </dgm:pt>
    <dgm:pt modelId="{C3268518-83E5-4465-8966-8116B1CF0041}" type="sibTrans" cxnId="{7B9B7760-19B3-458E-8C38-BFC6A64BE325}">
      <dgm:prSet/>
      <dgm:spPr/>
      <dgm:t>
        <a:bodyPr/>
        <a:lstStyle/>
        <a:p>
          <a:endParaRPr lang="en-US"/>
        </a:p>
      </dgm:t>
    </dgm:pt>
    <dgm:pt modelId="{9F83E50A-81B7-4030-935E-FFAD1D328713}">
      <dgm:prSet/>
      <dgm:spPr/>
      <dgm:t>
        <a:bodyPr/>
        <a:lstStyle/>
        <a:p>
          <a:r>
            <a:rPr lang="en-US" dirty="0">
              <a:hlinkClick xmlns:r="http://schemas.openxmlformats.org/officeDocument/2006/relationships" r:id="rId1"/>
            </a:rPr>
            <a:t>Medallion 4.0 Health Plan Added Benefit Chart</a:t>
          </a:r>
          <a:endParaRPr lang="en-US" dirty="0"/>
        </a:p>
      </dgm:t>
    </dgm:pt>
    <dgm:pt modelId="{940511CC-C42A-4956-8489-A71F633EB316}" type="parTrans" cxnId="{FEC3A458-5ACF-438B-9E08-B1994FC6F599}">
      <dgm:prSet/>
      <dgm:spPr/>
      <dgm:t>
        <a:bodyPr/>
        <a:lstStyle/>
        <a:p>
          <a:endParaRPr lang="en-US"/>
        </a:p>
      </dgm:t>
    </dgm:pt>
    <dgm:pt modelId="{DBC486AB-2339-45C7-B94E-6781E30D236B}" type="sibTrans" cxnId="{FEC3A458-5ACF-438B-9E08-B1994FC6F599}">
      <dgm:prSet/>
      <dgm:spPr/>
      <dgm:t>
        <a:bodyPr/>
        <a:lstStyle/>
        <a:p>
          <a:endParaRPr lang="en-US"/>
        </a:p>
      </dgm:t>
    </dgm:pt>
    <dgm:pt modelId="{21D55D42-627F-45F5-9E5E-4AC86F81DB12}">
      <dgm:prSet/>
      <dgm:spPr/>
      <dgm:t>
        <a:bodyPr/>
        <a:lstStyle/>
        <a:p>
          <a:r>
            <a:rPr lang="en-US" dirty="0"/>
            <a:t>Formerly Fee for Service, CCC+, and Medallion 4.0</a:t>
          </a:r>
        </a:p>
      </dgm:t>
    </dgm:pt>
    <dgm:pt modelId="{8978FCEC-22EE-46BF-918D-61F1576AB2A4}" type="parTrans" cxnId="{D90CB101-753F-46E5-8E19-53539E10FBC5}">
      <dgm:prSet/>
      <dgm:spPr/>
    </dgm:pt>
    <dgm:pt modelId="{27BBC61A-C06C-4392-A1EE-A1E35B32E260}" type="sibTrans" cxnId="{D90CB101-753F-46E5-8E19-53539E10FBC5}">
      <dgm:prSet/>
      <dgm:spPr/>
    </dgm:pt>
    <dgm:pt modelId="{745EB6E7-07D1-468E-96C6-3D86070C0909}">
      <dgm:prSet/>
      <dgm:spPr/>
      <dgm:t>
        <a:bodyPr/>
        <a:lstStyle/>
        <a:p>
          <a:r>
            <a:rPr lang="en-US" dirty="0"/>
            <a:t>6 MCOs- Aetna Better Health, Anthem </a:t>
          </a:r>
          <a:r>
            <a:rPr lang="en-US" dirty="0" err="1"/>
            <a:t>Healthkeepers</a:t>
          </a:r>
          <a:r>
            <a:rPr lang="en-US" dirty="0"/>
            <a:t> Plus, Molina Healthcare, Optima Healthcare, United Healthcare, Virginia Premier Health</a:t>
          </a:r>
        </a:p>
      </dgm:t>
    </dgm:pt>
    <dgm:pt modelId="{D5AA4494-20C1-4511-8F10-3A9639937482}" type="parTrans" cxnId="{10142B44-FCAB-4B34-B846-866E8C8EC700}">
      <dgm:prSet/>
      <dgm:spPr/>
    </dgm:pt>
    <dgm:pt modelId="{E565C0F0-D3AD-448F-BA00-306BD574C9ED}" type="sibTrans" cxnId="{10142B44-FCAB-4B34-B846-866E8C8EC700}">
      <dgm:prSet/>
      <dgm:spPr/>
    </dgm:pt>
    <dgm:pt modelId="{B779151B-8171-405F-86E9-576C7BDEC869}" type="pres">
      <dgm:prSet presAssocID="{3E52E13E-0D60-4DAE-A2E2-E61AE406019D}" presName="linear" presStyleCnt="0">
        <dgm:presLayoutVars>
          <dgm:dir/>
          <dgm:animLvl val="lvl"/>
          <dgm:resizeHandles val="exact"/>
        </dgm:presLayoutVars>
      </dgm:prSet>
      <dgm:spPr/>
    </dgm:pt>
    <dgm:pt modelId="{862D57C4-EDF9-4DAF-9CC1-BA88D7AD3D04}" type="pres">
      <dgm:prSet presAssocID="{E9FA5A6C-7A10-41A8-A350-7D65AA63F677}" presName="parentLin" presStyleCnt="0"/>
      <dgm:spPr/>
    </dgm:pt>
    <dgm:pt modelId="{EA8AAADF-05FC-424D-8017-8D61BB83011A}" type="pres">
      <dgm:prSet presAssocID="{E9FA5A6C-7A10-41A8-A350-7D65AA63F677}" presName="parentLeftMargin" presStyleLbl="node1" presStyleIdx="0" presStyleCnt="3"/>
      <dgm:spPr/>
    </dgm:pt>
    <dgm:pt modelId="{12A7F236-F671-440B-A91A-42EF5CBDED50}" type="pres">
      <dgm:prSet presAssocID="{E9FA5A6C-7A10-41A8-A350-7D65AA63F677}" presName="parentText" presStyleLbl="node1" presStyleIdx="0" presStyleCnt="3">
        <dgm:presLayoutVars>
          <dgm:chMax val="0"/>
          <dgm:bulletEnabled val="1"/>
        </dgm:presLayoutVars>
      </dgm:prSet>
      <dgm:spPr/>
    </dgm:pt>
    <dgm:pt modelId="{26538595-1FD6-4C63-A594-25837DEA28E3}" type="pres">
      <dgm:prSet presAssocID="{E9FA5A6C-7A10-41A8-A350-7D65AA63F677}" presName="negativeSpace" presStyleCnt="0"/>
      <dgm:spPr/>
    </dgm:pt>
    <dgm:pt modelId="{AEAE9EB9-98E1-4A2D-94A5-DCF5757B806D}" type="pres">
      <dgm:prSet presAssocID="{E9FA5A6C-7A10-41A8-A350-7D65AA63F677}" presName="childText" presStyleLbl="conFgAcc1" presStyleIdx="0" presStyleCnt="3">
        <dgm:presLayoutVars>
          <dgm:bulletEnabled val="1"/>
        </dgm:presLayoutVars>
      </dgm:prSet>
      <dgm:spPr/>
    </dgm:pt>
    <dgm:pt modelId="{67C51F4B-A94F-4F6E-9CE5-C1B9FA84DBF7}" type="pres">
      <dgm:prSet presAssocID="{A62FE601-424B-453B-8B83-71844BF28A66}" presName="spaceBetweenRectangles" presStyleCnt="0"/>
      <dgm:spPr/>
    </dgm:pt>
    <dgm:pt modelId="{B635E00B-CC2F-473B-A6B7-160A35FDB8A0}" type="pres">
      <dgm:prSet presAssocID="{5D6E7BEA-D723-4BB8-885E-F34122678C70}" presName="parentLin" presStyleCnt="0"/>
      <dgm:spPr/>
    </dgm:pt>
    <dgm:pt modelId="{6E0FE7AC-F643-4E2D-9A58-EB4CD78D18DE}" type="pres">
      <dgm:prSet presAssocID="{5D6E7BEA-D723-4BB8-885E-F34122678C70}" presName="parentLeftMargin" presStyleLbl="node1" presStyleIdx="0" presStyleCnt="3"/>
      <dgm:spPr/>
    </dgm:pt>
    <dgm:pt modelId="{21B3F0CA-D1DF-4614-9937-C3DDE944C405}" type="pres">
      <dgm:prSet presAssocID="{5D6E7BEA-D723-4BB8-885E-F34122678C70}" presName="parentText" presStyleLbl="node1" presStyleIdx="1" presStyleCnt="3">
        <dgm:presLayoutVars>
          <dgm:chMax val="0"/>
          <dgm:bulletEnabled val="1"/>
        </dgm:presLayoutVars>
      </dgm:prSet>
      <dgm:spPr/>
    </dgm:pt>
    <dgm:pt modelId="{A8C941D0-9BA1-48DC-BEB9-5DA15D6E4195}" type="pres">
      <dgm:prSet presAssocID="{5D6E7BEA-D723-4BB8-885E-F34122678C70}" presName="negativeSpace" presStyleCnt="0"/>
      <dgm:spPr/>
    </dgm:pt>
    <dgm:pt modelId="{112E3C2E-F925-4E2B-9CAD-19B3109B8DD9}" type="pres">
      <dgm:prSet presAssocID="{5D6E7BEA-D723-4BB8-885E-F34122678C70}" presName="childText" presStyleLbl="conFgAcc1" presStyleIdx="1" presStyleCnt="3">
        <dgm:presLayoutVars>
          <dgm:bulletEnabled val="1"/>
        </dgm:presLayoutVars>
      </dgm:prSet>
      <dgm:spPr/>
    </dgm:pt>
    <dgm:pt modelId="{3BD0A0C1-A946-455D-9E28-8A4062926EE4}" type="pres">
      <dgm:prSet presAssocID="{C3268518-83E5-4465-8966-8116B1CF0041}" presName="spaceBetweenRectangles" presStyleCnt="0"/>
      <dgm:spPr/>
    </dgm:pt>
    <dgm:pt modelId="{A38C6054-DACD-4553-AC8A-800F7D8025EB}" type="pres">
      <dgm:prSet presAssocID="{F7910F94-29A1-401E-BE35-494DED3F4D3F}" presName="parentLin" presStyleCnt="0"/>
      <dgm:spPr/>
    </dgm:pt>
    <dgm:pt modelId="{CB93C80B-38A5-4FC5-B2C0-4EC5DE7C0172}" type="pres">
      <dgm:prSet presAssocID="{F7910F94-29A1-401E-BE35-494DED3F4D3F}" presName="parentLeftMargin" presStyleLbl="node1" presStyleIdx="1" presStyleCnt="3"/>
      <dgm:spPr/>
    </dgm:pt>
    <dgm:pt modelId="{59D2C2C9-AA95-4B92-88F1-A6862096BFA8}" type="pres">
      <dgm:prSet presAssocID="{F7910F94-29A1-401E-BE35-494DED3F4D3F}" presName="parentText" presStyleLbl="node1" presStyleIdx="2" presStyleCnt="3">
        <dgm:presLayoutVars>
          <dgm:chMax val="0"/>
          <dgm:bulletEnabled val="1"/>
        </dgm:presLayoutVars>
      </dgm:prSet>
      <dgm:spPr/>
    </dgm:pt>
    <dgm:pt modelId="{8A950CBD-9CED-4323-93AD-24EFB92B91DF}" type="pres">
      <dgm:prSet presAssocID="{F7910F94-29A1-401E-BE35-494DED3F4D3F}" presName="negativeSpace" presStyleCnt="0"/>
      <dgm:spPr/>
    </dgm:pt>
    <dgm:pt modelId="{565A694E-FBF4-40E9-942E-D237313C70FB}" type="pres">
      <dgm:prSet presAssocID="{F7910F94-29A1-401E-BE35-494DED3F4D3F}" presName="childText" presStyleLbl="conFgAcc1" presStyleIdx="2" presStyleCnt="3">
        <dgm:presLayoutVars>
          <dgm:bulletEnabled val="1"/>
        </dgm:presLayoutVars>
      </dgm:prSet>
      <dgm:spPr/>
    </dgm:pt>
  </dgm:ptLst>
  <dgm:cxnLst>
    <dgm:cxn modelId="{D90CB101-753F-46E5-8E19-53539E10FBC5}" srcId="{E9FA5A6C-7A10-41A8-A350-7D65AA63F677}" destId="{21D55D42-627F-45F5-9E5E-4AC86F81DB12}" srcOrd="0" destOrd="0" parTransId="{8978FCEC-22EE-46BF-918D-61F1576AB2A4}" sibTransId="{27BBC61A-C06C-4392-A1EE-A1E35B32E260}"/>
    <dgm:cxn modelId="{1AEC9604-E740-4DB8-9DAF-8B28DCA846A6}" type="presOf" srcId="{9F83E50A-81B7-4030-935E-FFAD1D328713}" destId="{112E3C2E-F925-4E2B-9CAD-19B3109B8DD9}" srcOrd="0" destOrd="0" presId="urn:microsoft.com/office/officeart/2005/8/layout/list1"/>
    <dgm:cxn modelId="{7BF37D12-A15E-4137-86CD-4E3F1E48331C}" type="presOf" srcId="{E9FA5A6C-7A10-41A8-A350-7D65AA63F677}" destId="{EA8AAADF-05FC-424D-8017-8D61BB83011A}" srcOrd="0" destOrd="0" presId="urn:microsoft.com/office/officeart/2005/8/layout/list1"/>
    <dgm:cxn modelId="{073E5519-CD97-4CD3-89FE-87933108A66E}" srcId="{F7910F94-29A1-401E-BE35-494DED3F4D3F}" destId="{67581C25-0FD7-419B-B6AF-117D605834A4}" srcOrd="1" destOrd="0" parTransId="{BB94DCF2-DFA5-4D97-AE05-808EA71BBB9F}" sibTransId="{5C9D885A-F295-4D52-A852-0E8AB58CE206}"/>
    <dgm:cxn modelId="{13796D1D-8765-4ED0-9C98-CB9FFDFA8F95}" type="presOf" srcId="{FC70A321-2F7D-4326-A9CE-77FBAE563477}" destId="{AEAE9EB9-98E1-4A2D-94A5-DCF5757B806D}" srcOrd="0" destOrd="2" presId="urn:microsoft.com/office/officeart/2005/8/layout/list1"/>
    <dgm:cxn modelId="{A6B00526-DEA0-40D7-90F0-EFF2941560A1}" type="presOf" srcId="{F7910F94-29A1-401E-BE35-494DED3F4D3F}" destId="{CB93C80B-38A5-4FC5-B2C0-4EC5DE7C0172}" srcOrd="0" destOrd="0" presId="urn:microsoft.com/office/officeart/2005/8/layout/list1"/>
    <dgm:cxn modelId="{6F58452B-857D-4976-9EB6-B00C1B98035F}" type="presOf" srcId="{3E52E13E-0D60-4DAE-A2E2-E61AE406019D}" destId="{B779151B-8171-405F-86E9-576C7BDEC869}" srcOrd="0" destOrd="0" presId="urn:microsoft.com/office/officeart/2005/8/layout/list1"/>
    <dgm:cxn modelId="{92D3092D-3052-48C0-8659-73C636F04FAA}" type="presOf" srcId="{DDE1FFEC-2D45-4031-99C9-C6BAB75EDE4C}" destId="{AEAE9EB9-98E1-4A2D-94A5-DCF5757B806D}" srcOrd="0" destOrd="1" presId="urn:microsoft.com/office/officeart/2005/8/layout/list1"/>
    <dgm:cxn modelId="{5E73CB2F-9A1C-4BA2-843C-AF9B3B541292}" type="presOf" srcId="{FD43C830-BAE0-49DD-9D70-E68D2A7B0E33}" destId="{565A694E-FBF4-40E9-942E-D237313C70FB}" srcOrd="0" destOrd="2" presId="urn:microsoft.com/office/officeart/2005/8/layout/list1"/>
    <dgm:cxn modelId="{9446CD36-A5F5-4F89-A3B5-3A370A3CEC44}" type="presOf" srcId="{E92F8C6E-5D8C-4D06-B508-0FBB891208D7}" destId="{565A694E-FBF4-40E9-942E-D237313C70FB}" srcOrd="0" destOrd="0" presId="urn:microsoft.com/office/officeart/2005/8/layout/list1"/>
    <dgm:cxn modelId="{699F1F3B-0C5B-483E-88FB-467A6DFE8CE9}" srcId="{F7910F94-29A1-401E-BE35-494DED3F4D3F}" destId="{E92F8C6E-5D8C-4D06-B508-0FBB891208D7}" srcOrd="0" destOrd="0" parTransId="{92AD7B99-F54A-4C39-85DB-B1496AA928A0}" sibTransId="{B5C7DE87-96E9-493D-8E0A-E9B07DBF43C6}"/>
    <dgm:cxn modelId="{7B9B7760-19B3-458E-8C38-BFC6A64BE325}" srcId="{3E52E13E-0D60-4DAE-A2E2-E61AE406019D}" destId="{5D6E7BEA-D723-4BB8-885E-F34122678C70}" srcOrd="1" destOrd="0" parTransId="{84637E52-D6E3-4E08-8D79-5C51A826C658}" sibTransId="{C3268518-83E5-4465-8966-8116B1CF0041}"/>
    <dgm:cxn modelId="{10142B44-FCAB-4B34-B846-866E8C8EC700}" srcId="{9F83E50A-81B7-4030-935E-FFAD1D328713}" destId="{745EB6E7-07D1-468E-96C6-3D86070C0909}" srcOrd="0" destOrd="0" parTransId="{D5AA4494-20C1-4511-8F10-3A9639937482}" sibTransId="{E565C0F0-D3AD-448F-BA00-306BD574C9ED}"/>
    <dgm:cxn modelId="{6BDD5052-B2A2-42A4-A477-889FC541C4D9}" srcId="{3E52E13E-0D60-4DAE-A2E2-E61AE406019D}" destId="{E9FA5A6C-7A10-41A8-A350-7D65AA63F677}" srcOrd="0" destOrd="0" parTransId="{4FB77121-2F21-4F23-9EDC-F99E645627C9}" sibTransId="{A62FE601-424B-453B-8B83-71844BF28A66}"/>
    <dgm:cxn modelId="{FEC3A458-5ACF-438B-9E08-B1994FC6F599}" srcId="{5D6E7BEA-D723-4BB8-885E-F34122678C70}" destId="{9F83E50A-81B7-4030-935E-FFAD1D328713}" srcOrd="0" destOrd="0" parTransId="{940511CC-C42A-4956-8489-A71F633EB316}" sibTransId="{DBC486AB-2339-45C7-B94E-6781E30D236B}"/>
    <dgm:cxn modelId="{0396167B-2417-45F5-A43B-3D6FD765E44F}" srcId="{F7910F94-29A1-401E-BE35-494DED3F4D3F}" destId="{FD43C830-BAE0-49DD-9D70-E68D2A7B0E33}" srcOrd="2" destOrd="0" parTransId="{46565ADA-68FC-4F0A-AEAA-FD1915C2DB9F}" sibTransId="{BD1291C9-7B01-4F64-A068-B2BA5E78B27D}"/>
    <dgm:cxn modelId="{9B060A8D-0364-4DAA-B40C-74B2CD668DA0}" srcId="{DDE1FFEC-2D45-4031-99C9-C6BAB75EDE4C}" destId="{FC70A321-2F7D-4326-A9CE-77FBAE563477}" srcOrd="0" destOrd="0" parTransId="{3B629113-D766-4699-8673-AFED3C471C38}" sibTransId="{E9ED040A-8F32-46D6-9E7E-D9F26BAAB45A}"/>
    <dgm:cxn modelId="{83A1AB9F-EA71-457A-A914-FCBE0D48A0AD}" type="presOf" srcId="{E9FA5A6C-7A10-41A8-A350-7D65AA63F677}" destId="{12A7F236-F671-440B-A91A-42EF5CBDED50}" srcOrd="1" destOrd="0" presId="urn:microsoft.com/office/officeart/2005/8/layout/list1"/>
    <dgm:cxn modelId="{1AD650BA-0557-47EE-8384-D34C605E1C07}" srcId="{E9FA5A6C-7A10-41A8-A350-7D65AA63F677}" destId="{DDE1FFEC-2D45-4031-99C9-C6BAB75EDE4C}" srcOrd="1" destOrd="0" parTransId="{3F856F7A-A0EC-4E46-AD43-67BF60C83C22}" sibTransId="{1F0E3A98-7444-4BD8-86A5-83247B00BE3F}"/>
    <dgm:cxn modelId="{D04DD1BB-0B76-401D-9BC1-C7C3F69124C8}" type="presOf" srcId="{F7910F94-29A1-401E-BE35-494DED3F4D3F}" destId="{59D2C2C9-AA95-4B92-88F1-A6862096BFA8}" srcOrd="1" destOrd="0" presId="urn:microsoft.com/office/officeart/2005/8/layout/list1"/>
    <dgm:cxn modelId="{9C2CBBC3-D48E-4E73-A051-85C2EC7DB17E}" type="presOf" srcId="{21D55D42-627F-45F5-9E5E-4AC86F81DB12}" destId="{AEAE9EB9-98E1-4A2D-94A5-DCF5757B806D}" srcOrd="0" destOrd="0" presId="urn:microsoft.com/office/officeart/2005/8/layout/list1"/>
    <dgm:cxn modelId="{8DEA06CB-DC6D-4270-B533-4BA1C01BC426}" type="presOf" srcId="{5D6E7BEA-D723-4BB8-885E-F34122678C70}" destId="{6E0FE7AC-F643-4E2D-9A58-EB4CD78D18DE}" srcOrd="0" destOrd="0" presId="urn:microsoft.com/office/officeart/2005/8/layout/list1"/>
    <dgm:cxn modelId="{D01E51CB-AF6D-4115-B98C-B547A38C45E5}" srcId="{3E52E13E-0D60-4DAE-A2E2-E61AE406019D}" destId="{F7910F94-29A1-401E-BE35-494DED3F4D3F}" srcOrd="2" destOrd="0" parTransId="{4F0029E5-DB4C-45A6-8477-DE87FC3EC60C}" sibTransId="{EFFD01B6-125D-4F9E-A3BB-64DADC734E37}"/>
    <dgm:cxn modelId="{3220F5CB-0B47-4986-AEF8-24F097E95727}" type="presOf" srcId="{745EB6E7-07D1-468E-96C6-3D86070C0909}" destId="{112E3C2E-F925-4E2B-9CAD-19B3109B8DD9}" srcOrd="0" destOrd="1" presId="urn:microsoft.com/office/officeart/2005/8/layout/list1"/>
    <dgm:cxn modelId="{AFE732EE-23A7-43EB-850B-B2DF0A8274D3}" type="presOf" srcId="{67581C25-0FD7-419B-B6AF-117D605834A4}" destId="{565A694E-FBF4-40E9-942E-D237313C70FB}" srcOrd="0" destOrd="1" presId="urn:microsoft.com/office/officeart/2005/8/layout/list1"/>
    <dgm:cxn modelId="{BFAD3EFE-8836-4141-BCF8-7AB481533B0A}" type="presOf" srcId="{5D6E7BEA-D723-4BB8-885E-F34122678C70}" destId="{21B3F0CA-D1DF-4614-9937-C3DDE944C405}" srcOrd="1" destOrd="0" presId="urn:microsoft.com/office/officeart/2005/8/layout/list1"/>
    <dgm:cxn modelId="{44235EC7-B21A-42DF-AEE0-BE3E9197FC2D}" type="presParOf" srcId="{B779151B-8171-405F-86E9-576C7BDEC869}" destId="{862D57C4-EDF9-4DAF-9CC1-BA88D7AD3D04}" srcOrd="0" destOrd="0" presId="urn:microsoft.com/office/officeart/2005/8/layout/list1"/>
    <dgm:cxn modelId="{1AC45766-6384-41AA-8995-8775F9BE2E7B}" type="presParOf" srcId="{862D57C4-EDF9-4DAF-9CC1-BA88D7AD3D04}" destId="{EA8AAADF-05FC-424D-8017-8D61BB83011A}" srcOrd="0" destOrd="0" presId="urn:microsoft.com/office/officeart/2005/8/layout/list1"/>
    <dgm:cxn modelId="{54D3AF44-3BFB-4E5A-AD95-E133CCD2BFA8}" type="presParOf" srcId="{862D57C4-EDF9-4DAF-9CC1-BA88D7AD3D04}" destId="{12A7F236-F671-440B-A91A-42EF5CBDED50}" srcOrd="1" destOrd="0" presId="urn:microsoft.com/office/officeart/2005/8/layout/list1"/>
    <dgm:cxn modelId="{D99D2838-C04F-48B6-82B8-3B41F8A2E5C8}" type="presParOf" srcId="{B779151B-8171-405F-86E9-576C7BDEC869}" destId="{26538595-1FD6-4C63-A594-25837DEA28E3}" srcOrd="1" destOrd="0" presId="urn:microsoft.com/office/officeart/2005/8/layout/list1"/>
    <dgm:cxn modelId="{0B9DAB1D-655E-4A18-8C3F-EFF7CE427D7D}" type="presParOf" srcId="{B779151B-8171-405F-86E9-576C7BDEC869}" destId="{AEAE9EB9-98E1-4A2D-94A5-DCF5757B806D}" srcOrd="2" destOrd="0" presId="urn:microsoft.com/office/officeart/2005/8/layout/list1"/>
    <dgm:cxn modelId="{41DD8440-E73A-4962-9110-8B366A535558}" type="presParOf" srcId="{B779151B-8171-405F-86E9-576C7BDEC869}" destId="{67C51F4B-A94F-4F6E-9CE5-C1B9FA84DBF7}" srcOrd="3" destOrd="0" presId="urn:microsoft.com/office/officeart/2005/8/layout/list1"/>
    <dgm:cxn modelId="{C8298172-CF99-4587-8FBE-9DB814F8D10F}" type="presParOf" srcId="{B779151B-8171-405F-86E9-576C7BDEC869}" destId="{B635E00B-CC2F-473B-A6B7-160A35FDB8A0}" srcOrd="4" destOrd="0" presId="urn:microsoft.com/office/officeart/2005/8/layout/list1"/>
    <dgm:cxn modelId="{50DA0814-18B6-4E23-9D8F-72AF8553B4BA}" type="presParOf" srcId="{B635E00B-CC2F-473B-A6B7-160A35FDB8A0}" destId="{6E0FE7AC-F643-4E2D-9A58-EB4CD78D18DE}" srcOrd="0" destOrd="0" presId="urn:microsoft.com/office/officeart/2005/8/layout/list1"/>
    <dgm:cxn modelId="{3E0551FE-F480-435A-AA12-1063B5CB225C}" type="presParOf" srcId="{B635E00B-CC2F-473B-A6B7-160A35FDB8A0}" destId="{21B3F0CA-D1DF-4614-9937-C3DDE944C405}" srcOrd="1" destOrd="0" presId="urn:microsoft.com/office/officeart/2005/8/layout/list1"/>
    <dgm:cxn modelId="{54607ABF-2B08-4C2F-BACE-593CE694D715}" type="presParOf" srcId="{B779151B-8171-405F-86E9-576C7BDEC869}" destId="{A8C941D0-9BA1-48DC-BEB9-5DA15D6E4195}" srcOrd="5" destOrd="0" presId="urn:microsoft.com/office/officeart/2005/8/layout/list1"/>
    <dgm:cxn modelId="{B824349C-CD98-4930-A8A5-5EB57BCF618C}" type="presParOf" srcId="{B779151B-8171-405F-86E9-576C7BDEC869}" destId="{112E3C2E-F925-4E2B-9CAD-19B3109B8DD9}" srcOrd="6" destOrd="0" presId="urn:microsoft.com/office/officeart/2005/8/layout/list1"/>
    <dgm:cxn modelId="{05E818E2-74BB-48AF-B83C-586166016909}" type="presParOf" srcId="{B779151B-8171-405F-86E9-576C7BDEC869}" destId="{3BD0A0C1-A946-455D-9E28-8A4062926EE4}" srcOrd="7" destOrd="0" presId="urn:microsoft.com/office/officeart/2005/8/layout/list1"/>
    <dgm:cxn modelId="{30F36482-2478-4B95-AD19-89190B745988}" type="presParOf" srcId="{B779151B-8171-405F-86E9-576C7BDEC869}" destId="{A38C6054-DACD-4553-AC8A-800F7D8025EB}" srcOrd="8" destOrd="0" presId="urn:microsoft.com/office/officeart/2005/8/layout/list1"/>
    <dgm:cxn modelId="{71D3367B-60D1-43A3-8562-D295B91FF861}" type="presParOf" srcId="{A38C6054-DACD-4553-AC8A-800F7D8025EB}" destId="{CB93C80B-38A5-4FC5-B2C0-4EC5DE7C0172}" srcOrd="0" destOrd="0" presId="urn:microsoft.com/office/officeart/2005/8/layout/list1"/>
    <dgm:cxn modelId="{4C632BBE-B904-47B1-B115-B3BE54D508EB}" type="presParOf" srcId="{A38C6054-DACD-4553-AC8A-800F7D8025EB}" destId="{59D2C2C9-AA95-4B92-88F1-A6862096BFA8}" srcOrd="1" destOrd="0" presId="urn:microsoft.com/office/officeart/2005/8/layout/list1"/>
    <dgm:cxn modelId="{A25A02B5-0DBE-4AE6-AFB0-86B55E5DE99D}" type="presParOf" srcId="{B779151B-8171-405F-86E9-576C7BDEC869}" destId="{8A950CBD-9CED-4323-93AD-24EFB92B91DF}" srcOrd="9" destOrd="0" presId="urn:microsoft.com/office/officeart/2005/8/layout/list1"/>
    <dgm:cxn modelId="{895034F5-D30E-44B3-B327-CB20F7EC8DD7}" type="presParOf" srcId="{B779151B-8171-405F-86E9-576C7BDEC869}" destId="{565A694E-FBF4-40E9-942E-D237313C70F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F1AC98-015A-4DF2-A612-7D3056E8ED20}"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EA89CE08-9FBD-4F82-A8B2-126D51B7A8D0}">
      <dgm:prSet custT="1"/>
      <dgm:spPr/>
      <dgm:t>
        <a:bodyPr/>
        <a:lstStyle/>
        <a:p>
          <a:r>
            <a:rPr lang="en-US" sz="1800" dirty="0"/>
            <a:t>Discuss Strengths &amp; Needs</a:t>
          </a:r>
        </a:p>
      </dgm:t>
    </dgm:pt>
    <dgm:pt modelId="{E6F0DA1C-057D-48D3-AECF-3B37EC0BA138}" type="parTrans" cxnId="{5256A349-1471-44FA-B026-80736B23A766}">
      <dgm:prSet/>
      <dgm:spPr/>
      <dgm:t>
        <a:bodyPr/>
        <a:lstStyle/>
        <a:p>
          <a:endParaRPr lang="en-US"/>
        </a:p>
      </dgm:t>
    </dgm:pt>
    <dgm:pt modelId="{917FD730-C84B-49B2-83FD-D44599EFEF2A}" type="sibTrans" cxnId="{5256A349-1471-44FA-B026-80736B23A766}">
      <dgm:prSet phldrT="01"/>
      <dgm:spPr/>
      <dgm:t>
        <a:bodyPr/>
        <a:lstStyle/>
        <a:p>
          <a:r>
            <a:rPr lang="en-US" dirty="0"/>
            <a:t>CANS</a:t>
          </a:r>
        </a:p>
      </dgm:t>
    </dgm:pt>
    <dgm:pt modelId="{B45FE51D-2972-4AA9-BBAE-47812259102E}">
      <dgm:prSet custT="1"/>
      <dgm:spPr/>
      <dgm:t>
        <a:bodyPr/>
        <a:lstStyle/>
        <a:p>
          <a:r>
            <a:rPr lang="en-US" sz="1200" dirty="0"/>
            <a:t>Identify the youth and family’s strength &amp; needs</a:t>
          </a:r>
        </a:p>
      </dgm:t>
    </dgm:pt>
    <dgm:pt modelId="{8FA6145C-EDF9-451C-B438-D9289532ACA9}" type="parTrans" cxnId="{90061E61-98FF-4AA8-AFC2-147FB4126DFB}">
      <dgm:prSet/>
      <dgm:spPr/>
      <dgm:t>
        <a:bodyPr/>
        <a:lstStyle/>
        <a:p>
          <a:endParaRPr lang="en-US"/>
        </a:p>
      </dgm:t>
    </dgm:pt>
    <dgm:pt modelId="{6EDE2D84-4234-4CAE-A6E6-8F8924A7EF9D}" type="sibTrans" cxnId="{90061E61-98FF-4AA8-AFC2-147FB4126DFB}">
      <dgm:prSet/>
      <dgm:spPr/>
      <dgm:t>
        <a:bodyPr/>
        <a:lstStyle/>
        <a:p>
          <a:endParaRPr lang="en-US"/>
        </a:p>
      </dgm:t>
    </dgm:pt>
    <dgm:pt modelId="{6BCCD507-497A-461E-BFFB-0711C41E15E0}">
      <dgm:prSet custT="1"/>
      <dgm:spPr/>
      <dgm:t>
        <a:bodyPr/>
        <a:lstStyle/>
        <a:p>
          <a:r>
            <a:rPr lang="en-US" sz="1800" dirty="0"/>
            <a:t>Schedule FAPT Meeting</a:t>
          </a:r>
        </a:p>
      </dgm:t>
    </dgm:pt>
    <dgm:pt modelId="{0F847CF6-58A5-4D79-BC36-3525F162F1EE}" type="parTrans" cxnId="{EC98B45B-4E46-4BDA-AC7A-590FD1161F12}">
      <dgm:prSet/>
      <dgm:spPr/>
      <dgm:t>
        <a:bodyPr/>
        <a:lstStyle/>
        <a:p>
          <a:endParaRPr lang="en-US"/>
        </a:p>
      </dgm:t>
    </dgm:pt>
    <dgm:pt modelId="{C7260BCB-F178-48E6-889F-347676A38963}" type="sibTrans" cxnId="{EC98B45B-4E46-4BDA-AC7A-590FD1161F12}">
      <dgm:prSet phldrT="02"/>
      <dgm:spPr/>
      <dgm:t>
        <a:bodyPr/>
        <a:lstStyle/>
        <a:p>
          <a:r>
            <a:rPr lang="en-US" dirty="0"/>
            <a:t>FAPT</a:t>
          </a:r>
        </a:p>
      </dgm:t>
    </dgm:pt>
    <dgm:pt modelId="{8FD35803-2ADE-4E8F-90EC-F40EF76B5C9F}">
      <dgm:prSet custT="1"/>
      <dgm:spPr/>
      <dgm:t>
        <a:bodyPr/>
        <a:lstStyle/>
        <a:p>
          <a:r>
            <a:rPr lang="en-US" sz="1800" dirty="0"/>
            <a:t>Complete &amp; Submit CSA Initial Documentation</a:t>
          </a:r>
        </a:p>
      </dgm:t>
    </dgm:pt>
    <dgm:pt modelId="{1043B356-E802-4C5A-85EF-A4D796A37A35}" type="parTrans" cxnId="{BA327ABF-B7A4-4088-9A20-F7DA187E11C3}">
      <dgm:prSet/>
      <dgm:spPr/>
      <dgm:t>
        <a:bodyPr/>
        <a:lstStyle/>
        <a:p>
          <a:endParaRPr lang="en-US"/>
        </a:p>
      </dgm:t>
    </dgm:pt>
    <dgm:pt modelId="{AF3CD8D0-DD00-4C3B-82ED-FE58EB748B17}" type="sibTrans" cxnId="{BA327ABF-B7A4-4088-9A20-F7DA187E11C3}">
      <dgm:prSet phldrT="03"/>
      <dgm:spPr/>
      <dgm:t>
        <a:bodyPr/>
        <a:lstStyle/>
        <a:p>
          <a:r>
            <a:rPr lang="en-US" dirty="0"/>
            <a:t>DOCS</a:t>
          </a:r>
        </a:p>
      </dgm:t>
    </dgm:pt>
    <dgm:pt modelId="{6EEDCD28-F890-4F3E-A982-B05D9EE32129}">
      <dgm:prSet custT="1"/>
      <dgm:spPr/>
      <dgm:t>
        <a:bodyPr/>
        <a:lstStyle/>
        <a:p>
          <a:r>
            <a:rPr lang="en-US" sz="1200" dirty="0"/>
            <a:t>Initial Referral Form</a:t>
          </a:r>
        </a:p>
      </dgm:t>
    </dgm:pt>
    <dgm:pt modelId="{E5E457FF-AB21-4E4D-B859-9B9C071C0CC6}" type="parTrans" cxnId="{FBD76FD9-8B8F-477D-AE62-63F2C7AA24F5}">
      <dgm:prSet/>
      <dgm:spPr/>
      <dgm:t>
        <a:bodyPr/>
        <a:lstStyle/>
        <a:p>
          <a:endParaRPr lang="en-US"/>
        </a:p>
      </dgm:t>
    </dgm:pt>
    <dgm:pt modelId="{9480D5AC-332D-440E-B619-E42A6BBE53E3}" type="sibTrans" cxnId="{FBD76FD9-8B8F-477D-AE62-63F2C7AA24F5}">
      <dgm:prSet/>
      <dgm:spPr/>
      <dgm:t>
        <a:bodyPr/>
        <a:lstStyle/>
        <a:p>
          <a:endParaRPr lang="en-US"/>
        </a:p>
      </dgm:t>
    </dgm:pt>
    <dgm:pt modelId="{141124C7-EDDB-4707-91F1-9626390EFCEC}">
      <dgm:prSet custT="1"/>
      <dgm:spPr/>
      <dgm:t>
        <a:bodyPr/>
        <a:lstStyle/>
        <a:p>
          <a:r>
            <a:rPr lang="en-US" sz="1200" dirty="0"/>
            <a:t>Parent/Guardian/Youth Signatures</a:t>
          </a:r>
        </a:p>
      </dgm:t>
    </dgm:pt>
    <dgm:pt modelId="{75670879-C3E1-490B-9BE9-8A75497F60CF}" type="parTrans" cxnId="{DA992F04-6B2A-44E1-B951-3507E36BCED6}">
      <dgm:prSet/>
      <dgm:spPr/>
      <dgm:t>
        <a:bodyPr/>
        <a:lstStyle/>
        <a:p>
          <a:endParaRPr lang="en-US"/>
        </a:p>
      </dgm:t>
    </dgm:pt>
    <dgm:pt modelId="{353B64C9-AC4A-4D12-92C9-12329D323616}" type="sibTrans" cxnId="{DA992F04-6B2A-44E1-B951-3507E36BCED6}">
      <dgm:prSet/>
      <dgm:spPr/>
      <dgm:t>
        <a:bodyPr/>
        <a:lstStyle/>
        <a:p>
          <a:endParaRPr lang="en-US"/>
        </a:p>
      </dgm:t>
    </dgm:pt>
    <dgm:pt modelId="{3CC82DC7-08AC-4662-BE4E-D7B772C02DAB}">
      <dgm:prSet custT="1"/>
      <dgm:spPr/>
      <dgm:t>
        <a:bodyPr/>
        <a:lstStyle/>
        <a:p>
          <a:r>
            <a:rPr lang="en-US" sz="1200" dirty="0"/>
            <a:t>Discuss the services with the family</a:t>
          </a:r>
        </a:p>
      </dgm:t>
    </dgm:pt>
    <dgm:pt modelId="{44039054-8C13-49A7-BDF1-5375769AC737}" type="parTrans" cxnId="{62B656BE-B001-4B05-B3DC-FECA59069CBF}">
      <dgm:prSet/>
      <dgm:spPr/>
      <dgm:t>
        <a:bodyPr/>
        <a:lstStyle/>
        <a:p>
          <a:endParaRPr lang="en-US"/>
        </a:p>
      </dgm:t>
    </dgm:pt>
    <dgm:pt modelId="{0FB3AF3F-CB8E-479A-A6A7-F629C5427BBC}" type="sibTrans" cxnId="{62B656BE-B001-4B05-B3DC-FECA59069CBF}">
      <dgm:prSet/>
      <dgm:spPr/>
      <dgm:t>
        <a:bodyPr/>
        <a:lstStyle/>
        <a:p>
          <a:endParaRPr lang="en-US"/>
        </a:p>
      </dgm:t>
    </dgm:pt>
    <dgm:pt modelId="{3EA97D5A-1D41-4EAD-B356-F5649E2DACC8}">
      <dgm:prSet custT="1"/>
      <dgm:spPr/>
      <dgm:t>
        <a:bodyPr/>
        <a:lstStyle/>
        <a:p>
          <a:r>
            <a:rPr lang="en-US" sz="1200" dirty="0"/>
            <a:t>Expectations for youth and family participation</a:t>
          </a:r>
        </a:p>
      </dgm:t>
    </dgm:pt>
    <dgm:pt modelId="{A303D590-DC76-4FB6-8072-0F14F33F9133}" type="parTrans" cxnId="{D1100D63-EA06-4B0D-9892-FF89F5417B3F}">
      <dgm:prSet/>
      <dgm:spPr/>
      <dgm:t>
        <a:bodyPr/>
        <a:lstStyle/>
        <a:p>
          <a:endParaRPr lang="en-US"/>
        </a:p>
      </dgm:t>
    </dgm:pt>
    <dgm:pt modelId="{D84162D4-B74B-4397-8EA9-9EFD41ED13E2}" type="sibTrans" cxnId="{D1100D63-EA06-4B0D-9892-FF89F5417B3F}">
      <dgm:prSet/>
      <dgm:spPr/>
      <dgm:t>
        <a:bodyPr/>
        <a:lstStyle/>
        <a:p>
          <a:endParaRPr lang="en-US"/>
        </a:p>
      </dgm:t>
    </dgm:pt>
    <dgm:pt modelId="{07A5ADE2-CAE0-49BB-B2FF-624662F7069C}">
      <dgm:prSet custT="1"/>
      <dgm:spPr/>
      <dgm:t>
        <a:bodyPr/>
        <a:lstStyle/>
        <a:p>
          <a:r>
            <a:rPr lang="en-US" sz="1200" dirty="0"/>
            <a:t>Is the family willing to actively participate in service?</a:t>
          </a:r>
        </a:p>
      </dgm:t>
    </dgm:pt>
    <dgm:pt modelId="{49D861FF-F920-43FD-81AE-DF715AB16BA6}" type="parTrans" cxnId="{E188F2B1-0FA5-48B6-8FA0-A2BADA847FC9}">
      <dgm:prSet/>
      <dgm:spPr/>
      <dgm:t>
        <a:bodyPr/>
        <a:lstStyle/>
        <a:p>
          <a:endParaRPr lang="en-US"/>
        </a:p>
      </dgm:t>
    </dgm:pt>
    <dgm:pt modelId="{F652BCCA-4EA2-42DB-8826-E87A40B2D8A8}" type="sibTrans" cxnId="{E188F2B1-0FA5-48B6-8FA0-A2BADA847FC9}">
      <dgm:prSet/>
      <dgm:spPr/>
      <dgm:t>
        <a:bodyPr/>
        <a:lstStyle/>
        <a:p>
          <a:endParaRPr lang="en-US"/>
        </a:p>
      </dgm:t>
    </dgm:pt>
    <dgm:pt modelId="{97DADCFB-850E-4DE9-BD07-7F1DAC8F6971}">
      <dgm:prSet custT="1"/>
      <dgm:spPr/>
      <dgm:t>
        <a:bodyPr/>
        <a:lstStyle/>
        <a:p>
          <a:r>
            <a:rPr lang="en-US" sz="1200" dirty="0"/>
            <a:t>CANS</a:t>
          </a:r>
        </a:p>
      </dgm:t>
    </dgm:pt>
    <dgm:pt modelId="{DC7FC8A0-55AE-4EAF-B17C-60D7EC297204}" type="parTrans" cxnId="{8B5A2EE3-3DC0-4EE7-A3B6-DE0DE539DF47}">
      <dgm:prSet/>
      <dgm:spPr/>
      <dgm:t>
        <a:bodyPr/>
        <a:lstStyle/>
        <a:p>
          <a:endParaRPr lang="en-US"/>
        </a:p>
      </dgm:t>
    </dgm:pt>
    <dgm:pt modelId="{4107FB7B-1A9D-42BA-9A90-5B56A06AB57E}" type="sibTrans" cxnId="{8B5A2EE3-3DC0-4EE7-A3B6-DE0DE539DF47}">
      <dgm:prSet/>
      <dgm:spPr/>
      <dgm:t>
        <a:bodyPr/>
        <a:lstStyle/>
        <a:p>
          <a:endParaRPr lang="en-US"/>
        </a:p>
      </dgm:t>
    </dgm:pt>
    <dgm:pt modelId="{AA6280B9-C421-4D49-A5E8-820E9BE3BDDB}">
      <dgm:prSet custT="1"/>
      <dgm:spPr/>
      <dgm:t>
        <a:bodyPr/>
        <a:lstStyle/>
        <a:p>
          <a:r>
            <a:rPr lang="en-US" sz="1200" dirty="0"/>
            <a:t>Budget Request Form</a:t>
          </a:r>
        </a:p>
      </dgm:t>
    </dgm:pt>
    <dgm:pt modelId="{00336DCC-5BFF-4BFB-BB5C-5F03B1B9E47A}" type="parTrans" cxnId="{AD3E8135-55DE-4BD0-B5CC-CE51DA555755}">
      <dgm:prSet/>
      <dgm:spPr/>
      <dgm:t>
        <a:bodyPr/>
        <a:lstStyle/>
        <a:p>
          <a:endParaRPr lang="en-US"/>
        </a:p>
      </dgm:t>
    </dgm:pt>
    <dgm:pt modelId="{313367F3-FB64-462C-BC11-C8FA44307154}" type="sibTrans" cxnId="{AD3E8135-55DE-4BD0-B5CC-CE51DA555755}">
      <dgm:prSet/>
      <dgm:spPr/>
      <dgm:t>
        <a:bodyPr/>
        <a:lstStyle/>
        <a:p>
          <a:endParaRPr lang="en-US"/>
        </a:p>
      </dgm:t>
    </dgm:pt>
    <dgm:pt modelId="{77CC79C7-96D2-48CB-8A65-18546DE88F8B}">
      <dgm:prSet custT="1"/>
      <dgm:spPr/>
      <dgm:t>
        <a:bodyPr/>
        <a:lstStyle/>
        <a:p>
          <a:r>
            <a:rPr lang="en-US" sz="1200" dirty="0"/>
            <a:t>Provide any recent Evaluations/Assessments or Vendor Reports</a:t>
          </a:r>
        </a:p>
      </dgm:t>
    </dgm:pt>
    <dgm:pt modelId="{07012C03-4BB0-49C1-A411-82F4D289670C}" type="parTrans" cxnId="{9D61CE18-5969-4A46-886B-F0F24CB279F4}">
      <dgm:prSet/>
      <dgm:spPr/>
      <dgm:t>
        <a:bodyPr/>
        <a:lstStyle/>
        <a:p>
          <a:endParaRPr lang="en-US"/>
        </a:p>
      </dgm:t>
    </dgm:pt>
    <dgm:pt modelId="{638F8367-9C7C-4E09-8934-CC36113A9269}" type="sibTrans" cxnId="{9D61CE18-5969-4A46-886B-F0F24CB279F4}">
      <dgm:prSet/>
      <dgm:spPr/>
      <dgm:t>
        <a:bodyPr/>
        <a:lstStyle/>
        <a:p>
          <a:endParaRPr lang="en-US"/>
        </a:p>
      </dgm:t>
    </dgm:pt>
    <dgm:pt modelId="{A8310774-8593-4678-BF48-2D6FEA95B267}">
      <dgm:prSet custT="1"/>
      <dgm:spPr/>
      <dgm:t>
        <a:bodyPr/>
        <a:lstStyle/>
        <a:p>
          <a:r>
            <a:rPr lang="en-US" sz="1200" dirty="0"/>
            <a:t>Signed Foster Care Prevention Eligibility Determination (if applicable)</a:t>
          </a:r>
        </a:p>
      </dgm:t>
    </dgm:pt>
    <dgm:pt modelId="{F96CD4B0-5AE4-41FC-B82F-E599B46DB4B7}" type="parTrans" cxnId="{5B260886-8907-44D0-BEFA-039265F2E150}">
      <dgm:prSet/>
      <dgm:spPr/>
      <dgm:t>
        <a:bodyPr/>
        <a:lstStyle/>
        <a:p>
          <a:endParaRPr lang="en-US"/>
        </a:p>
      </dgm:t>
    </dgm:pt>
    <dgm:pt modelId="{31BCB850-0106-4AEF-9C4F-A8B5786E40C3}" type="sibTrans" cxnId="{5B260886-8907-44D0-BEFA-039265F2E150}">
      <dgm:prSet/>
      <dgm:spPr/>
      <dgm:t>
        <a:bodyPr/>
        <a:lstStyle/>
        <a:p>
          <a:endParaRPr lang="en-US"/>
        </a:p>
      </dgm:t>
    </dgm:pt>
    <dgm:pt modelId="{6A420BB1-9194-404B-8656-264EFAC16F0F}">
      <dgm:prSet custT="1"/>
      <dgm:spPr/>
      <dgm:t>
        <a:bodyPr/>
        <a:lstStyle/>
        <a:p>
          <a:endParaRPr lang="en-US" sz="1200" dirty="0"/>
        </a:p>
      </dgm:t>
    </dgm:pt>
    <dgm:pt modelId="{CCB3C98D-42B3-4A90-A4EB-63960972E30D}" type="parTrans" cxnId="{3EEFB107-8AD6-4D4D-AAD8-D5FCBE208C13}">
      <dgm:prSet/>
      <dgm:spPr/>
      <dgm:t>
        <a:bodyPr/>
        <a:lstStyle/>
        <a:p>
          <a:endParaRPr lang="en-US"/>
        </a:p>
      </dgm:t>
    </dgm:pt>
    <dgm:pt modelId="{C65C067C-E0CE-4D0D-AB16-E42A4AFA700C}" type="sibTrans" cxnId="{3EEFB107-8AD6-4D4D-AAD8-D5FCBE208C13}">
      <dgm:prSet/>
      <dgm:spPr/>
      <dgm:t>
        <a:bodyPr/>
        <a:lstStyle/>
        <a:p>
          <a:endParaRPr lang="en-US"/>
        </a:p>
      </dgm:t>
    </dgm:pt>
    <dgm:pt modelId="{CA4A2CF2-F7B1-476A-9AA5-59012C890A2B}">
      <dgm:prSet custT="1"/>
      <dgm:spPr/>
      <dgm:t>
        <a:bodyPr/>
        <a:lstStyle/>
        <a:p>
          <a:r>
            <a:rPr lang="en-US" sz="1200" dirty="0"/>
            <a:t>Deadline for submission is midnight, Tuesday prior to meeting unless otherwise notified</a:t>
          </a:r>
        </a:p>
      </dgm:t>
    </dgm:pt>
    <dgm:pt modelId="{6D13BE40-DF69-4D59-A20C-CD20DB09504C}" type="parTrans" cxnId="{8D463520-3D27-417F-9DB8-19B670B88E97}">
      <dgm:prSet/>
      <dgm:spPr/>
      <dgm:t>
        <a:bodyPr/>
        <a:lstStyle/>
        <a:p>
          <a:endParaRPr lang="en-US"/>
        </a:p>
      </dgm:t>
    </dgm:pt>
    <dgm:pt modelId="{B6B70D57-E8EC-4973-80A9-3FA6BEE89C75}" type="sibTrans" cxnId="{8D463520-3D27-417F-9DB8-19B670B88E97}">
      <dgm:prSet/>
      <dgm:spPr/>
      <dgm:t>
        <a:bodyPr/>
        <a:lstStyle/>
        <a:p>
          <a:endParaRPr lang="en-US"/>
        </a:p>
      </dgm:t>
    </dgm:pt>
    <dgm:pt modelId="{717AFB73-8B11-4CDF-810C-0C564FEF7920}">
      <dgm:prSet custT="1"/>
      <dgm:spPr/>
      <dgm:t>
        <a:bodyPr/>
        <a:lstStyle/>
        <a:p>
          <a:r>
            <a:rPr lang="en-US" sz="1200"/>
            <a:t>Consent to Release and Exchange Information</a:t>
          </a:r>
          <a:endParaRPr lang="en-US" sz="1200" dirty="0"/>
        </a:p>
      </dgm:t>
    </dgm:pt>
    <dgm:pt modelId="{E6B8C05D-561F-4C54-ACDB-0D53EEF218A5}" type="parTrans" cxnId="{23B0E543-3772-444E-9244-F1954A3189AF}">
      <dgm:prSet/>
      <dgm:spPr/>
      <dgm:t>
        <a:bodyPr/>
        <a:lstStyle/>
        <a:p>
          <a:endParaRPr lang="en-US"/>
        </a:p>
      </dgm:t>
    </dgm:pt>
    <dgm:pt modelId="{43035F36-7225-4022-89CB-55AC2ABBA77C}" type="sibTrans" cxnId="{23B0E543-3772-444E-9244-F1954A3189AF}">
      <dgm:prSet/>
      <dgm:spPr/>
      <dgm:t>
        <a:bodyPr/>
        <a:lstStyle/>
        <a:p>
          <a:endParaRPr lang="en-US"/>
        </a:p>
      </dgm:t>
    </dgm:pt>
    <dgm:pt modelId="{E5E82569-A468-4061-82FE-87078A394770}">
      <dgm:prSet custT="1"/>
      <dgm:spPr/>
      <dgm:t>
        <a:bodyPr/>
        <a:lstStyle/>
        <a:p>
          <a:r>
            <a:rPr lang="en-US" sz="1200"/>
            <a:t>Releases must include CSA, FAPT, &amp; CPMT</a:t>
          </a:r>
          <a:endParaRPr lang="en-US" sz="1200" dirty="0"/>
        </a:p>
      </dgm:t>
    </dgm:pt>
    <dgm:pt modelId="{752BB938-443C-4BBA-8DCB-4FD7AD94AB30}" type="parTrans" cxnId="{5A2F688B-1444-493A-A4EF-975914E6D701}">
      <dgm:prSet/>
      <dgm:spPr/>
      <dgm:t>
        <a:bodyPr/>
        <a:lstStyle/>
        <a:p>
          <a:endParaRPr lang="en-US"/>
        </a:p>
      </dgm:t>
    </dgm:pt>
    <dgm:pt modelId="{6309E19F-2254-448B-ACF3-7F05726E9267}" type="sibTrans" cxnId="{5A2F688B-1444-493A-A4EF-975914E6D701}">
      <dgm:prSet/>
      <dgm:spPr/>
      <dgm:t>
        <a:bodyPr/>
        <a:lstStyle/>
        <a:p>
          <a:endParaRPr lang="en-US"/>
        </a:p>
      </dgm:t>
    </dgm:pt>
    <dgm:pt modelId="{8DA1DF84-F20A-4DFB-A27A-847284F720C3}">
      <dgm:prSet custT="1"/>
      <dgm:spPr/>
      <dgm:t>
        <a:bodyPr/>
        <a:lstStyle/>
        <a:p>
          <a:r>
            <a:rPr lang="en-US" sz="1200" dirty="0"/>
            <a:t>Youth 14 and over must sign the ROI</a:t>
          </a:r>
        </a:p>
      </dgm:t>
    </dgm:pt>
    <dgm:pt modelId="{CD20AEBA-4B99-4176-A312-BB1251CE9F71}" type="parTrans" cxnId="{FFCE2968-7D93-420E-B50C-A4347515E32A}">
      <dgm:prSet/>
      <dgm:spPr/>
      <dgm:t>
        <a:bodyPr/>
        <a:lstStyle/>
        <a:p>
          <a:endParaRPr lang="en-US"/>
        </a:p>
      </dgm:t>
    </dgm:pt>
    <dgm:pt modelId="{AD936A2F-05B6-466F-80DC-F71C412EF2B6}" type="sibTrans" cxnId="{FFCE2968-7D93-420E-B50C-A4347515E32A}">
      <dgm:prSet/>
      <dgm:spPr/>
      <dgm:t>
        <a:bodyPr/>
        <a:lstStyle/>
        <a:p>
          <a:endParaRPr lang="en-US"/>
        </a:p>
      </dgm:t>
    </dgm:pt>
    <dgm:pt modelId="{9147BCA5-E778-4B76-A1EA-4A5C11124279}">
      <dgm:prSet custT="1"/>
      <dgm:spPr/>
      <dgm:t>
        <a:bodyPr/>
        <a:lstStyle/>
        <a:p>
          <a:r>
            <a:rPr lang="en-US" sz="1200" dirty="0"/>
            <a:t>Submit &amp; Contact Robbin Lloyd to schedule 540-722-8394 or Robbin.Lloyd@fcva.us</a:t>
          </a:r>
        </a:p>
      </dgm:t>
    </dgm:pt>
    <dgm:pt modelId="{4511CB53-6DB7-4AC7-84E2-F539F22BA5C9}" type="parTrans" cxnId="{3BE3FC76-92B4-4B58-A69E-3A83A6D8880A}">
      <dgm:prSet/>
      <dgm:spPr/>
      <dgm:t>
        <a:bodyPr/>
        <a:lstStyle/>
        <a:p>
          <a:endParaRPr lang="en-US"/>
        </a:p>
      </dgm:t>
    </dgm:pt>
    <dgm:pt modelId="{AB1CBF47-8972-4963-92D1-925F2F51F01A}" type="sibTrans" cxnId="{3BE3FC76-92B4-4B58-A69E-3A83A6D8880A}">
      <dgm:prSet/>
      <dgm:spPr/>
      <dgm:t>
        <a:bodyPr/>
        <a:lstStyle/>
        <a:p>
          <a:endParaRPr lang="en-US"/>
        </a:p>
      </dgm:t>
    </dgm:pt>
    <dgm:pt modelId="{6C4CCD26-8EC8-4D12-A7B4-A873D9D3AF7D}">
      <dgm:prSet custT="1"/>
      <dgm:spPr/>
      <dgm:t>
        <a:bodyPr/>
        <a:lstStyle/>
        <a:p>
          <a:r>
            <a:rPr lang="en-US" sz="1200" dirty="0"/>
            <a:t>Will requested services best meet the needs of the family?</a:t>
          </a:r>
        </a:p>
      </dgm:t>
    </dgm:pt>
    <dgm:pt modelId="{D2F8B572-ED26-4960-950B-D78149E8C3C4}" type="parTrans" cxnId="{0DF7B8CC-5AC0-415C-8473-99778DE7FCA3}">
      <dgm:prSet/>
      <dgm:spPr/>
      <dgm:t>
        <a:bodyPr/>
        <a:lstStyle/>
        <a:p>
          <a:endParaRPr lang="en-US"/>
        </a:p>
      </dgm:t>
    </dgm:pt>
    <dgm:pt modelId="{EB78A8F9-AB82-40CE-ACE9-8DC0766EBBB8}" type="sibTrans" cxnId="{0DF7B8CC-5AC0-415C-8473-99778DE7FCA3}">
      <dgm:prSet/>
      <dgm:spPr/>
      <dgm:t>
        <a:bodyPr/>
        <a:lstStyle/>
        <a:p>
          <a:endParaRPr lang="en-US"/>
        </a:p>
      </dgm:t>
    </dgm:pt>
    <dgm:pt modelId="{59F337C8-872B-4FF3-BDB3-FAAD20665CFC}">
      <dgm:prSet custT="1"/>
      <dgm:spPr/>
      <dgm:t>
        <a:bodyPr/>
        <a:lstStyle/>
        <a:p>
          <a:r>
            <a:rPr lang="en-US" sz="1200" dirty="0"/>
            <a:t>Rights &amp; Safeguards/Appeals form- sign &amp; return Acknowledgement Page</a:t>
          </a:r>
        </a:p>
      </dgm:t>
    </dgm:pt>
    <dgm:pt modelId="{9EE8DFF5-AEF1-4D6A-8A88-1ADEEEA72B4A}" type="sibTrans" cxnId="{268D4E07-7399-4307-877E-EB50644CCBF0}">
      <dgm:prSet/>
      <dgm:spPr/>
      <dgm:t>
        <a:bodyPr/>
        <a:lstStyle/>
        <a:p>
          <a:endParaRPr lang="en-US"/>
        </a:p>
      </dgm:t>
    </dgm:pt>
    <dgm:pt modelId="{C56F843B-34DB-4F0F-A485-43AABF96CC22}" type="parTrans" cxnId="{268D4E07-7399-4307-877E-EB50644CCBF0}">
      <dgm:prSet/>
      <dgm:spPr/>
      <dgm:t>
        <a:bodyPr/>
        <a:lstStyle/>
        <a:p>
          <a:endParaRPr lang="en-US"/>
        </a:p>
      </dgm:t>
    </dgm:pt>
    <dgm:pt modelId="{12DFD9BF-4DCF-4890-925E-57F4E3C2F5EA}">
      <dgm:prSet custT="1"/>
      <dgm:spPr/>
      <dgm:t>
        <a:bodyPr/>
        <a:lstStyle/>
        <a:p>
          <a:r>
            <a:rPr lang="en-US" sz="1200" dirty="0"/>
            <a:t>How much time can/will they realistically engage in the service? How much time can they devote?</a:t>
          </a:r>
        </a:p>
      </dgm:t>
    </dgm:pt>
    <dgm:pt modelId="{DDED8244-F2D9-466E-8609-98B61E2D5027}" type="parTrans" cxnId="{4AFF48E6-81B9-4CE9-901A-E3FA78ED7A7C}">
      <dgm:prSet/>
      <dgm:spPr/>
      <dgm:t>
        <a:bodyPr/>
        <a:lstStyle/>
        <a:p>
          <a:endParaRPr lang="en-US"/>
        </a:p>
      </dgm:t>
    </dgm:pt>
    <dgm:pt modelId="{7E36DE7B-7A70-409D-8DBE-0C9492FD9F10}" type="sibTrans" cxnId="{4AFF48E6-81B9-4CE9-901A-E3FA78ED7A7C}">
      <dgm:prSet/>
      <dgm:spPr/>
    </dgm:pt>
    <dgm:pt modelId="{0C2F728B-5AFB-4A14-91D2-BC69967ECCFE}" type="pres">
      <dgm:prSet presAssocID="{C3F1AC98-015A-4DF2-A612-7D3056E8ED20}" presName="Name0" presStyleCnt="0">
        <dgm:presLayoutVars>
          <dgm:animLvl val="lvl"/>
          <dgm:resizeHandles val="exact"/>
        </dgm:presLayoutVars>
      </dgm:prSet>
      <dgm:spPr/>
    </dgm:pt>
    <dgm:pt modelId="{52738290-6A94-4A77-9071-96245D75DF87}" type="pres">
      <dgm:prSet presAssocID="{EA89CE08-9FBD-4F82-A8B2-126D51B7A8D0}" presName="compositeNode" presStyleCnt="0">
        <dgm:presLayoutVars>
          <dgm:bulletEnabled val="1"/>
        </dgm:presLayoutVars>
      </dgm:prSet>
      <dgm:spPr/>
    </dgm:pt>
    <dgm:pt modelId="{FD2C7B0E-B62D-4EDA-82AE-B9C01C26DE1D}" type="pres">
      <dgm:prSet presAssocID="{EA89CE08-9FBD-4F82-A8B2-126D51B7A8D0}" presName="bgRect" presStyleLbl="alignNode1" presStyleIdx="0" presStyleCnt="3" custScaleX="110000" custScaleY="110000"/>
      <dgm:spPr/>
    </dgm:pt>
    <dgm:pt modelId="{FDB3187B-5EA4-4A6C-956B-0BAC300CA94F}" type="pres">
      <dgm:prSet presAssocID="{917FD730-C84B-49B2-83FD-D44599EFEF2A}" presName="sibTransNodeRect" presStyleLbl="alignNode1" presStyleIdx="0" presStyleCnt="3">
        <dgm:presLayoutVars>
          <dgm:chMax val="0"/>
          <dgm:bulletEnabled val="1"/>
        </dgm:presLayoutVars>
      </dgm:prSet>
      <dgm:spPr/>
    </dgm:pt>
    <dgm:pt modelId="{14AA9BD2-DE19-49B5-B48E-C056C6BC2650}" type="pres">
      <dgm:prSet presAssocID="{EA89CE08-9FBD-4F82-A8B2-126D51B7A8D0}" presName="nodeRect" presStyleLbl="alignNode1" presStyleIdx="0" presStyleCnt="3">
        <dgm:presLayoutVars>
          <dgm:bulletEnabled val="1"/>
        </dgm:presLayoutVars>
      </dgm:prSet>
      <dgm:spPr/>
    </dgm:pt>
    <dgm:pt modelId="{6D2052A0-4AA6-4BCF-857A-26E95C452E6A}" type="pres">
      <dgm:prSet presAssocID="{917FD730-C84B-49B2-83FD-D44599EFEF2A}" presName="sibTrans" presStyleCnt="0"/>
      <dgm:spPr/>
    </dgm:pt>
    <dgm:pt modelId="{1916DCE2-66AD-47C0-BA33-24BE9E1998C9}" type="pres">
      <dgm:prSet presAssocID="{6BCCD507-497A-461E-BFFB-0711C41E15E0}" presName="compositeNode" presStyleCnt="0">
        <dgm:presLayoutVars>
          <dgm:bulletEnabled val="1"/>
        </dgm:presLayoutVars>
      </dgm:prSet>
      <dgm:spPr/>
    </dgm:pt>
    <dgm:pt modelId="{BCF7BDD2-2B8A-4EF6-AB85-79B1C412ED4E}" type="pres">
      <dgm:prSet presAssocID="{6BCCD507-497A-461E-BFFB-0711C41E15E0}" presName="bgRect" presStyleLbl="alignNode1" presStyleIdx="1" presStyleCnt="3" custScaleX="110000" custScaleY="110000"/>
      <dgm:spPr/>
    </dgm:pt>
    <dgm:pt modelId="{5B55EB56-08F5-473E-A269-86E0C759A05E}" type="pres">
      <dgm:prSet presAssocID="{C7260BCB-F178-48E6-889F-347676A38963}" presName="sibTransNodeRect" presStyleLbl="alignNode1" presStyleIdx="1" presStyleCnt="3">
        <dgm:presLayoutVars>
          <dgm:chMax val="0"/>
          <dgm:bulletEnabled val="1"/>
        </dgm:presLayoutVars>
      </dgm:prSet>
      <dgm:spPr/>
    </dgm:pt>
    <dgm:pt modelId="{BCFA0F04-092F-4C65-A245-CD40AF88DF79}" type="pres">
      <dgm:prSet presAssocID="{6BCCD507-497A-461E-BFFB-0711C41E15E0}" presName="nodeRect" presStyleLbl="alignNode1" presStyleIdx="1" presStyleCnt="3">
        <dgm:presLayoutVars>
          <dgm:bulletEnabled val="1"/>
        </dgm:presLayoutVars>
      </dgm:prSet>
      <dgm:spPr/>
    </dgm:pt>
    <dgm:pt modelId="{D7CEE1C5-657F-476B-BEDD-9E1989488D6D}" type="pres">
      <dgm:prSet presAssocID="{C7260BCB-F178-48E6-889F-347676A38963}" presName="sibTrans" presStyleCnt="0"/>
      <dgm:spPr/>
    </dgm:pt>
    <dgm:pt modelId="{9AB2AD7E-4FEC-4786-8A10-CAAB2FDBC755}" type="pres">
      <dgm:prSet presAssocID="{8FD35803-2ADE-4E8F-90EC-F40EF76B5C9F}" presName="compositeNode" presStyleCnt="0">
        <dgm:presLayoutVars>
          <dgm:bulletEnabled val="1"/>
        </dgm:presLayoutVars>
      </dgm:prSet>
      <dgm:spPr/>
    </dgm:pt>
    <dgm:pt modelId="{6C6A68C8-A220-43A6-821E-2FCD5D3B3431}" type="pres">
      <dgm:prSet presAssocID="{8FD35803-2ADE-4E8F-90EC-F40EF76B5C9F}" presName="bgRect" presStyleLbl="alignNode1" presStyleIdx="2" presStyleCnt="3" custScaleX="110000" custScaleY="110000"/>
      <dgm:spPr/>
    </dgm:pt>
    <dgm:pt modelId="{1C10D0A0-977C-4522-AF8D-FCA499B37CA1}" type="pres">
      <dgm:prSet presAssocID="{AF3CD8D0-DD00-4C3B-82ED-FE58EB748B17}" presName="sibTransNodeRect" presStyleLbl="alignNode1" presStyleIdx="2" presStyleCnt="3">
        <dgm:presLayoutVars>
          <dgm:chMax val="0"/>
          <dgm:bulletEnabled val="1"/>
        </dgm:presLayoutVars>
      </dgm:prSet>
      <dgm:spPr/>
    </dgm:pt>
    <dgm:pt modelId="{773CFC11-9374-4B48-9977-6F83E9916B82}" type="pres">
      <dgm:prSet presAssocID="{8FD35803-2ADE-4E8F-90EC-F40EF76B5C9F}" presName="nodeRect" presStyleLbl="alignNode1" presStyleIdx="2" presStyleCnt="3">
        <dgm:presLayoutVars>
          <dgm:bulletEnabled val="1"/>
        </dgm:presLayoutVars>
      </dgm:prSet>
      <dgm:spPr/>
    </dgm:pt>
  </dgm:ptLst>
  <dgm:cxnLst>
    <dgm:cxn modelId="{DA992F04-6B2A-44E1-B951-3507E36BCED6}" srcId="{6BCCD507-497A-461E-BFFB-0711C41E15E0}" destId="{141124C7-EDDB-4707-91F1-9626390EFCEC}" srcOrd="0" destOrd="0" parTransId="{75670879-C3E1-490B-9BE9-8A75497F60CF}" sibTransId="{353B64C9-AC4A-4D12-92C9-12329D323616}"/>
    <dgm:cxn modelId="{268D4E07-7399-4307-877E-EB50644CCBF0}" srcId="{6BCCD507-497A-461E-BFFB-0711C41E15E0}" destId="{59F337C8-872B-4FF3-BDB3-FAAD20665CFC}" srcOrd="1" destOrd="0" parTransId="{C56F843B-34DB-4F0F-A485-43AABF96CC22}" sibTransId="{9EE8DFF5-AEF1-4D6A-8A88-1ADEEEA72B4A}"/>
    <dgm:cxn modelId="{3EEFB107-8AD6-4D4D-AAD8-D5FCBE208C13}" srcId="{8FD35803-2ADE-4E8F-90EC-F40EF76B5C9F}" destId="{6A420BB1-9194-404B-8656-264EFAC16F0F}" srcOrd="5" destOrd="0" parTransId="{CCB3C98D-42B3-4A90-A4EB-63960972E30D}" sibTransId="{C65C067C-E0CE-4D0D-AB16-E42A4AFA700C}"/>
    <dgm:cxn modelId="{39F36915-6401-45C3-A852-170B3F7842F9}" type="presOf" srcId="{AF3CD8D0-DD00-4C3B-82ED-FE58EB748B17}" destId="{1C10D0A0-977C-4522-AF8D-FCA499B37CA1}" srcOrd="0" destOrd="0" presId="urn:microsoft.com/office/officeart/2016/7/layout/LinearBlockProcessNumbered"/>
    <dgm:cxn modelId="{9D61CE18-5969-4A46-886B-F0F24CB279F4}" srcId="{8FD35803-2ADE-4E8F-90EC-F40EF76B5C9F}" destId="{77CC79C7-96D2-48CB-8A65-18546DE88F8B}" srcOrd="3" destOrd="0" parTransId="{07012C03-4BB0-49C1-A411-82F4D289670C}" sibTransId="{638F8367-9C7C-4E09-8934-CC36113A9269}"/>
    <dgm:cxn modelId="{0D43ED1A-1EAE-4D7F-BFD4-323381F0909A}" type="presOf" srcId="{9147BCA5-E778-4B76-A1EA-4A5C11124279}" destId="{BCFA0F04-092F-4C65-A245-CD40AF88DF79}" srcOrd="0" destOrd="6" presId="urn:microsoft.com/office/officeart/2016/7/layout/LinearBlockProcessNumbered"/>
    <dgm:cxn modelId="{3E38BA1F-6B68-4C8A-9480-C823BE4731BA}" type="presOf" srcId="{97DADCFB-850E-4DE9-BD07-7F1DAC8F6971}" destId="{773CFC11-9374-4B48-9977-6F83E9916B82}" srcOrd="0" destOrd="2" presId="urn:microsoft.com/office/officeart/2016/7/layout/LinearBlockProcessNumbered"/>
    <dgm:cxn modelId="{8D463520-3D27-417F-9DB8-19B670B88E97}" srcId="{8FD35803-2ADE-4E8F-90EC-F40EF76B5C9F}" destId="{CA4A2CF2-F7B1-476A-9AA5-59012C890A2B}" srcOrd="6" destOrd="0" parTransId="{6D13BE40-DF69-4D59-A20C-CD20DB09504C}" sibTransId="{B6B70D57-E8EC-4973-80A9-3FA6BEE89C75}"/>
    <dgm:cxn modelId="{398F4F21-2CAC-4E86-9555-035F130ABBE6}" type="presOf" srcId="{EA89CE08-9FBD-4F82-A8B2-126D51B7A8D0}" destId="{14AA9BD2-DE19-49B5-B48E-C056C6BC2650}" srcOrd="1" destOrd="0" presId="urn:microsoft.com/office/officeart/2016/7/layout/LinearBlockProcessNumbered"/>
    <dgm:cxn modelId="{F3EC4B25-1368-44C9-B7CC-AF5A1BD39A37}" type="presOf" srcId="{12DFD9BF-4DCF-4890-925E-57F4E3C2F5EA}" destId="{14AA9BD2-DE19-49B5-B48E-C056C6BC2650}" srcOrd="0" destOrd="5" presId="urn:microsoft.com/office/officeart/2016/7/layout/LinearBlockProcessNumbered"/>
    <dgm:cxn modelId="{69FEBA29-A909-445E-AB43-8EDBC202224C}" type="presOf" srcId="{B45FE51D-2972-4AA9-BBAE-47812259102E}" destId="{14AA9BD2-DE19-49B5-B48E-C056C6BC2650}" srcOrd="0" destOrd="1" presId="urn:microsoft.com/office/officeart/2016/7/layout/LinearBlockProcessNumbered"/>
    <dgm:cxn modelId="{7375DD29-0EE7-4EDA-93D2-17BF6158B380}" type="presOf" srcId="{917FD730-C84B-49B2-83FD-D44599EFEF2A}" destId="{FDB3187B-5EA4-4A6C-956B-0BAC300CA94F}" srcOrd="0" destOrd="0" presId="urn:microsoft.com/office/officeart/2016/7/layout/LinearBlockProcessNumbered"/>
    <dgm:cxn modelId="{AD3E8135-55DE-4BD0-B5CC-CE51DA555755}" srcId="{8FD35803-2ADE-4E8F-90EC-F40EF76B5C9F}" destId="{AA6280B9-C421-4D49-A5E8-820E9BE3BDDB}" srcOrd="2" destOrd="0" parTransId="{00336DCC-5BFF-4BFB-BB5C-5F03B1B9E47A}" sibTransId="{313367F3-FB64-462C-BC11-C8FA44307154}"/>
    <dgm:cxn modelId="{38E89837-87B8-4472-98DB-42F199FDC5EE}" type="presOf" srcId="{6BCCD507-497A-461E-BFFB-0711C41E15E0}" destId="{BCFA0F04-092F-4C65-A245-CD40AF88DF79}" srcOrd="1" destOrd="0" presId="urn:microsoft.com/office/officeart/2016/7/layout/LinearBlockProcessNumbered"/>
    <dgm:cxn modelId="{4D020E38-FEE5-4572-847A-D39CD37A6492}" type="presOf" srcId="{C3F1AC98-015A-4DF2-A612-7D3056E8ED20}" destId="{0C2F728B-5AFB-4A14-91D2-BC69967ECCFE}" srcOrd="0" destOrd="0" presId="urn:microsoft.com/office/officeart/2016/7/layout/LinearBlockProcessNumbered"/>
    <dgm:cxn modelId="{955D4738-81F9-4ABC-BCC8-769E7FFB1165}" type="presOf" srcId="{07A5ADE2-CAE0-49BB-B2FF-624662F7069C}" destId="{14AA9BD2-DE19-49B5-B48E-C056C6BC2650}" srcOrd="0" destOrd="4" presId="urn:microsoft.com/office/officeart/2016/7/layout/LinearBlockProcessNumbered"/>
    <dgm:cxn modelId="{EC98B45B-4E46-4BDA-AC7A-590FD1161F12}" srcId="{C3F1AC98-015A-4DF2-A612-7D3056E8ED20}" destId="{6BCCD507-497A-461E-BFFB-0711C41E15E0}" srcOrd="1" destOrd="0" parTransId="{0F847CF6-58A5-4D79-BC36-3525F162F1EE}" sibTransId="{C7260BCB-F178-48E6-889F-347676A38963}"/>
    <dgm:cxn modelId="{90061E61-98FF-4AA8-AFC2-147FB4126DFB}" srcId="{EA89CE08-9FBD-4F82-A8B2-126D51B7A8D0}" destId="{B45FE51D-2972-4AA9-BBAE-47812259102E}" srcOrd="0" destOrd="0" parTransId="{8FA6145C-EDF9-451C-B438-D9289532ACA9}" sibTransId="{6EDE2D84-4234-4CAE-A6E6-8F8924A7EF9D}"/>
    <dgm:cxn modelId="{D1100D63-EA06-4B0D-9892-FF89F5417B3F}" srcId="{3CC82DC7-08AC-4662-BE4E-D7B772C02DAB}" destId="{3EA97D5A-1D41-4EAD-B356-F5649E2DACC8}" srcOrd="0" destOrd="0" parTransId="{A303D590-DC76-4FB6-8072-0F14F33F9133}" sibTransId="{D84162D4-B74B-4397-8EA9-9EFD41ED13E2}"/>
    <dgm:cxn modelId="{23B0E543-3772-444E-9244-F1954A3189AF}" srcId="{141124C7-EDDB-4707-91F1-9626390EFCEC}" destId="{717AFB73-8B11-4CDF-810C-0C564FEF7920}" srcOrd="0" destOrd="0" parTransId="{E6B8C05D-561F-4C54-ACDB-0D53EEF218A5}" sibTransId="{43035F36-7225-4022-89CB-55AC2ABBA77C}"/>
    <dgm:cxn modelId="{FFCE2968-7D93-420E-B50C-A4347515E32A}" srcId="{717AFB73-8B11-4CDF-810C-0C564FEF7920}" destId="{8DA1DF84-F20A-4DFB-A27A-847284F720C3}" srcOrd="1" destOrd="0" parTransId="{CD20AEBA-4B99-4176-A312-BB1251CE9F71}" sibTransId="{AD936A2F-05B6-466F-80DC-F71C412EF2B6}"/>
    <dgm:cxn modelId="{5256A349-1471-44FA-B026-80736B23A766}" srcId="{C3F1AC98-015A-4DF2-A612-7D3056E8ED20}" destId="{EA89CE08-9FBD-4F82-A8B2-126D51B7A8D0}" srcOrd="0" destOrd="0" parTransId="{E6F0DA1C-057D-48D3-AECF-3B37EC0BA138}" sibTransId="{917FD730-C84B-49B2-83FD-D44599EFEF2A}"/>
    <dgm:cxn modelId="{35E91D53-6EDF-4571-AA37-BD5CFEA60993}" type="presOf" srcId="{CA4A2CF2-F7B1-476A-9AA5-59012C890A2B}" destId="{773CFC11-9374-4B48-9977-6F83E9916B82}" srcOrd="0" destOrd="7" presId="urn:microsoft.com/office/officeart/2016/7/layout/LinearBlockProcessNumbered"/>
    <dgm:cxn modelId="{C6A52373-5C31-4B06-8491-9439AF73AAB4}" type="presOf" srcId="{3CC82DC7-08AC-4662-BE4E-D7B772C02DAB}" destId="{14AA9BD2-DE19-49B5-B48E-C056C6BC2650}" srcOrd="0" destOrd="2" presId="urn:microsoft.com/office/officeart/2016/7/layout/LinearBlockProcessNumbered"/>
    <dgm:cxn modelId="{986E4974-AD9D-4981-B9FC-351FA04E5710}" type="presOf" srcId="{6C4CCD26-8EC8-4D12-A7B4-A873D9D3AF7D}" destId="{14AA9BD2-DE19-49B5-B48E-C056C6BC2650}" srcOrd="0" destOrd="6" presId="urn:microsoft.com/office/officeart/2016/7/layout/LinearBlockProcessNumbered"/>
    <dgm:cxn modelId="{3BE3FC76-92B4-4B58-A69E-3A83A6D8880A}" srcId="{6BCCD507-497A-461E-BFFB-0711C41E15E0}" destId="{9147BCA5-E778-4B76-A1EA-4A5C11124279}" srcOrd="2" destOrd="0" parTransId="{4511CB53-6DB7-4AC7-84E2-F539F22BA5C9}" sibTransId="{AB1CBF47-8972-4963-92D1-925F2F51F01A}"/>
    <dgm:cxn modelId="{5D0C6759-944B-4D22-894A-BCF1F2CA79A4}" type="presOf" srcId="{6EEDCD28-F890-4F3E-A982-B05D9EE32129}" destId="{773CFC11-9374-4B48-9977-6F83E9916B82}" srcOrd="0" destOrd="1" presId="urn:microsoft.com/office/officeart/2016/7/layout/LinearBlockProcessNumbered"/>
    <dgm:cxn modelId="{5B260886-8907-44D0-BEFA-039265F2E150}" srcId="{8FD35803-2ADE-4E8F-90EC-F40EF76B5C9F}" destId="{A8310774-8593-4678-BF48-2D6FEA95B267}" srcOrd="4" destOrd="0" parTransId="{F96CD4B0-5AE4-41FC-B82F-E599B46DB4B7}" sibTransId="{31BCB850-0106-4AEF-9C4F-A8B5786E40C3}"/>
    <dgm:cxn modelId="{29B9268A-4342-4ED9-B537-925E5B857112}" type="presOf" srcId="{AA6280B9-C421-4D49-A5E8-820E9BE3BDDB}" destId="{773CFC11-9374-4B48-9977-6F83E9916B82}" srcOrd="0" destOrd="3" presId="urn:microsoft.com/office/officeart/2016/7/layout/LinearBlockProcessNumbered"/>
    <dgm:cxn modelId="{5A2F688B-1444-493A-A4EF-975914E6D701}" srcId="{717AFB73-8B11-4CDF-810C-0C564FEF7920}" destId="{E5E82569-A468-4061-82FE-87078A394770}" srcOrd="0" destOrd="0" parTransId="{752BB938-443C-4BBA-8DCB-4FD7AD94AB30}" sibTransId="{6309E19F-2254-448B-ACF3-7F05726E9267}"/>
    <dgm:cxn modelId="{F4AEAF9C-03A7-49EB-9D45-0680CAC158F4}" type="presOf" srcId="{3EA97D5A-1D41-4EAD-B356-F5649E2DACC8}" destId="{14AA9BD2-DE19-49B5-B48E-C056C6BC2650}" srcOrd="0" destOrd="3" presId="urn:microsoft.com/office/officeart/2016/7/layout/LinearBlockProcessNumbered"/>
    <dgm:cxn modelId="{B665159E-B559-424D-89C8-AB661E1CC8AA}" type="presOf" srcId="{6A420BB1-9194-404B-8656-264EFAC16F0F}" destId="{773CFC11-9374-4B48-9977-6F83E9916B82}" srcOrd="0" destOrd="6" presId="urn:microsoft.com/office/officeart/2016/7/layout/LinearBlockProcessNumbered"/>
    <dgm:cxn modelId="{4AFF949E-6AB5-42D2-8363-B3138AE318F4}" type="presOf" srcId="{A8310774-8593-4678-BF48-2D6FEA95B267}" destId="{773CFC11-9374-4B48-9977-6F83E9916B82}" srcOrd="0" destOrd="5" presId="urn:microsoft.com/office/officeart/2016/7/layout/LinearBlockProcessNumbered"/>
    <dgm:cxn modelId="{9C92E69E-08E4-49E8-85FB-E78D818CDA46}" type="presOf" srcId="{8FD35803-2ADE-4E8F-90EC-F40EF76B5C9F}" destId="{6C6A68C8-A220-43A6-821E-2FCD5D3B3431}" srcOrd="0" destOrd="0" presId="urn:microsoft.com/office/officeart/2016/7/layout/LinearBlockProcessNumbered"/>
    <dgm:cxn modelId="{EE5DE3A9-16DB-423B-A26B-192A372347A7}" type="presOf" srcId="{59F337C8-872B-4FF3-BDB3-FAAD20665CFC}" destId="{BCFA0F04-092F-4C65-A245-CD40AF88DF79}" srcOrd="0" destOrd="5" presId="urn:microsoft.com/office/officeart/2016/7/layout/LinearBlockProcessNumbered"/>
    <dgm:cxn modelId="{207392B1-08DD-4C82-A279-E6D7DA18F0DB}" type="presOf" srcId="{8DA1DF84-F20A-4DFB-A27A-847284F720C3}" destId="{BCFA0F04-092F-4C65-A245-CD40AF88DF79}" srcOrd="0" destOrd="4" presId="urn:microsoft.com/office/officeart/2016/7/layout/LinearBlockProcessNumbered"/>
    <dgm:cxn modelId="{E188F2B1-0FA5-48B6-8FA0-A2BADA847FC9}" srcId="{3CC82DC7-08AC-4662-BE4E-D7B772C02DAB}" destId="{07A5ADE2-CAE0-49BB-B2FF-624662F7069C}" srcOrd="1" destOrd="0" parTransId="{49D861FF-F920-43FD-81AE-DF715AB16BA6}" sibTransId="{F652BCCA-4EA2-42DB-8826-E87A40B2D8A8}"/>
    <dgm:cxn modelId="{62B656BE-B001-4B05-B3DC-FECA59069CBF}" srcId="{EA89CE08-9FBD-4F82-A8B2-126D51B7A8D0}" destId="{3CC82DC7-08AC-4662-BE4E-D7B772C02DAB}" srcOrd="1" destOrd="0" parTransId="{44039054-8C13-49A7-BDF1-5375769AC737}" sibTransId="{0FB3AF3F-CB8E-479A-A6A7-F629C5427BBC}"/>
    <dgm:cxn modelId="{BA327ABF-B7A4-4088-9A20-F7DA187E11C3}" srcId="{C3F1AC98-015A-4DF2-A612-7D3056E8ED20}" destId="{8FD35803-2ADE-4E8F-90EC-F40EF76B5C9F}" srcOrd="2" destOrd="0" parTransId="{1043B356-E802-4C5A-85EF-A4D796A37A35}" sibTransId="{AF3CD8D0-DD00-4C3B-82ED-FE58EB748B17}"/>
    <dgm:cxn modelId="{0C21BDC8-7D66-4FF9-847B-71C8D4CE0218}" type="presOf" srcId="{717AFB73-8B11-4CDF-810C-0C564FEF7920}" destId="{BCFA0F04-092F-4C65-A245-CD40AF88DF79}" srcOrd="0" destOrd="2" presId="urn:microsoft.com/office/officeart/2016/7/layout/LinearBlockProcessNumbered"/>
    <dgm:cxn modelId="{0DF7B8CC-5AC0-415C-8473-99778DE7FCA3}" srcId="{3CC82DC7-08AC-4662-BE4E-D7B772C02DAB}" destId="{6C4CCD26-8EC8-4D12-A7B4-A873D9D3AF7D}" srcOrd="3" destOrd="0" parTransId="{D2F8B572-ED26-4960-950B-D78149E8C3C4}" sibTransId="{EB78A8F9-AB82-40CE-ACE9-8DC0766EBBB8}"/>
    <dgm:cxn modelId="{AA17AED5-C513-441D-A3D4-21D93361BFF4}" type="presOf" srcId="{8FD35803-2ADE-4E8F-90EC-F40EF76B5C9F}" destId="{773CFC11-9374-4B48-9977-6F83E9916B82}" srcOrd="1" destOrd="0" presId="urn:microsoft.com/office/officeart/2016/7/layout/LinearBlockProcessNumbered"/>
    <dgm:cxn modelId="{AAA1C8D6-E6BC-40FF-A026-052AE855C7E0}" type="presOf" srcId="{6BCCD507-497A-461E-BFFB-0711C41E15E0}" destId="{BCF7BDD2-2B8A-4EF6-AB85-79B1C412ED4E}" srcOrd="0" destOrd="0" presId="urn:microsoft.com/office/officeart/2016/7/layout/LinearBlockProcessNumbered"/>
    <dgm:cxn modelId="{FBD76FD9-8B8F-477D-AE62-63F2C7AA24F5}" srcId="{8FD35803-2ADE-4E8F-90EC-F40EF76B5C9F}" destId="{6EEDCD28-F890-4F3E-A982-B05D9EE32129}" srcOrd="0" destOrd="0" parTransId="{E5E457FF-AB21-4E4D-B859-9B9C071C0CC6}" sibTransId="{9480D5AC-332D-440E-B619-E42A6BBE53E3}"/>
    <dgm:cxn modelId="{F912B2D9-28F3-4421-BC21-5308CA0B0428}" type="presOf" srcId="{141124C7-EDDB-4707-91F1-9626390EFCEC}" destId="{BCFA0F04-092F-4C65-A245-CD40AF88DF79}" srcOrd="0" destOrd="1" presId="urn:microsoft.com/office/officeart/2016/7/layout/LinearBlockProcessNumbered"/>
    <dgm:cxn modelId="{BFDD56DD-B449-4DEC-9486-8DEE86EA03FF}" type="presOf" srcId="{C7260BCB-F178-48E6-889F-347676A38963}" destId="{5B55EB56-08F5-473E-A269-86E0C759A05E}" srcOrd="0" destOrd="0" presId="urn:microsoft.com/office/officeart/2016/7/layout/LinearBlockProcessNumbered"/>
    <dgm:cxn modelId="{8B5A2EE3-3DC0-4EE7-A3B6-DE0DE539DF47}" srcId="{8FD35803-2ADE-4E8F-90EC-F40EF76B5C9F}" destId="{97DADCFB-850E-4DE9-BD07-7F1DAC8F6971}" srcOrd="1" destOrd="0" parTransId="{DC7FC8A0-55AE-4EAF-B17C-60D7EC297204}" sibTransId="{4107FB7B-1A9D-42BA-9A90-5B56A06AB57E}"/>
    <dgm:cxn modelId="{519BD7E3-5CF8-4AF6-BABC-DC9C54C7C420}" type="presOf" srcId="{EA89CE08-9FBD-4F82-A8B2-126D51B7A8D0}" destId="{FD2C7B0E-B62D-4EDA-82AE-B9C01C26DE1D}" srcOrd="0" destOrd="0" presId="urn:microsoft.com/office/officeart/2016/7/layout/LinearBlockProcessNumbered"/>
    <dgm:cxn modelId="{4AFF48E6-81B9-4CE9-901A-E3FA78ED7A7C}" srcId="{3CC82DC7-08AC-4662-BE4E-D7B772C02DAB}" destId="{12DFD9BF-4DCF-4890-925E-57F4E3C2F5EA}" srcOrd="2" destOrd="0" parTransId="{DDED8244-F2D9-466E-8609-98B61E2D5027}" sibTransId="{7E36DE7B-7A70-409D-8DBE-0C9492FD9F10}"/>
    <dgm:cxn modelId="{7663A5E7-B1E6-400A-BA0C-757126608C19}" type="presOf" srcId="{E5E82569-A468-4061-82FE-87078A394770}" destId="{BCFA0F04-092F-4C65-A245-CD40AF88DF79}" srcOrd="0" destOrd="3" presId="urn:microsoft.com/office/officeart/2016/7/layout/LinearBlockProcessNumbered"/>
    <dgm:cxn modelId="{214DFBEB-B0E3-41FD-A924-84896F86178D}" type="presOf" srcId="{77CC79C7-96D2-48CB-8A65-18546DE88F8B}" destId="{773CFC11-9374-4B48-9977-6F83E9916B82}" srcOrd="0" destOrd="4" presId="urn:microsoft.com/office/officeart/2016/7/layout/LinearBlockProcessNumbered"/>
    <dgm:cxn modelId="{1E3E87C0-F123-4945-A2E1-33B343C50CED}" type="presParOf" srcId="{0C2F728B-5AFB-4A14-91D2-BC69967ECCFE}" destId="{52738290-6A94-4A77-9071-96245D75DF87}" srcOrd="0" destOrd="0" presId="urn:microsoft.com/office/officeart/2016/7/layout/LinearBlockProcessNumbered"/>
    <dgm:cxn modelId="{E0BC7CE7-29F5-4F05-AC9F-1E767931A849}" type="presParOf" srcId="{52738290-6A94-4A77-9071-96245D75DF87}" destId="{FD2C7B0E-B62D-4EDA-82AE-B9C01C26DE1D}" srcOrd="0" destOrd="0" presId="urn:microsoft.com/office/officeart/2016/7/layout/LinearBlockProcessNumbered"/>
    <dgm:cxn modelId="{391784F7-60C4-49B3-8094-1D147D9E6AA5}" type="presParOf" srcId="{52738290-6A94-4A77-9071-96245D75DF87}" destId="{FDB3187B-5EA4-4A6C-956B-0BAC300CA94F}" srcOrd="1" destOrd="0" presId="urn:microsoft.com/office/officeart/2016/7/layout/LinearBlockProcessNumbered"/>
    <dgm:cxn modelId="{06A0CED0-6298-4946-A8C4-3993B09E6FBD}" type="presParOf" srcId="{52738290-6A94-4A77-9071-96245D75DF87}" destId="{14AA9BD2-DE19-49B5-B48E-C056C6BC2650}" srcOrd="2" destOrd="0" presId="urn:microsoft.com/office/officeart/2016/7/layout/LinearBlockProcessNumbered"/>
    <dgm:cxn modelId="{23F2FEF2-9EB9-443F-8699-A3EFB8353CC9}" type="presParOf" srcId="{0C2F728B-5AFB-4A14-91D2-BC69967ECCFE}" destId="{6D2052A0-4AA6-4BCF-857A-26E95C452E6A}" srcOrd="1" destOrd="0" presId="urn:microsoft.com/office/officeart/2016/7/layout/LinearBlockProcessNumbered"/>
    <dgm:cxn modelId="{505DC509-F9D3-492B-87B4-7F940874D4F6}" type="presParOf" srcId="{0C2F728B-5AFB-4A14-91D2-BC69967ECCFE}" destId="{1916DCE2-66AD-47C0-BA33-24BE9E1998C9}" srcOrd="2" destOrd="0" presId="urn:microsoft.com/office/officeart/2016/7/layout/LinearBlockProcessNumbered"/>
    <dgm:cxn modelId="{4805E43C-D0B8-4043-978A-3EE278B7AE7B}" type="presParOf" srcId="{1916DCE2-66AD-47C0-BA33-24BE9E1998C9}" destId="{BCF7BDD2-2B8A-4EF6-AB85-79B1C412ED4E}" srcOrd="0" destOrd="0" presId="urn:microsoft.com/office/officeart/2016/7/layout/LinearBlockProcessNumbered"/>
    <dgm:cxn modelId="{9C1FE79B-E953-4BFF-B850-511B32ECFC29}" type="presParOf" srcId="{1916DCE2-66AD-47C0-BA33-24BE9E1998C9}" destId="{5B55EB56-08F5-473E-A269-86E0C759A05E}" srcOrd="1" destOrd="0" presId="urn:microsoft.com/office/officeart/2016/7/layout/LinearBlockProcessNumbered"/>
    <dgm:cxn modelId="{AD173A40-5D02-4FF4-876F-E541909C7653}" type="presParOf" srcId="{1916DCE2-66AD-47C0-BA33-24BE9E1998C9}" destId="{BCFA0F04-092F-4C65-A245-CD40AF88DF79}" srcOrd="2" destOrd="0" presId="urn:microsoft.com/office/officeart/2016/7/layout/LinearBlockProcessNumbered"/>
    <dgm:cxn modelId="{DA7B4CA2-E5EF-416C-885C-B35CC682F998}" type="presParOf" srcId="{0C2F728B-5AFB-4A14-91D2-BC69967ECCFE}" destId="{D7CEE1C5-657F-476B-BEDD-9E1989488D6D}" srcOrd="3" destOrd="0" presId="urn:microsoft.com/office/officeart/2016/7/layout/LinearBlockProcessNumbered"/>
    <dgm:cxn modelId="{49EABC1D-5016-45C2-A194-87289F8290DD}" type="presParOf" srcId="{0C2F728B-5AFB-4A14-91D2-BC69967ECCFE}" destId="{9AB2AD7E-4FEC-4786-8A10-CAAB2FDBC755}" srcOrd="4" destOrd="0" presId="urn:microsoft.com/office/officeart/2016/7/layout/LinearBlockProcessNumbered"/>
    <dgm:cxn modelId="{04BEEA08-75DA-4A44-BEAD-352BA6507F5A}" type="presParOf" srcId="{9AB2AD7E-4FEC-4786-8A10-CAAB2FDBC755}" destId="{6C6A68C8-A220-43A6-821E-2FCD5D3B3431}" srcOrd="0" destOrd="0" presId="urn:microsoft.com/office/officeart/2016/7/layout/LinearBlockProcessNumbered"/>
    <dgm:cxn modelId="{E40FC25B-4D95-43AB-8A94-31EF883F3F95}" type="presParOf" srcId="{9AB2AD7E-4FEC-4786-8A10-CAAB2FDBC755}" destId="{1C10D0A0-977C-4522-AF8D-FCA499B37CA1}" srcOrd="1" destOrd="0" presId="urn:microsoft.com/office/officeart/2016/7/layout/LinearBlockProcessNumbered"/>
    <dgm:cxn modelId="{7E98BE3F-4953-4591-B606-007FC1FCF92C}" type="presParOf" srcId="{9AB2AD7E-4FEC-4786-8A10-CAAB2FDBC755}" destId="{773CFC11-9374-4B48-9977-6F83E9916B8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F1AC98-015A-4DF2-A612-7D3056E8ED20}"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EA89CE08-9FBD-4F82-A8B2-126D51B7A8D0}">
      <dgm:prSet custT="1"/>
      <dgm:spPr/>
      <dgm:t>
        <a:bodyPr/>
        <a:lstStyle/>
        <a:p>
          <a:pPr>
            <a:lnSpc>
              <a:spcPct val="100000"/>
            </a:lnSpc>
            <a:spcAft>
              <a:spcPts val="0"/>
            </a:spcAft>
          </a:pPr>
          <a:r>
            <a:rPr lang="en-US" sz="1700" dirty="0"/>
            <a:t>Notify &amp; Invite </a:t>
          </a:r>
          <a:r>
            <a:rPr lang="en-US" sz="1700" u="sng" dirty="0"/>
            <a:t>all involved parties </a:t>
          </a:r>
          <a:r>
            <a:rPr lang="en-US" sz="1700" dirty="0"/>
            <a:t>to the meeting.</a:t>
          </a:r>
        </a:p>
        <a:p>
          <a:pPr>
            <a:lnSpc>
              <a:spcPct val="100000"/>
            </a:lnSpc>
            <a:spcAft>
              <a:spcPts val="0"/>
            </a:spcAft>
          </a:pPr>
          <a:endParaRPr lang="en-US" sz="1700" dirty="0"/>
        </a:p>
        <a:p>
          <a:pPr>
            <a:lnSpc>
              <a:spcPct val="100000"/>
            </a:lnSpc>
            <a:spcAft>
              <a:spcPts val="0"/>
            </a:spcAft>
          </a:pPr>
          <a:r>
            <a:rPr lang="en-US" sz="1700" dirty="0"/>
            <a:t>Include Youth, Family (Biological &amp; Foster), Service Provider</a:t>
          </a:r>
        </a:p>
        <a:p>
          <a:pPr>
            <a:lnSpc>
              <a:spcPct val="100000"/>
            </a:lnSpc>
            <a:spcAft>
              <a:spcPts val="0"/>
            </a:spcAft>
          </a:pPr>
          <a:endParaRPr lang="en-US" sz="1700" dirty="0"/>
        </a:p>
        <a:p>
          <a:pPr>
            <a:lnSpc>
              <a:spcPct val="100000"/>
            </a:lnSpc>
            <a:spcAft>
              <a:spcPts val="0"/>
            </a:spcAft>
          </a:pPr>
          <a:r>
            <a:rPr lang="en-US" sz="1700" dirty="0"/>
            <a:t>Follow Up to ensure invited parties will be present.</a:t>
          </a:r>
        </a:p>
      </dgm:t>
    </dgm:pt>
    <dgm:pt modelId="{E6F0DA1C-057D-48D3-AECF-3B37EC0BA138}" type="parTrans" cxnId="{5256A349-1471-44FA-B026-80736B23A766}">
      <dgm:prSet/>
      <dgm:spPr/>
      <dgm:t>
        <a:bodyPr/>
        <a:lstStyle/>
        <a:p>
          <a:endParaRPr lang="en-US"/>
        </a:p>
      </dgm:t>
    </dgm:pt>
    <dgm:pt modelId="{917FD730-C84B-49B2-83FD-D44599EFEF2A}" type="sibTrans" cxnId="{5256A349-1471-44FA-B026-80736B23A766}">
      <dgm:prSet phldrT="01"/>
      <dgm:spPr/>
      <dgm:t>
        <a:bodyPr/>
        <a:lstStyle/>
        <a:p>
          <a:r>
            <a:rPr lang="en-US" dirty="0"/>
            <a:t>INVITE</a:t>
          </a:r>
        </a:p>
      </dgm:t>
    </dgm:pt>
    <dgm:pt modelId="{6BCCD507-497A-461E-BFFB-0711C41E15E0}">
      <dgm:prSet custT="1"/>
      <dgm:spPr/>
      <dgm:t>
        <a:bodyPr/>
        <a:lstStyle/>
        <a:p>
          <a:pPr>
            <a:lnSpc>
              <a:spcPct val="100000"/>
            </a:lnSpc>
            <a:spcAft>
              <a:spcPts val="0"/>
            </a:spcAft>
          </a:pPr>
          <a:r>
            <a:rPr lang="en-US" sz="1700" dirty="0"/>
            <a:t>Talk to youth and family about what to expect during a FAPT meeting: Who’s at the table,</a:t>
          </a:r>
        </a:p>
        <a:p>
          <a:pPr>
            <a:lnSpc>
              <a:spcPct val="100000"/>
            </a:lnSpc>
            <a:spcAft>
              <a:spcPts val="0"/>
            </a:spcAft>
          </a:pPr>
          <a:r>
            <a:rPr lang="en-US" sz="1700" dirty="0"/>
            <a:t>What will be discussed, Etc.</a:t>
          </a:r>
        </a:p>
        <a:p>
          <a:pPr>
            <a:lnSpc>
              <a:spcPct val="100000"/>
            </a:lnSpc>
            <a:spcAft>
              <a:spcPts val="0"/>
            </a:spcAft>
          </a:pPr>
          <a:endParaRPr lang="en-US" sz="1700" dirty="0"/>
        </a:p>
        <a:p>
          <a:pPr>
            <a:lnSpc>
              <a:spcPct val="100000"/>
            </a:lnSpc>
            <a:spcAft>
              <a:spcPts val="0"/>
            </a:spcAft>
          </a:pPr>
          <a:r>
            <a:rPr lang="en-US" sz="1700" dirty="0"/>
            <a:t>Inform the family that they will be assessed a financial contribution for services or referred to DCSE for collection of child support.</a:t>
          </a:r>
        </a:p>
      </dgm:t>
    </dgm:pt>
    <dgm:pt modelId="{0F847CF6-58A5-4D79-BC36-3525F162F1EE}" type="parTrans" cxnId="{EC98B45B-4E46-4BDA-AC7A-590FD1161F12}">
      <dgm:prSet/>
      <dgm:spPr/>
      <dgm:t>
        <a:bodyPr/>
        <a:lstStyle/>
        <a:p>
          <a:endParaRPr lang="en-US"/>
        </a:p>
      </dgm:t>
    </dgm:pt>
    <dgm:pt modelId="{C7260BCB-F178-48E6-889F-347676A38963}" type="sibTrans" cxnId="{EC98B45B-4E46-4BDA-AC7A-590FD1161F12}">
      <dgm:prSet phldrT="02"/>
      <dgm:spPr/>
      <dgm:t>
        <a:bodyPr/>
        <a:lstStyle/>
        <a:p>
          <a:r>
            <a:rPr lang="en-US" dirty="0"/>
            <a:t>PREP</a:t>
          </a:r>
        </a:p>
      </dgm:t>
    </dgm:pt>
    <dgm:pt modelId="{8FD35803-2ADE-4E8F-90EC-F40EF76B5C9F}">
      <dgm:prSet custT="1"/>
      <dgm:spPr/>
      <dgm:t>
        <a:bodyPr/>
        <a:lstStyle/>
        <a:p>
          <a:pPr>
            <a:lnSpc>
              <a:spcPct val="100000"/>
            </a:lnSpc>
            <a:spcAft>
              <a:spcPts val="0"/>
            </a:spcAft>
          </a:pPr>
          <a:r>
            <a:rPr lang="en-US" sz="1700" dirty="0"/>
            <a:t>If you already have a vendor in mind, contact them:</a:t>
          </a:r>
        </a:p>
        <a:p>
          <a:pPr>
            <a:lnSpc>
              <a:spcPct val="100000"/>
            </a:lnSpc>
            <a:spcAft>
              <a:spcPts val="0"/>
            </a:spcAft>
          </a:pPr>
          <a:endParaRPr lang="en-US" sz="1700" dirty="0"/>
        </a:p>
        <a:p>
          <a:pPr>
            <a:lnSpc>
              <a:spcPct val="100000"/>
            </a:lnSpc>
            <a:spcAft>
              <a:spcPts val="0"/>
            </a:spcAft>
          </a:pPr>
          <a:r>
            <a:rPr lang="en-US" sz="1700" dirty="0"/>
            <a:t>Do they have appropriate service?</a:t>
          </a:r>
        </a:p>
        <a:p>
          <a:pPr>
            <a:lnSpc>
              <a:spcPct val="100000"/>
            </a:lnSpc>
            <a:spcAft>
              <a:spcPts val="0"/>
            </a:spcAft>
          </a:pPr>
          <a:endParaRPr lang="en-US" sz="1700" dirty="0"/>
        </a:p>
        <a:p>
          <a:pPr>
            <a:lnSpc>
              <a:spcPct val="100000"/>
            </a:lnSpc>
            <a:spcAft>
              <a:spcPts val="0"/>
            </a:spcAft>
          </a:pPr>
          <a:r>
            <a:rPr lang="en-US" sz="1700" dirty="0"/>
            <a:t>Do they have a worker that fits well with the family?</a:t>
          </a:r>
        </a:p>
        <a:p>
          <a:pPr>
            <a:lnSpc>
              <a:spcPct val="100000"/>
            </a:lnSpc>
            <a:spcAft>
              <a:spcPts val="0"/>
            </a:spcAft>
          </a:pPr>
          <a:endParaRPr lang="en-US" sz="1700" dirty="0"/>
        </a:p>
        <a:p>
          <a:pPr>
            <a:lnSpc>
              <a:spcPct val="100000"/>
            </a:lnSpc>
            <a:spcAft>
              <a:spcPts val="0"/>
            </a:spcAft>
          </a:pPr>
          <a:r>
            <a:rPr lang="en-US" sz="1700" dirty="0"/>
            <a:t>Do they have availability?</a:t>
          </a:r>
        </a:p>
      </dgm:t>
    </dgm:pt>
    <dgm:pt modelId="{1043B356-E802-4C5A-85EF-A4D796A37A35}" type="parTrans" cxnId="{BA327ABF-B7A4-4088-9A20-F7DA187E11C3}">
      <dgm:prSet/>
      <dgm:spPr/>
      <dgm:t>
        <a:bodyPr/>
        <a:lstStyle/>
        <a:p>
          <a:endParaRPr lang="en-US"/>
        </a:p>
      </dgm:t>
    </dgm:pt>
    <dgm:pt modelId="{AF3CD8D0-DD00-4C3B-82ED-FE58EB748B17}" type="sibTrans" cxnId="{BA327ABF-B7A4-4088-9A20-F7DA187E11C3}">
      <dgm:prSet phldrT="03"/>
      <dgm:spPr/>
      <dgm:t>
        <a:bodyPr/>
        <a:lstStyle/>
        <a:p>
          <a:r>
            <a:rPr lang="en-US" dirty="0"/>
            <a:t> </a:t>
          </a:r>
        </a:p>
      </dgm:t>
    </dgm:pt>
    <dgm:pt modelId="{0C2F728B-5AFB-4A14-91D2-BC69967ECCFE}" type="pres">
      <dgm:prSet presAssocID="{C3F1AC98-015A-4DF2-A612-7D3056E8ED20}" presName="Name0" presStyleCnt="0">
        <dgm:presLayoutVars>
          <dgm:animLvl val="lvl"/>
          <dgm:resizeHandles val="exact"/>
        </dgm:presLayoutVars>
      </dgm:prSet>
      <dgm:spPr/>
    </dgm:pt>
    <dgm:pt modelId="{52738290-6A94-4A77-9071-96245D75DF87}" type="pres">
      <dgm:prSet presAssocID="{EA89CE08-9FBD-4F82-A8B2-126D51B7A8D0}" presName="compositeNode" presStyleCnt="0">
        <dgm:presLayoutVars>
          <dgm:bulletEnabled val="1"/>
        </dgm:presLayoutVars>
      </dgm:prSet>
      <dgm:spPr/>
    </dgm:pt>
    <dgm:pt modelId="{FD2C7B0E-B62D-4EDA-82AE-B9C01C26DE1D}" type="pres">
      <dgm:prSet presAssocID="{EA89CE08-9FBD-4F82-A8B2-126D51B7A8D0}" presName="bgRect" presStyleLbl="alignNode1" presStyleIdx="0" presStyleCnt="3" custScaleX="121000" custScaleY="121000"/>
      <dgm:spPr/>
    </dgm:pt>
    <dgm:pt modelId="{FDB3187B-5EA4-4A6C-956B-0BAC300CA94F}" type="pres">
      <dgm:prSet presAssocID="{917FD730-C84B-49B2-83FD-D44599EFEF2A}" presName="sibTransNodeRect" presStyleLbl="alignNode1" presStyleIdx="0" presStyleCnt="3">
        <dgm:presLayoutVars>
          <dgm:chMax val="0"/>
          <dgm:bulletEnabled val="1"/>
        </dgm:presLayoutVars>
      </dgm:prSet>
      <dgm:spPr/>
    </dgm:pt>
    <dgm:pt modelId="{14AA9BD2-DE19-49B5-B48E-C056C6BC2650}" type="pres">
      <dgm:prSet presAssocID="{EA89CE08-9FBD-4F82-A8B2-126D51B7A8D0}" presName="nodeRect" presStyleLbl="alignNode1" presStyleIdx="0" presStyleCnt="3">
        <dgm:presLayoutVars>
          <dgm:bulletEnabled val="1"/>
        </dgm:presLayoutVars>
      </dgm:prSet>
      <dgm:spPr/>
    </dgm:pt>
    <dgm:pt modelId="{6D2052A0-4AA6-4BCF-857A-26E95C452E6A}" type="pres">
      <dgm:prSet presAssocID="{917FD730-C84B-49B2-83FD-D44599EFEF2A}" presName="sibTrans" presStyleCnt="0"/>
      <dgm:spPr/>
    </dgm:pt>
    <dgm:pt modelId="{1916DCE2-66AD-47C0-BA33-24BE9E1998C9}" type="pres">
      <dgm:prSet presAssocID="{6BCCD507-497A-461E-BFFB-0711C41E15E0}" presName="compositeNode" presStyleCnt="0">
        <dgm:presLayoutVars>
          <dgm:bulletEnabled val="1"/>
        </dgm:presLayoutVars>
      </dgm:prSet>
      <dgm:spPr/>
    </dgm:pt>
    <dgm:pt modelId="{BCF7BDD2-2B8A-4EF6-AB85-79B1C412ED4E}" type="pres">
      <dgm:prSet presAssocID="{6BCCD507-497A-461E-BFFB-0711C41E15E0}" presName="bgRect" presStyleLbl="alignNode1" presStyleIdx="1" presStyleCnt="3" custScaleX="121000" custScaleY="121000" custLinFactNeighborX="-675" custLinFactNeighborY="313"/>
      <dgm:spPr/>
    </dgm:pt>
    <dgm:pt modelId="{5B55EB56-08F5-473E-A269-86E0C759A05E}" type="pres">
      <dgm:prSet presAssocID="{C7260BCB-F178-48E6-889F-347676A38963}" presName="sibTransNodeRect" presStyleLbl="alignNode1" presStyleIdx="1" presStyleCnt="3">
        <dgm:presLayoutVars>
          <dgm:chMax val="0"/>
          <dgm:bulletEnabled val="1"/>
        </dgm:presLayoutVars>
      </dgm:prSet>
      <dgm:spPr/>
    </dgm:pt>
    <dgm:pt modelId="{BCFA0F04-092F-4C65-A245-CD40AF88DF79}" type="pres">
      <dgm:prSet presAssocID="{6BCCD507-497A-461E-BFFB-0711C41E15E0}" presName="nodeRect" presStyleLbl="alignNode1" presStyleIdx="1" presStyleCnt="3">
        <dgm:presLayoutVars>
          <dgm:bulletEnabled val="1"/>
        </dgm:presLayoutVars>
      </dgm:prSet>
      <dgm:spPr/>
    </dgm:pt>
    <dgm:pt modelId="{D7CEE1C5-657F-476B-BEDD-9E1989488D6D}" type="pres">
      <dgm:prSet presAssocID="{C7260BCB-F178-48E6-889F-347676A38963}" presName="sibTrans" presStyleCnt="0"/>
      <dgm:spPr/>
    </dgm:pt>
    <dgm:pt modelId="{9AB2AD7E-4FEC-4786-8A10-CAAB2FDBC755}" type="pres">
      <dgm:prSet presAssocID="{8FD35803-2ADE-4E8F-90EC-F40EF76B5C9F}" presName="compositeNode" presStyleCnt="0">
        <dgm:presLayoutVars>
          <dgm:bulletEnabled val="1"/>
        </dgm:presLayoutVars>
      </dgm:prSet>
      <dgm:spPr/>
    </dgm:pt>
    <dgm:pt modelId="{6C6A68C8-A220-43A6-821E-2FCD5D3B3431}" type="pres">
      <dgm:prSet presAssocID="{8FD35803-2ADE-4E8F-90EC-F40EF76B5C9F}" presName="bgRect" presStyleLbl="alignNode1" presStyleIdx="2" presStyleCnt="3" custScaleX="121000" custScaleY="121000"/>
      <dgm:spPr/>
    </dgm:pt>
    <dgm:pt modelId="{1C10D0A0-977C-4522-AF8D-FCA499B37CA1}" type="pres">
      <dgm:prSet presAssocID="{AF3CD8D0-DD00-4C3B-82ED-FE58EB748B17}" presName="sibTransNodeRect" presStyleLbl="alignNode1" presStyleIdx="2" presStyleCnt="3">
        <dgm:presLayoutVars>
          <dgm:chMax val="0"/>
          <dgm:bulletEnabled val="1"/>
        </dgm:presLayoutVars>
      </dgm:prSet>
      <dgm:spPr/>
    </dgm:pt>
    <dgm:pt modelId="{773CFC11-9374-4B48-9977-6F83E9916B82}" type="pres">
      <dgm:prSet presAssocID="{8FD35803-2ADE-4E8F-90EC-F40EF76B5C9F}" presName="nodeRect" presStyleLbl="alignNode1" presStyleIdx="2" presStyleCnt="3">
        <dgm:presLayoutVars>
          <dgm:bulletEnabled val="1"/>
        </dgm:presLayoutVars>
      </dgm:prSet>
      <dgm:spPr/>
    </dgm:pt>
  </dgm:ptLst>
  <dgm:cxnLst>
    <dgm:cxn modelId="{39F36915-6401-45C3-A852-170B3F7842F9}" type="presOf" srcId="{AF3CD8D0-DD00-4C3B-82ED-FE58EB748B17}" destId="{1C10D0A0-977C-4522-AF8D-FCA499B37CA1}" srcOrd="0" destOrd="0" presId="urn:microsoft.com/office/officeart/2016/7/layout/LinearBlockProcessNumbered"/>
    <dgm:cxn modelId="{398F4F21-2CAC-4E86-9555-035F130ABBE6}" type="presOf" srcId="{EA89CE08-9FBD-4F82-A8B2-126D51B7A8D0}" destId="{14AA9BD2-DE19-49B5-B48E-C056C6BC2650}" srcOrd="1" destOrd="0" presId="urn:microsoft.com/office/officeart/2016/7/layout/LinearBlockProcessNumbered"/>
    <dgm:cxn modelId="{7375DD29-0EE7-4EDA-93D2-17BF6158B380}" type="presOf" srcId="{917FD730-C84B-49B2-83FD-D44599EFEF2A}" destId="{FDB3187B-5EA4-4A6C-956B-0BAC300CA94F}" srcOrd="0" destOrd="0" presId="urn:microsoft.com/office/officeart/2016/7/layout/LinearBlockProcessNumbered"/>
    <dgm:cxn modelId="{38E89837-87B8-4472-98DB-42F199FDC5EE}" type="presOf" srcId="{6BCCD507-497A-461E-BFFB-0711C41E15E0}" destId="{BCFA0F04-092F-4C65-A245-CD40AF88DF79}" srcOrd="1" destOrd="0" presId="urn:microsoft.com/office/officeart/2016/7/layout/LinearBlockProcessNumbered"/>
    <dgm:cxn modelId="{4D020E38-FEE5-4572-847A-D39CD37A6492}" type="presOf" srcId="{C3F1AC98-015A-4DF2-A612-7D3056E8ED20}" destId="{0C2F728B-5AFB-4A14-91D2-BC69967ECCFE}" srcOrd="0" destOrd="0" presId="urn:microsoft.com/office/officeart/2016/7/layout/LinearBlockProcessNumbered"/>
    <dgm:cxn modelId="{EC98B45B-4E46-4BDA-AC7A-590FD1161F12}" srcId="{C3F1AC98-015A-4DF2-A612-7D3056E8ED20}" destId="{6BCCD507-497A-461E-BFFB-0711C41E15E0}" srcOrd="1" destOrd="0" parTransId="{0F847CF6-58A5-4D79-BC36-3525F162F1EE}" sibTransId="{C7260BCB-F178-48E6-889F-347676A38963}"/>
    <dgm:cxn modelId="{5256A349-1471-44FA-B026-80736B23A766}" srcId="{C3F1AC98-015A-4DF2-A612-7D3056E8ED20}" destId="{EA89CE08-9FBD-4F82-A8B2-126D51B7A8D0}" srcOrd="0" destOrd="0" parTransId="{E6F0DA1C-057D-48D3-AECF-3B37EC0BA138}" sibTransId="{917FD730-C84B-49B2-83FD-D44599EFEF2A}"/>
    <dgm:cxn modelId="{9C92E69E-08E4-49E8-85FB-E78D818CDA46}" type="presOf" srcId="{8FD35803-2ADE-4E8F-90EC-F40EF76B5C9F}" destId="{6C6A68C8-A220-43A6-821E-2FCD5D3B3431}" srcOrd="0" destOrd="0" presId="urn:microsoft.com/office/officeart/2016/7/layout/LinearBlockProcessNumbered"/>
    <dgm:cxn modelId="{BA327ABF-B7A4-4088-9A20-F7DA187E11C3}" srcId="{C3F1AC98-015A-4DF2-A612-7D3056E8ED20}" destId="{8FD35803-2ADE-4E8F-90EC-F40EF76B5C9F}" srcOrd="2" destOrd="0" parTransId="{1043B356-E802-4C5A-85EF-A4D796A37A35}" sibTransId="{AF3CD8D0-DD00-4C3B-82ED-FE58EB748B17}"/>
    <dgm:cxn modelId="{AA17AED5-C513-441D-A3D4-21D93361BFF4}" type="presOf" srcId="{8FD35803-2ADE-4E8F-90EC-F40EF76B5C9F}" destId="{773CFC11-9374-4B48-9977-6F83E9916B82}" srcOrd="1" destOrd="0" presId="urn:microsoft.com/office/officeart/2016/7/layout/LinearBlockProcessNumbered"/>
    <dgm:cxn modelId="{AAA1C8D6-E6BC-40FF-A026-052AE855C7E0}" type="presOf" srcId="{6BCCD507-497A-461E-BFFB-0711C41E15E0}" destId="{BCF7BDD2-2B8A-4EF6-AB85-79B1C412ED4E}" srcOrd="0" destOrd="0" presId="urn:microsoft.com/office/officeart/2016/7/layout/LinearBlockProcessNumbered"/>
    <dgm:cxn modelId="{BFDD56DD-B449-4DEC-9486-8DEE86EA03FF}" type="presOf" srcId="{C7260BCB-F178-48E6-889F-347676A38963}" destId="{5B55EB56-08F5-473E-A269-86E0C759A05E}" srcOrd="0" destOrd="0" presId="urn:microsoft.com/office/officeart/2016/7/layout/LinearBlockProcessNumbered"/>
    <dgm:cxn modelId="{519BD7E3-5CF8-4AF6-BABC-DC9C54C7C420}" type="presOf" srcId="{EA89CE08-9FBD-4F82-A8B2-126D51B7A8D0}" destId="{FD2C7B0E-B62D-4EDA-82AE-B9C01C26DE1D}" srcOrd="0" destOrd="0" presId="urn:microsoft.com/office/officeart/2016/7/layout/LinearBlockProcessNumbered"/>
    <dgm:cxn modelId="{1E3E87C0-F123-4945-A2E1-33B343C50CED}" type="presParOf" srcId="{0C2F728B-5AFB-4A14-91D2-BC69967ECCFE}" destId="{52738290-6A94-4A77-9071-96245D75DF87}" srcOrd="0" destOrd="0" presId="urn:microsoft.com/office/officeart/2016/7/layout/LinearBlockProcessNumbered"/>
    <dgm:cxn modelId="{E0BC7CE7-29F5-4F05-AC9F-1E767931A849}" type="presParOf" srcId="{52738290-6A94-4A77-9071-96245D75DF87}" destId="{FD2C7B0E-B62D-4EDA-82AE-B9C01C26DE1D}" srcOrd="0" destOrd="0" presId="urn:microsoft.com/office/officeart/2016/7/layout/LinearBlockProcessNumbered"/>
    <dgm:cxn modelId="{391784F7-60C4-49B3-8094-1D147D9E6AA5}" type="presParOf" srcId="{52738290-6A94-4A77-9071-96245D75DF87}" destId="{FDB3187B-5EA4-4A6C-956B-0BAC300CA94F}" srcOrd="1" destOrd="0" presId="urn:microsoft.com/office/officeart/2016/7/layout/LinearBlockProcessNumbered"/>
    <dgm:cxn modelId="{06A0CED0-6298-4946-A8C4-3993B09E6FBD}" type="presParOf" srcId="{52738290-6A94-4A77-9071-96245D75DF87}" destId="{14AA9BD2-DE19-49B5-B48E-C056C6BC2650}" srcOrd="2" destOrd="0" presId="urn:microsoft.com/office/officeart/2016/7/layout/LinearBlockProcessNumbered"/>
    <dgm:cxn modelId="{23F2FEF2-9EB9-443F-8699-A3EFB8353CC9}" type="presParOf" srcId="{0C2F728B-5AFB-4A14-91D2-BC69967ECCFE}" destId="{6D2052A0-4AA6-4BCF-857A-26E95C452E6A}" srcOrd="1" destOrd="0" presId="urn:microsoft.com/office/officeart/2016/7/layout/LinearBlockProcessNumbered"/>
    <dgm:cxn modelId="{505DC509-F9D3-492B-87B4-7F940874D4F6}" type="presParOf" srcId="{0C2F728B-5AFB-4A14-91D2-BC69967ECCFE}" destId="{1916DCE2-66AD-47C0-BA33-24BE9E1998C9}" srcOrd="2" destOrd="0" presId="urn:microsoft.com/office/officeart/2016/7/layout/LinearBlockProcessNumbered"/>
    <dgm:cxn modelId="{4805E43C-D0B8-4043-978A-3EE278B7AE7B}" type="presParOf" srcId="{1916DCE2-66AD-47C0-BA33-24BE9E1998C9}" destId="{BCF7BDD2-2B8A-4EF6-AB85-79B1C412ED4E}" srcOrd="0" destOrd="0" presId="urn:microsoft.com/office/officeart/2016/7/layout/LinearBlockProcessNumbered"/>
    <dgm:cxn modelId="{9C1FE79B-E953-4BFF-B850-511B32ECFC29}" type="presParOf" srcId="{1916DCE2-66AD-47C0-BA33-24BE9E1998C9}" destId="{5B55EB56-08F5-473E-A269-86E0C759A05E}" srcOrd="1" destOrd="0" presId="urn:microsoft.com/office/officeart/2016/7/layout/LinearBlockProcessNumbered"/>
    <dgm:cxn modelId="{AD173A40-5D02-4FF4-876F-E541909C7653}" type="presParOf" srcId="{1916DCE2-66AD-47C0-BA33-24BE9E1998C9}" destId="{BCFA0F04-092F-4C65-A245-CD40AF88DF79}" srcOrd="2" destOrd="0" presId="urn:microsoft.com/office/officeart/2016/7/layout/LinearBlockProcessNumbered"/>
    <dgm:cxn modelId="{DA7B4CA2-E5EF-416C-885C-B35CC682F998}" type="presParOf" srcId="{0C2F728B-5AFB-4A14-91D2-BC69967ECCFE}" destId="{D7CEE1C5-657F-476B-BEDD-9E1989488D6D}" srcOrd="3" destOrd="0" presId="urn:microsoft.com/office/officeart/2016/7/layout/LinearBlockProcessNumbered"/>
    <dgm:cxn modelId="{49EABC1D-5016-45C2-A194-87289F8290DD}" type="presParOf" srcId="{0C2F728B-5AFB-4A14-91D2-BC69967ECCFE}" destId="{9AB2AD7E-4FEC-4786-8A10-CAAB2FDBC755}" srcOrd="4" destOrd="0" presId="urn:microsoft.com/office/officeart/2016/7/layout/LinearBlockProcessNumbered"/>
    <dgm:cxn modelId="{04BEEA08-75DA-4A44-BEAD-352BA6507F5A}" type="presParOf" srcId="{9AB2AD7E-4FEC-4786-8A10-CAAB2FDBC755}" destId="{6C6A68C8-A220-43A6-821E-2FCD5D3B3431}" srcOrd="0" destOrd="0" presId="urn:microsoft.com/office/officeart/2016/7/layout/LinearBlockProcessNumbered"/>
    <dgm:cxn modelId="{E40FC25B-4D95-43AB-8A94-31EF883F3F95}" type="presParOf" srcId="{9AB2AD7E-4FEC-4786-8A10-CAAB2FDBC755}" destId="{1C10D0A0-977C-4522-AF8D-FCA499B37CA1}" srcOrd="1" destOrd="0" presId="urn:microsoft.com/office/officeart/2016/7/layout/LinearBlockProcessNumbered"/>
    <dgm:cxn modelId="{7E98BE3F-4953-4591-B606-007FC1FCF92C}" type="presParOf" srcId="{9AB2AD7E-4FEC-4786-8A10-CAAB2FDBC755}" destId="{773CFC11-9374-4B48-9977-6F83E9916B8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F1AC98-015A-4DF2-A612-7D3056E8ED20}"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n-US"/>
        </a:p>
      </dgm:t>
    </dgm:pt>
    <dgm:pt modelId="{6BCCD507-497A-461E-BFFB-0711C41E15E0}">
      <dgm:prSet/>
      <dgm:spPr/>
      <dgm:t>
        <a:bodyPr/>
        <a:lstStyle/>
        <a:p>
          <a:r>
            <a:rPr lang="en-US" dirty="0"/>
            <a:t>Clinical</a:t>
          </a:r>
        </a:p>
      </dgm:t>
    </dgm:pt>
    <dgm:pt modelId="{0F847CF6-58A5-4D79-BC36-3525F162F1EE}" type="parTrans" cxnId="{EC98B45B-4E46-4BDA-AC7A-590FD1161F12}">
      <dgm:prSet/>
      <dgm:spPr/>
      <dgm:t>
        <a:bodyPr/>
        <a:lstStyle/>
        <a:p>
          <a:endParaRPr lang="en-US"/>
        </a:p>
      </dgm:t>
    </dgm:pt>
    <dgm:pt modelId="{C7260BCB-F178-48E6-889F-347676A38963}" type="sibTrans" cxnId="{EC98B45B-4E46-4BDA-AC7A-590FD1161F12}">
      <dgm:prSet/>
      <dgm:spPr/>
      <dgm:t>
        <a:bodyPr/>
        <a:lstStyle/>
        <a:p>
          <a:endParaRPr lang="en-US"/>
        </a:p>
      </dgm:t>
    </dgm:pt>
    <dgm:pt modelId="{8FD35803-2ADE-4E8F-90EC-F40EF76B5C9F}">
      <dgm:prSet/>
      <dgm:spPr/>
      <dgm:t>
        <a:bodyPr/>
        <a:lstStyle/>
        <a:p>
          <a:r>
            <a:rPr lang="en-US" dirty="0"/>
            <a:t>Regulated</a:t>
          </a:r>
        </a:p>
      </dgm:t>
    </dgm:pt>
    <dgm:pt modelId="{1043B356-E802-4C5A-85EF-A4D796A37A35}" type="parTrans" cxnId="{BA327ABF-B7A4-4088-9A20-F7DA187E11C3}">
      <dgm:prSet/>
      <dgm:spPr/>
      <dgm:t>
        <a:bodyPr/>
        <a:lstStyle/>
        <a:p>
          <a:endParaRPr lang="en-US"/>
        </a:p>
      </dgm:t>
    </dgm:pt>
    <dgm:pt modelId="{AF3CD8D0-DD00-4C3B-82ED-FE58EB748B17}" type="sibTrans" cxnId="{BA327ABF-B7A4-4088-9A20-F7DA187E11C3}">
      <dgm:prSet/>
      <dgm:spPr/>
      <dgm:t>
        <a:bodyPr/>
        <a:lstStyle/>
        <a:p>
          <a:endParaRPr lang="en-US"/>
        </a:p>
      </dgm:t>
    </dgm:pt>
    <dgm:pt modelId="{6EEDCD28-F890-4F3E-A982-B05D9EE32129}">
      <dgm:prSet/>
      <dgm:spPr/>
      <dgm:t>
        <a:bodyPr/>
        <a:lstStyle/>
        <a:p>
          <a:r>
            <a:rPr lang="en-US" dirty="0"/>
            <a:t>Governed by rules and regulations of the Commonwealth of VA and local CPMT policy, and some federal regulations as well</a:t>
          </a:r>
        </a:p>
      </dgm:t>
    </dgm:pt>
    <dgm:pt modelId="{E5E457FF-AB21-4E4D-B859-9B9C071C0CC6}" type="parTrans" cxnId="{FBD76FD9-8B8F-477D-AE62-63F2C7AA24F5}">
      <dgm:prSet/>
      <dgm:spPr/>
      <dgm:t>
        <a:bodyPr/>
        <a:lstStyle/>
        <a:p>
          <a:endParaRPr lang="en-US"/>
        </a:p>
      </dgm:t>
    </dgm:pt>
    <dgm:pt modelId="{9480D5AC-332D-440E-B619-E42A6BBE53E3}" type="sibTrans" cxnId="{FBD76FD9-8B8F-477D-AE62-63F2C7AA24F5}">
      <dgm:prSet/>
      <dgm:spPr/>
      <dgm:t>
        <a:bodyPr/>
        <a:lstStyle/>
        <a:p>
          <a:endParaRPr lang="en-US"/>
        </a:p>
      </dgm:t>
    </dgm:pt>
    <dgm:pt modelId="{141124C7-EDDB-4707-91F1-9626390EFCEC}">
      <dgm:prSet/>
      <dgm:spPr/>
      <dgm:t>
        <a:bodyPr/>
        <a:lstStyle/>
        <a:p>
          <a:r>
            <a:rPr lang="en-US" dirty="0"/>
            <a:t>A </a:t>
          </a:r>
          <a:r>
            <a:rPr lang="en-US" u="sng" dirty="0"/>
            <a:t>Clinical team </a:t>
          </a:r>
          <a:r>
            <a:rPr lang="en-US" dirty="0"/>
            <a:t>that reviews the services being requested and what is being provided, and makes recommendations of appropriate services to the CPMT, which may or may not be the same services as being requested</a:t>
          </a:r>
        </a:p>
      </dgm:t>
    </dgm:pt>
    <dgm:pt modelId="{75670879-C3E1-490B-9BE9-8A75497F60CF}" type="parTrans" cxnId="{DA992F04-6B2A-44E1-B951-3507E36BCED6}">
      <dgm:prSet/>
      <dgm:spPr/>
      <dgm:t>
        <a:bodyPr/>
        <a:lstStyle/>
        <a:p>
          <a:endParaRPr lang="en-US"/>
        </a:p>
      </dgm:t>
    </dgm:pt>
    <dgm:pt modelId="{353B64C9-AC4A-4D12-92C9-12329D323616}" type="sibTrans" cxnId="{DA992F04-6B2A-44E1-B951-3507E36BCED6}">
      <dgm:prSet/>
      <dgm:spPr/>
      <dgm:t>
        <a:bodyPr/>
        <a:lstStyle/>
        <a:p>
          <a:endParaRPr lang="en-US"/>
        </a:p>
      </dgm:t>
    </dgm:pt>
    <dgm:pt modelId="{F8C6FEE2-7C8B-4F41-AF3B-41162854063C}">
      <dgm:prSet/>
      <dgm:spPr/>
      <dgm:t>
        <a:bodyPr/>
        <a:lstStyle/>
        <a:p>
          <a:r>
            <a:rPr lang="en-US" dirty="0"/>
            <a:t>Responsible to ensure services provided are: least restrictive, clinically appropriate and fiscally responsible</a:t>
          </a:r>
        </a:p>
      </dgm:t>
    </dgm:pt>
    <dgm:pt modelId="{FCC86538-B34F-404E-AA21-F06FF40D390D}" type="parTrans" cxnId="{7D439DF1-6EBB-4EDE-B58D-30606C7EEB33}">
      <dgm:prSet/>
      <dgm:spPr/>
      <dgm:t>
        <a:bodyPr/>
        <a:lstStyle/>
        <a:p>
          <a:endParaRPr lang="en-US"/>
        </a:p>
      </dgm:t>
    </dgm:pt>
    <dgm:pt modelId="{85ABEB7C-1851-4E2F-9D02-9CDAEB49E158}" type="sibTrans" cxnId="{7D439DF1-6EBB-4EDE-B58D-30606C7EEB33}">
      <dgm:prSet/>
      <dgm:spPr/>
      <dgm:t>
        <a:bodyPr/>
        <a:lstStyle/>
        <a:p>
          <a:endParaRPr lang="en-US"/>
        </a:p>
      </dgm:t>
    </dgm:pt>
    <dgm:pt modelId="{FB48D953-9753-4765-B391-9EF6221BBA52}" type="pres">
      <dgm:prSet presAssocID="{C3F1AC98-015A-4DF2-A612-7D3056E8ED20}" presName="Name0" presStyleCnt="0">
        <dgm:presLayoutVars>
          <dgm:dir/>
          <dgm:animLvl val="lvl"/>
          <dgm:resizeHandles val="exact"/>
        </dgm:presLayoutVars>
      </dgm:prSet>
      <dgm:spPr/>
    </dgm:pt>
    <dgm:pt modelId="{CE2A123E-65EF-491B-BFBF-075E2546A3C0}" type="pres">
      <dgm:prSet presAssocID="{6BCCD507-497A-461E-BFFB-0711C41E15E0}" presName="composite" presStyleCnt="0"/>
      <dgm:spPr/>
    </dgm:pt>
    <dgm:pt modelId="{351B4692-F716-403E-8525-C1D26B0E9554}" type="pres">
      <dgm:prSet presAssocID="{6BCCD507-497A-461E-BFFB-0711C41E15E0}" presName="parTx" presStyleLbl="alignNode1" presStyleIdx="0" presStyleCnt="2">
        <dgm:presLayoutVars>
          <dgm:chMax val="0"/>
          <dgm:chPref val="0"/>
          <dgm:bulletEnabled val="1"/>
        </dgm:presLayoutVars>
      </dgm:prSet>
      <dgm:spPr/>
    </dgm:pt>
    <dgm:pt modelId="{20B99FA3-D257-4C08-B839-69A3B2611037}" type="pres">
      <dgm:prSet presAssocID="{6BCCD507-497A-461E-BFFB-0711C41E15E0}" presName="desTx" presStyleLbl="alignAccFollowNode1" presStyleIdx="0" presStyleCnt="2">
        <dgm:presLayoutVars>
          <dgm:bulletEnabled val="1"/>
        </dgm:presLayoutVars>
      </dgm:prSet>
      <dgm:spPr/>
    </dgm:pt>
    <dgm:pt modelId="{C602714D-F58D-43CD-956A-51A7A57A0DB8}" type="pres">
      <dgm:prSet presAssocID="{C7260BCB-F178-48E6-889F-347676A38963}" presName="space" presStyleCnt="0"/>
      <dgm:spPr/>
    </dgm:pt>
    <dgm:pt modelId="{70FA6DCD-6B94-4307-A016-C739FC0A5031}" type="pres">
      <dgm:prSet presAssocID="{8FD35803-2ADE-4E8F-90EC-F40EF76B5C9F}" presName="composite" presStyleCnt="0"/>
      <dgm:spPr/>
    </dgm:pt>
    <dgm:pt modelId="{9513AABD-082B-4207-A460-4D30A2F0DFA7}" type="pres">
      <dgm:prSet presAssocID="{8FD35803-2ADE-4E8F-90EC-F40EF76B5C9F}" presName="parTx" presStyleLbl="alignNode1" presStyleIdx="1" presStyleCnt="2">
        <dgm:presLayoutVars>
          <dgm:chMax val="0"/>
          <dgm:chPref val="0"/>
          <dgm:bulletEnabled val="1"/>
        </dgm:presLayoutVars>
      </dgm:prSet>
      <dgm:spPr/>
    </dgm:pt>
    <dgm:pt modelId="{7ADEB83B-CC37-4F9F-8AF7-7D99E2EAFD2A}" type="pres">
      <dgm:prSet presAssocID="{8FD35803-2ADE-4E8F-90EC-F40EF76B5C9F}" presName="desTx" presStyleLbl="alignAccFollowNode1" presStyleIdx="1" presStyleCnt="2">
        <dgm:presLayoutVars>
          <dgm:bulletEnabled val="1"/>
        </dgm:presLayoutVars>
      </dgm:prSet>
      <dgm:spPr/>
    </dgm:pt>
  </dgm:ptLst>
  <dgm:cxnLst>
    <dgm:cxn modelId="{DA992F04-6B2A-44E1-B951-3507E36BCED6}" srcId="{6BCCD507-497A-461E-BFFB-0711C41E15E0}" destId="{141124C7-EDDB-4707-91F1-9626390EFCEC}" srcOrd="0" destOrd="0" parTransId="{75670879-C3E1-490B-9BE9-8A75497F60CF}" sibTransId="{353B64C9-AC4A-4D12-92C9-12329D323616}"/>
    <dgm:cxn modelId="{0460951D-2856-4450-B380-A1C5C96339D7}" type="presOf" srcId="{6BCCD507-497A-461E-BFFB-0711C41E15E0}" destId="{351B4692-F716-403E-8525-C1D26B0E9554}" srcOrd="0" destOrd="0" presId="urn:microsoft.com/office/officeart/2005/8/layout/hList1"/>
    <dgm:cxn modelId="{EC98B45B-4E46-4BDA-AC7A-590FD1161F12}" srcId="{C3F1AC98-015A-4DF2-A612-7D3056E8ED20}" destId="{6BCCD507-497A-461E-BFFB-0711C41E15E0}" srcOrd="0" destOrd="0" parTransId="{0F847CF6-58A5-4D79-BC36-3525F162F1EE}" sibTransId="{C7260BCB-F178-48E6-889F-347676A38963}"/>
    <dgm:cxn modelId="{6F3B8461-EA87-4013-9668-26850B924614}" type="presOf" srcId="{C3F1AC98-015A-4DF2-A612-7D3056E8ED20}" destId="{FB48D953-9753-4765-B391-9EF6221BBA52}" srcOrd="0" destOrd="0" presId="urn:microsoft.com/office/officeart/2005/8/layout/hList1"/>
    <dgm:cxn modelId="{B62D9C68-B51B-4490-AF59-1AC08907E10C}" type="presOf" srcId="{6EEDCD28-F890-4F3E-A982-B05D9EE32129}" destId="{7ADEB83B-CC37-4F9F-8AF7-7D99E2EAFD2A}" srcOrd="0" destOrd="0" presId="urn:microsoft.com/office/officeart/2005/8/layout/hList1"/>
    <dgm:cxn modelId="{6028988A-F451-4D67-A8A8-C92EEFDAB865}" type="presOf" srcId="{141124C7-EDDB-4707-91F1-9626390EFCEC}" destId="{20B99FA3-D257-4C08-B839-69A3B2611037}" srcOrd="0" destOrd="0" presId="urn:microsoft.com/office/officeart/2005/8/layout/hList1"/>
    <dgm:cxn modelId="{1ABC4594-F238-4E88-BC5A-54F91AC71FF4}" type="presOf" srcId="{F8C6FEE2-7C8B-4F41-AF3B-41162854063C}" destId="{7ADEB83B-CC37-4F9F-8AF7-7D99E2EAFD2A}" srcOrd="0" destOrd="1" presId="urn:microsoft.com/office/officeart/2005/8/layout/hList1"/>
    <dgm:cxn modelId="{519A37AD-8411-4464-90B0-53269BDF44CF}" type="presOf" srcId="{8FD35803-2ADE-4E8F-90EC-F40EF76B5C9F}" destId="{9513AABD-082B-4207-A460-4D30A2F0DFA7}" srcOrd="0" destOrd="0" presId="urn:microsoft.com/office/officeart/2005/8/layout/hList1"/>
    <dgm:cxn modelId="{BA327ABF-B7A4-4088-9A20-F7DA187E11C3}" srcId="{C3F1AC98-015A-4DF2-A612-7D3056E8ED20}" destId="{8FD35803-2ADE-4E8F-90EC-F40EF76B5C9F}" srcOrd="1" destOrd="0" parTransId="{1043B356-E802-4C5A-85EF-A4D796A37A35}" sibTransId="{AF3CD8D0-DD00-4C3B-82ED-FE58EB748B17}"/>
    <dgm:cxn modelId="{FBD76FD9-8B8F-477D-AE62-63F2C7AA24F5}" srcId="{8FD35803-2ADE-4E8F-90EC-F40EF76B5C9F}" destId="{6EEDCD28-F890-4F3E-A982-B05D9EE32129}" srcOrd="0" destOrd="0" parTransId="{E5E457FF-AB21-4E4D-B859-9B9C071C0CC6}" sibTransId="{9480D5AC-332D-440E-B619-E42A6BBE53E3}"/>
    <dgm:cxn modelId="{7D439DF1-6EBB-4EDE-B58D-30606C7EEB33}" srcId="{8FD35803-2ADE-4E8F-90EC-F40EF76B5C9F}" destId="{F8C6FEE2-7C8B-4F41-AF3B-41162854063C}" srcOrd="1" destOrd="0" parTransId="{FCC86538-B34F-404E-AA21-F06FF40D390D}" sibTransId="{85ABEB7C-1851-4E2F-9D02-9CDAEB49E158}"/>
    <dgm:cxn modelId="{8BAF992D-ABCA-4033-BB15-79876D7518D2}" type="presParOf" srcId="{FB48D953-9753-4765-B391-9EF6221BBA52}" destId="{CE2A123E-65EF-491B-BFBF-075E2546A3C0}" srcOrd="0" destOrd="0" presId="urn:microsoft.com/office/officeart/2005/8/layout/hList1"/>
    <dgm:cxn modelId="{16D48B01-B7A4-4276-9AE3-FC7424132DEE}" type="presParOf" srcId="{CE2A123E-65EF-491B-BFBF-075E2546A3C0}" destId="{351B4692-F716-403E-8525-C1D26B0E9554}" srcOrd="0" destOrd="0" presId="urn:microsoft.com/office/officeart/2005/8/layout/hList1"/>
    <dgm:cxn modelId="{5D63235C-6EC8-47CB-BE58-8FAB884234E0}" type="presParOf" srcId="{CE2A123E-65EF-491B-BFBF-075E2546A3C0}" destId="{20B99FA3-D257-4C08-B839-69A3B2611037}" srcOrd="1" destOrd="0" presId="urn:microsoft.com/office/officeart/2005/8/layout/hList1"/>
    <dgm:cxn modelId="{A251A990-4E6C-4095-8560-CFD7448CAB6C}" type="presParOf" srcId="{FB48D953-9753-4765-B391-9EF6221BBA52}" destId="{C602714D-F58D-43CD-956A-51A7A57A0DB8}" srcOrd="1" destOrd="0" presId="urn:microsoft.com/office/officeart/2005/8/layout/hList1"/>
    <dgm:cxn modelId="{3DB6C320-2293-4789-B8D4-F76069219789}" type="presParOf" srcId="{FB48D953-9753-4765-B391-9EF6221BBA52}" destId="{70FA6DCD-6B94-4307-A016-C739FC0A5031}" srcOrd="2" destOrd="0" presId="urn:microsoft.com/office/officeart/2005/8/layout/hList1"/>
    <dgm:cxn modelId="{585A1AEF-CE2A-46A2-885B-7F449D89D36E}" type="presParOf" srcId="{70FA6DCD-6B94-4307-A016-C739FC0A5031}" destId="{9513AABD-082B-4207-A460-4D30A2F0DFA7}" srcOrd="0" destOrd="0" presId="urn:microsoft.com/office/officeart/2005/8/layout/hList1"/>
    <dgm:cxn modelId="{651BD08E-FE62-4C9E-8E65-CDE468B3A7E5}" type="presParOf" srcId="{70FA6DCD-6B94-4307-A016-C739FC0A5031}" destId="{7ADEB83B-CC37-4F9F-8AF7-7D99E2EAFD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221725-DB14-4256-95AC-52DB9E0696F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EF47E61-906D-4293-A808-030B86DED365}">
      <dgm:prSet/>
      <dgm:spPr/>
      <dgm:t>
        <a:bodyPr/>
        <a:lstStyle/>
        <a:p>
          <a:r>
            <a:rPr lang="en-US"/>
            <a:t>A funding body</a:t>
          </a:r>
        </a:p>
      </dgm:t>
    </dgm:pt>
    <dgm:pt modelId="{044A3ECF-DD0A-4E0D-B3C0-D7DE033658A5}" type="parTrans" cxnId="{00C8C7C7-CD4E-41C6-9718-644E2617FF6D}">
      <dgm:prSet/>
      <dgm:spPr/>
      <dgm:t>
        <a:bodyPr/>
        <a:lstStyle/>
        <a:p>
          <a:endParaRPr lang="en-US"/>
        </a:p>
      </dgm:t>
    </dgm:pt>
    <dgm:pt modelId="{0095FA58-FE86-4606-AA44-DE507D62FAE5}" type="sibTrans" cxnId="{00C8C7C7-CD4E-41C6-9718-644E2617FF6D}">
      <dgm:prSet/>
      <dgm:spPr/>
      <dgm:t>
        <a:bodyPr/>
        <a:lstStyle/>
        <a:p>
          <a:endParaRPr lang="en-US"/>
        </a:p>
      </dgm:t>
    </dgm:pt>
    <dgm:pt modelId="{1092ACD7-F869-412C-A31A-5A3274FCF366}">
      <dgm:prSet/>
      <dgm:spPr/>
      <dgm:t>
        <a:bodyPr/>
        <a:lstStyle/>
        <a:p>
          <a:r>
            <a:rPr lang="en-US"/>
            <a:t>A rubber stamp</a:t>
          </a:r>
        </a:p>
      </dgm:t>
    </dgm:pt>
    <dgm:pt modelId="{AAEEEFC9-E763-4530-B72C-1CFDED81ACC6}" type="parTrans" cxnId="{86C714DA-0F7B-4E8C-A63E-AB279D56AF54}">
      <dgm:prSet/>
      <dgm:spPr/>
      <dgm:t>
        <a:bodyPr/>
        <a:lstStyle/>
        <a:p>
          <a:endParaRPr lang="en-US"/>
        </a:p>
      </dgm:t>
    </dgm:pt>
    <dgm:pt modelId="{EB9254B8-5BF6-464E-A3D4-840A7E0E5D88}" type="sibTrans" cxnId="{86C714DA-0F7B-4E8C-A63E-AB279D56AF54}">
      <dgm:prSet/>
      <dgm:spPr/>
      <dgm:t>
        <a:bodyPr/>
        <a:lstStyle/>
        <a:p>
          <a:endParaRPr lang="en-US"/>
        </a:p>
      </dgm:t>
    </dgm:pt>
    <dgm:pt modelId="{E3A825C2-8C6A-4736-AB90-74DB40EB2DCA}">
      <dgm:prSet/>
      <dgm:spPr/>
      <dgm:t>
        <a:bodyPr/>
        <a:lstStyle/>
        <a:p>
          <a:r>
            <a:rPr lang="en-US"/>
            <a:t>A hoop to jump through</a:t>
          </a:r>
        </a:p>
      </dgm:t>
    </dgm:pt>
    <dgm:pt modelId="{136BBC38-5C58-4F6F-9762-0CA7ADCC2C0F}" type="parTrans" cxnId="{65589838-D323-439D-B99A-E67E2D7E0F0A}">
      <dgm:prSet/>
      <dgm:spPr/>
      <dgm:t>
        <a:bodyPr/>
        <a:lstStyle/>
        <a:p>
          <a:endParaRPr lang="en-US"/>
        </a:p>
      </dgm:t>
    </dgm:pt>
    <dgm:pt modelId="{DA2AA773-23B5-4A40-8551-BDB44C6BEA38}" type="sibTrans" cxnId="{65589838-D323-439D-B99A-E67E2D7E0F0A}">
      <dgm:prSet/>
      <dgm:spPr/>
      <dgm:t>
        <a:bodyPr/>
        <a:lstStyle/>
        <a:p>
          <a:endParaRPr lang="en-US"/>
        </a:p>
      </dgm:t>
    </dgm:pt>
    <dgm:pt modelId="{5A6E0960-B349-4AD8-A0C7-91881BA1A840}">
      <dgm:prSet/>
      <dgm:spPr/>
      <dgm:t>
        <a:bodyPr/>
        <a:lstStyle/>
        <a:p>
          <a:r>
            <a:rPr lang="en-US"/>
            <a:t>Red tape</a:t>
          </a:r>
        </a:p>
      </dgm:t>
    </dgm:pt>
    <dgm:pt modelId="{DC2AF8DC-C93F-4FFB-B7FB-81A235B8F97D}" type="parTrans" cxnId="{A10C5B91-C0AE-472F-9EB5-30D3682327E0}">
      <dgm:prSet/>
      <dgm:spPr/>
      <dgm:t>
        <a:bodyPr/>
        <a:lstStyle/>
        <a:p>
          <a:endParaRPr lang="en-US"/>
        </a:p>
      </dgm:t>
    </dgm:pt>
    <dgm:pt modelId="{F60D3D0D-71BB-48CE-8012-BE7DEAE8D363}" type="sibTrans" cxnId="{A10C5B91-C0AE-472F-9EB5-30D3682327E0}">
      <dgm:prSet/>
      <dgm:spPr/>
      <dgm:t>
        <a:bodyPr/>
        <a:lstStyle/>
        <a:p>
          <a:endParaRPr lang="en-US"/>
        </a:p>
      </dgm:t>
    </dgm:pt>
    <dgm:pt modelId="{89B7B3A3-CABA-4A69-BB46-533262C428C9}" type="pres">
      <dgm:prSet presAssocID="{A4221725-DB14-4256-95AC-52DB9E0696F3}" presName="linear" presStyleCnt="0">
        <dgm:presLayoutVars>
          <dgm:animLvl val="lvl"/>
          <dgm:resizeHandles val="exact"/>
        </dgm:presLayoutVars>
      </dgm:prSet>
      <dgm:spPr/>
    </dgm:pt>
    <dgm:pt modelId="{82693F4F-E748-4255-A2E1-7FBB4F3BB3DC}" type="pres">
      <dgm:prSet presAssocID="{6EF47E61-906D-4293-A808-030B86DED365}" presName="parentText" presStyleLbl="node1" presStyleIdx="0" presStyleCnt="4">
        <dgm:presLayoutVars>
          <dgm:chMax val="0"/>
          <dgm:bulletEnabled val="1"/>
        </dgm:presLayoutVars>
      </dgm:prSet>
      <dgm:spPr/>
    </dgm:pt>
    <dgm:pt modelId="{4D48B01D-1D5D-4C94-94A5-55E3357395BC}" type="pres">
      <dgm:prSet presAssocID="{0095FA58-FE86-4606-AA44-DE507D62FAE5}" presName="spacer" presStyleCnt="0"/>
      <dgm:spPr/>
    </dgm:pt>
    <dgm:pt modelId="{91A91D88-0064-4710-A35B-73AF82BA0E4C}" type="pres">
      <dgm:prSet presAssocID="{1092ACD7-F869-412C-A31A-5A3274FCF366}" presName="parentText" presStyleLbl="node1" presStyleIdx="1" presStyleCnt="4">
        <dgm:presLayoutVars>
          <dgm:chMax val="0"/>
          <dgm:bulletEnabled val="1"/>
        </dgm:presLayoutVars>
      </dgm:prSet>
      <dgm:spPr/>
    </dgm:pt>
    <dgm:pt modelId="{A878D412-18D6-4492-BC6E-48D1E3F1FFF2}" type="pres">
      <dgm:prSet presAssocID="{EB9254B8-5BF6-464E-A3D4-840A7E0E5D88}" presName="spacer" presStyleCnt="0"/>
      <dgm:spPr/>
    </dgm:pt>
    <dgm:pt modelId="{795F3802-2A6D-47E4-B782-23D6D3172CCB}" type="pres">
      <dgm:prSet presAssocID="{E3A825C2-8C6A-4736-AB90-74DB40EB2DCA}" presName="parentText" presStyleLbl="node1" presStyleIdx="2" presStyleCnt="4">
        <dgm:presLayoutVars>
          <dgm:chMax val="0"/>
          <dgm:bulletEnabled val="1"/>
        </dgm:presLayoutVars>
      </dgm:prSet>
      <dgm:spPr/>
    </dgm:pt>
    <dgm:pt modelId="{3D5E6455-7B7F-46F5-9394-98F75697EDC9}" type="pres">
      <dgm:prSet presAssocID="{DA2AA773-23B5-4A40-8551-BDB44C6BEA38}" presName="spacer" presStyleCnt="0"/>
      <dgm:spPr/>
    </dgm:pt>
    <dgm:pt modelId="{08437B47-08AD-48BB-AFF1-5F9BBD65EE06}" type="pres">
      <dgm:prSet presAssocID="{5A6E0960-B349-4AD8-A0C7-91881BA1A840}" presName="parentText" presStyleLbl="node1" presStyleIdx="3" presStyleCnt="4">
        <dgm:presLayoutVars>
          <dgm:chMax val="0"/>
          <dgm:bulletEnabled val="1"/>
        </dgm:presLayoutVars>
      </dgm:prSet>
      <dgm:spPr/>
    </dgm:pt>
  </dgm:ptLst>
  <dgm:cxnLst>
    <dgm:cxn modelId="{65589838-D323-439D-B99A-E67E2D7E0F0A}" srcId="{A4221725-DB14-4256-95AC-52DB9E0696F3}" destId="{E3A825C2-8C6A-4736-AB90-74DB40EB2DCA}" srcOrd="2" destOrd="0" parTransId="{136BBC38-5C58-4F6F-9762-0CA7ADCC2C0F}" sibTransId="{DA2AA773-23B5-4A40-8551-BDB44C6BEA38}"/>
    <dgm:cxn modelId="{95EBCC65-4783-49AD-9C96-FBF80FED2D16}" type="presOf" srcId="{1092ACD7-F869-412C-A31A-5A3274FCF366}" destId="{91A91D88-0064-4710-A35B-73AF82BA0E4C}" srcOrd="0" destOrd="0" presId="urn:microsoft.com/office/officeart/2005/8/layout/vList2"/>
    <dgm:cxn modelId="{23FBE359-2F2E-421D-9CC9-49B3DC56FC77}" type="presOf" srcId="{5A6E0960-B349-4AD8-A0C7-91881BA1A840}" destId="{08437B47-08AD-48BB-AFF1-5F9BBD65EE06}" srcOrd="0" destOrd="0" presId="urn:microsoft.com/office/officeart/2005/8/layout/vList2"/>
    <dgm:cxn modelId="{4BAD1D7A-CFCB-41D7-A7DC-6A2F5B394D81}" type="presOf" srcId="{6EF47E61-906D-4293-A808-030B86DED365}" destId="{82693F4F-E748-4255-A2E1-7FBB4F3BB3DC}" srcOrd="0" destOrd="0" presId="urn:microsoft.com/office/officeart/2005/8/layout/vList2"/>
    <dgm:cxn modelId="{989C0D91-B641-49F2-8D15-C14D6E2A1DCF}" type="presOf" srcId="{A4221725-DB14-4256-95AC-52DB9E0696F3}" destId="{89B7B3A3-CABA-4A69-BB46-533262C428C9}" srcOrd="0" destOrd="0" presId="urn:microsoft.com/office/officeart/2005/8/layout/vList2"/>
    <dgm:cxn modelId="{A10C5B91-C0AE-472F-9EB5-30D3682327E0}" srcId="{A4221725-DB14-4256-95AC-52DB9E0696F3}" destId="{5A6E0960-B349-4AD8-A0C7-91881BA1A840}" srcOrd="3" destOrd="0" parTransId="{DC2AF8DC-C93F-4FFB-B7FB-81A235B8F97D}" sibTransId="{F60D3D0D-71BB-48CE-8012-BE7DEAE8D363}"/>
    <dgm:cxn modelId="{00C8C7C7-CD4E-41C6-9718-644E2617FF6D}" srcId="{A4221725-DB14-4256-95AC-52DB9E0696F3}" destId="{6EF47E61-906D-4293-A808-030B86DED365}" srcOrd="0" destOrd="0" parTransId="{044A3ECF-DD0A-4E0D-B3C0-D7DE033658A5}" sibTransId="{0095FA58-FE86-4606-AA44-DE507D62FAE5}"/>
    <dgm:cxn modelId="{86C714DA-0F7B-4E8C-A63E-AB279D56AF54}" srcId="{A4221725-DB14-4256-95AC-52DB9E0696F3}" destId="{1092ACD7-F869-412C-A31A-5A3274FCF366}" srcOrd="1" destOrd="0" parTransId="{AAEEEFC9-E763-4530-B72C-1CFDED81ACC6}" sibTransId="{EB9254B8-5BF6-464E-A3D4-840A7E0E5D88}"/>
    <dgm:cxn modelId="{DA61AAFB-6F07-43EA-830A-117125CB281F}" type="presOf" srcId="{E3A825C2-8C6A-4736-AB90-74DB40EB2DCA}" destId="{795F3802-2A6D-47E4-B782-23D6D3172CCB}" srcOrd="0" destOrd="0" presId="urn:microsoft.com/office/officeart/2005/8/layout/vList2"/>
    <dgm:cxn modelId="{39BD9945-2689-499D-88BE-9DC13E40880E}" type="presParOf" srcId="{89B7B3A3-CABA-4A69-BB46-533262C428C9}" destId="{82693F4F-E748-4255-A2E1-7FBB4F3BB3DC}" srcOrd="0" destOrd="0" presId="urn:microsoft.com/office/officeart/2005/8/layout/vList2"/>
    <dgm:cxn modelId="{58790AE8-D324-4F1D-9D05-9FFF380A146A}" type="presParOf" srcId="{89B7B3A3-CABA-4A69-BB46-533262C428C9}" destId="{4D48B01D-1D5D-4C94-94A5-55E3357395BC}" srcOrd="1" destOrd="0" presId="urn:microsoft.com/office/officeart/2005/8/layout/vList2"/>
    <dgm:cxn modelId="{50246F39-920C-443E-AFDF-496B58259F10}" type="presParOf" srcId="{89B7B3A3-CABA-4A69-BB46-533262C428C9}" destId="{91A91D88-0064-4710-A35B-73AF82BA0E4C}" srcOrd="2" destOrd="0" presId="urn:microsoft.com/office/officeart/2005/8/layout/vList2"/>
    <dgm:cxn modelId="{488CFB04-F13D-499F-838F-3C01F100355A}" type="presParOf" srcId="{89B7B3A3-CABA-4A69-BB46-533262C428C9}" destId="{A878D412-18D6-4492-BC6E-48D1E3F1FFF2}" srcOrd="3" destOrd="0" presId="urn:microsoft.com/office/officeart/2005/8/layout/vList2"/>
    <dgm:cxn modelId="{EA8135EF-A6BB-44CD-9FE1-E751D6C016F8}" type="presParOf" srcId="{89B7B3A3-CABA-4A69-BB46-533262C428C9}" destId="{795F3802-2A6D-47E4-B782-23D6D3172CCB}" srcOrd="4" destOrd="0" presId="urn:microsoft.com/office/officeart/2005/8/layout/vList2"/>
    <dgm:cxn modelId="{C8A4723C-4E97-4E5E-A78A-EE97E7485E7C}" type="presParOf" srcId="{89B7B3A3-CABA-4A69-BB46-533262C428C9}" destId="{3D5E6455-7B7F-46F5-9394-98F75697EDC9}" srcOrd="5" destOrd="0" presId="urn:microsoft.com/office/officeart/2005/8/layout/vList2"/>
    <dgm:cxn modelId="{65D3D418-1544-4674-8DBC-A9626BA55A69}" type="presParOf" srcId="{89B7B3A3-CABA-4A69-BB46-533262C428C9}" destId="{08437B47-08AD-48BB-AFF1-5F9BBD65EE0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CCAA3F-B445-4360-BB86-57BC7E7A4D75}"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C9CC7853-4E1F-434B-9A6F-5276847DCC02}">
      <dgm:prSet/>
      <dgm:spPr/>
      <dgm:t>
        <a:bodyPr/>
        <a:lstStyle/>
        <a:p>
          <a:r>
            <a:rPr lang="en-US"/>
            <a:t>Welcome &amp; Introductions</a:t>
          </a:r>
        </a:p>
      </dgm:t>
    </dgm:pt>
    <dgm:pt modelId="{779E3E72-07C0-4CC3-B46C-93EAF1BE0382}" type="parTrans" cxnId="{B3E908F0-F2E5-4699-977A-CE9503158110}">
      <dgm:prSet/>
      <dgm:spPr/>
      <dgm:t>
        <a:bodyPr/>
        <a:lstStyle/>
        <a:p>
          <a:endParaRPr lang="en-US"/>
        </a:p>
      </dgm:t>
    </dgm:pt>
    <dgm:pt modelId="{51960F7A-2355-4084-820D-5B447CFA5684}" type="sibTrans" cxnId="{B3E908F0-F2E5-4699-977A-CE9503158110}">
      <dgm:prSet/>
      <dgm:spPr/>
      <dgm:t>
        <a:bodyPr/>
        <a:lstStyle/>
        <a:p>
          <a:endParaRPr lang="en-US"/>
        </a:p>
      </dgm:t>
    </dgm:pt>
    <dgm:pt modelId="{2CBF27DE-CFCE-4814-AC3C-B5B18A8A5007}">
      <dgm:prSet/>
      <dgm:spPr/>
      <dgm:t>
        <a:bodyPr/>
        <a:lstStyle/>
        <a:p>
          <a:r>
            <a:rPr lang="en-US" dirty="0"/>
            <a:t>Case Manager-</a:t>
          </a:r>
        </a:p>
      </dgm:t>
    </dgm:pt>
    <dgm:pt modelId="{386D0D4F-A284-41F0-BF4E-4F53071950ED}" type="parTrans" cxnId="{4C4CDDC7-613F-4291-A5ED-A927AF739D76}">
      <dgm:prSet/>
      <dgm:spPr/>
      <dgm:t>
        <a:bodyPr/>
        <a:lstStyle/>
        <a:p>
          <a:endParaRPr lang="en-US"/>
        </a:p>
      </dgm:t>
    </dgm:pt>
    <dgm:pt modelId="{F9C3F6E0-C137-4F0F-B6F5-85CA35F29A8F}" type="sibTrans" cxnId="{4C4CDDC7-613F-4291-A5ED-A927AF739D76}">
      <dgm:prSet/>
      <dgm:spPr/>
      <dgm:t>
        <a:bodyPr/>
        <a:lstStyle/>
        <a:p>
          <a:endParaRPr lang="en-US"/>
        </a:p>
      </dgm:t>
    </dgm:pt>
    <dgm:pt modelId="{27D9CDF1-3567-4D8C-B0A7-095F6E2BB6EA}">
      <dgm:prSet/>
      <dgm:spPr/>
      <dgm:t>
        <a:bodyPr/>
        <a:lstStyle/>
        <a:p>
          <a:r>
            <a:rPr lang="en-US" dirty="0"/>
            <a:t>Brief history of client/family-include reason for referral to FAPT</a:t>
          </a:r>
        </a:p>
      </dgm:t>
    </dgm:pt>
    <dgm:pt modelId="{365B4DEC-4C72-446F-9371-1CABE8655153}" type="parTrans" cxnId="{AB129A66-3705-4C04-8089-3F2C81405483}">
      <dgm:prSet/>
      <dgm:spPr/>
      <dgm:t>
        <a:bodyPr/>
        <a:lstStyle/>
        <a:p>
          <a:endParaRPr lang="en-US"/>
        </a:p>
      </dgm:t>
    </dgm:pt>
    <dgm:pt modelId="{2D07A3B0-BE02-4253-9F17-F2BA9C66B75F}" type="sibTrans" cxnId="{AB129A66-3705-4C04-8089-3F2C81405483}">
      <dgm:prSet/>
      <dgm:spPr/>
      <dgm:t>
        <a:bodyPr/>
        <a:lstStyle/>
        <a:p>
          <a:endParaRPr lang="en-US"/>
        </a:p>
      </dgm:t>
    </dgm:pt>
    <dgm:pt modelId="{D69DD917-B07D-4B90-9D28-EEBB1D5F6435}">
      <dgm:prSet/>
      <dgm:spPr/>
      <dgm:t>
        <a:bodyPr/>
        <a:lstStyle/>
        <a:p>
          <a:r>
            <a:rPr lang="en-US" dirty="0"/>
            <a:t>Past and/or current services-what worked/what didn’t</a:t>
          </a:r>
        </a:p>
      </dgm:t>
    </dgm:pt>
    <dgm:pt modelId="{B6A0E631-8ECD-4DCB-A773-6773BB0AD91C}" type="parTrans" cxnId="{A9B669F4-D7C1-4B3D-84B3-93723AAC088C}">
      <dgm:prSet/>
      <dgm:spPr/>
      <dgm:t>
        <a:bodyPr/>
        <a:lstStyle/>
        <a:p>
          <a:endParaRPr lang="en-US"/>
        </a:p>
      </dgm:t>
    </dgm:pt>
    <dgm:pt modelId="{AA54BE48-D1AC-45FD-94E4-DD7D45260D8A}" type="sibTrans" cxnId="{A9B669F4-D7C1-4B3D-84B3-93723AAC088C}">
      <dgm:prSet/>
      <dgm:spPr/>
      <dgm:t>
        <a:bodyPr/>
        <a:lstStyle/>
        <a:p>
          <a:endParaRPr lang="en-US"/>
        </a:p>
      </dgm:t>
    </dgm:pt>
    <dgm:pt modelId="{AD8ECAA0-84C4-40F0-8320-0624A28568B3}">
      <dgm:prSet/>
      <dgm:spPr/>
      <dgm:t>
        <a:bodyPr/>
        <a:lstStyle/>
        <a:p>
          <a:r>
            <a:rPr lang="en-US" dirty="0"/>
            <a:t>Client &amp; family strengths</a:t>
          </a:r>
        </a:p>
      </dgm:t>
    </dgm:pt>
    <dgm:pt modelId="{F6CCBA9A-9D76-4952-A958-B7D08D237847}" type="parTrans" cxnId="{0AE1D982-1773-4127-BEDD-668E2055143D}">
      <dgm:prSet/>
      <dgm:spPr/>
      <dgm:t>
        <a:bodyPr/>
        <a:lstStyle/>
        <a:p>
          <a:endParaRPr lang="en-US"/>
        </a:p>
      </dgm:t>
    </dgm:pt>
    <dgm:pt modelId="{454D482C-EC77-4A1C-8250-653C179C533E}" type="sibTrans" cxnId="{0AE1D982-1773-4127-BEDD-668E2055143D}">
      <dgm:prSet/>
      <dgm:spPr/>
      <dgm:t>
        <a:bodyPr/>
        <a:lstStyle/>
        <a:p>
          <a:endParaRPr lang="en-US"/>
        </a:p>
      </dgm:t>
    </dgm:pt>
    <dgm:pt modelId="{995927EF-19ED-4AB5-B208-FD468C26678A}">
      <dgm:prSet/>
      <dgm:spPr/>
      <dgm:t>
        <a:bodyPr/>
        <a:lstStyle/>
        <a:p>
          <a:r>
            <a:rPr lang="en-US"/>
            <a:t>Family &amp; Youth provide information</a:t>
          </a:r>
        </a:p>
      </dgm:t>
    </dgm:pt>
    <dgm:pt modelId="{21131DC8-3E1A-4D36-956F-49631F9B6FAE}" type="parTrans" cxnId="{D3F59BD1-C15D-47D2-AB30-E593BEC9D6E1}">
      <dgm:prSet/>
      <dgm:spPr/>
      <dgm:t>
        <a:bodyPr/>
        <a:lstStyle/>
        <a:p>
          <a:endParaRPr lang="en-US"/>
        </a:p>
      </dgm:t>
    </dgm:pt>
    <dgm:pt modelId="{DB9B9A6A-4CF2-405C-A0E3-669EF680731E}" type="sibTrans" cxnId="{D3F59BD1-C15D-47D2-AB30-E593BEC9D6E1}">
      <dgm:prSet/>
      <dgm:spPr/>
      <dgm:t>
        <a:bodyPr/>
        <a:lstStyle/>
        <a:p>
          <a:endParaRPr lang="en-US"/>
        </a:p>
      </dgm:t>
    </dgm:pt>
    <dgm:pt modelId="{DF558F59-9624-4664-BCCF-09E18F8E6C36}">
      <dgm:prSet/>
      <dgm:spPr/>
      <dgm:t>
        <a:bodyPr/>
        <a:lstStyle/>
        <a:p>
          <a:r>
            <a:rPr lang="en-US"/>
            <a:t>Discussion/Questions</a:t>
          </a:r>
        </a:p>
      </dgm:t>
    </dgm:pt>
    <dgm:pt modelId="{A2BC6356-045A-43F4-AD00-3A52EE6D375F}" type="parTrans" cxnId="{D6E1846E-8D12-431B-B289-06B6E16A74D3}">
      <dgm:prSet/>
      <dgm:spPr/>
      <dgm:t>
        <a:bodyPr/>
        <a:lstStyle/>
        <a:p>
          <a:endParaRPr lang="en-US"/>
        </a:p>
      </dgm:t>
    </dgm:pt>
    <dgm:pt modelId="{19341020-1899-4A88-9F06-A1C864E43499}" type="sibTrans" cxnId="{D6E1846E-8D12-431B-B289-06B6E16A74D3}">
      <dgm:prSet/>
      <dgm:spPr/>
      <dgm:t>
        <a:bodyPr/>
        <a:lstStyle/>
        <a:p>
          <a:endParaRPr lang="en-US"/>
        </a:p>
      </dgm:t>
    </dgm:pt>
    <dgm:pt modelId="{34ECDDDF-40A7-4C84-BE91-1E3798488964}">
      <dgm:prSet/>
      <dgm:spPr/>
      <dgm:t>
        <a:bodyPr/>
        <a:lstStyle/>
        <a:p>
          <a:r>
            <a:rPr lang="en-US"/>
            <a:t>FAPT recommendations/Budget Sheet reviewed, Participation &amp; Consent signed</a:t>
          </a:r>
        </a:p>
      </dgm:t>
    </dgm:pt>
    <dgm:pt modelId="{D0805A4A-95EE-4D23-AE59-2E311532E13A}" type="parTrans" cxnId="{8602E5EC-D52F-43C4-ACF9-289EDEFE6550}">
      <dgm:prSet/>
      <dgm:spPr/>
      <dgm:t>
        <a:bodyPr/>
        <a:lstStyle/>
        <a:p>
          <a:endParaRPr lang="en-US"/>
        </a:p>
      </dgm:t>
    </dgm:pt>
    <dgm:pt modelId="{E89EEB3B-DF66-4E81-8F7E-9CB10AE9CC75}" type="sibTrans" cxnId="{8602E5EC-D52F-43C4-ACF9-289EDEFE6550}">
      <dgm:prSet/>
      <dgm:spPr/>
      <dgm:t>
        <a:bodyPr/>
        <a:lstStyle/>
        <a:p>
          <a:endParaRPr lang="en-US"/>
        </a:p>
      </dgm:t>
    </dgm:pt>
    <dgm:pt modelId="{28CD3095-29BC-43C2-B10F-45ED2833FC7C}">
      <dgm:prSet/>
      <dgm:spPr/>
      <dgm:t>
        <a:bodyPr/>
        <a:lstStyle/>
        <a:p>
          <a:r>
            <a:rPr lang="en-US"/>
            <a:t>Next FAPT meeting scheduled</a:t>
          </a:r>
        </a:p>
      </dgm:t>
    </dgm:pt>
    <dgm:pt modelId="{C3F4428D-066C-42C6-B2AB-EC0DC6263A27}" type="parTrans" cxnId="{04ACCE51-7348-4D69-A5B6-933D342ABA28}">
      <dgm:prSet/>
      <dgm:spPr/>
      <dgm:t>
        <a:bodyPr/>
        <a:lstStyle/>
        <a:p>
          <a:endParaRPr lang="en-US"/>
        </a:p>
      </dgm:t>
    </dgm:pt>
    <dgm:pt modelId="{2CFF5F74-8DD1-4B78-9712-34F88E5E1A53}" type="sibTrans" cxnId="{04ACCE51-7348-4D69-A5B6-933D342ABA28}">
      <dgm:prSet/>
      <dgm:spPr/>
      <dgm:t>
        <a:bodyPr/>
        <a:lstStyle/>
        <a:p>
          <a:endParaRPr lang="en-US"/>
        </a:p>
      </dgm:t>
    </dgm:pt>
    <dgm:pt modelId="{6830A19D-E082-414E-98EA-01CEE13ECAF0}" type="pres">
      <dgm:prSet presAssocID="{51CCAA3F-B445-4360-BB86-57BC7E7A4D75}" presName="Name0" presStyleCnt="0">
        <dgm:presLayoutVars>
          <dgm:dir/>
          <dgm:resizeHandles val="exact"/>
        </dgm:presLayoutVars>
      </dgm:prSet>
      <dgm:spPr/>
    </dgm:pt>
    <dgm:pt modelId="{223B05C4-A8ED-44BC-A69E-7BC338F6A548}" type="pres">
      <dgm:prSet presAssocID="{C9CC7853-4E1F-434B-9A6F-5276847DCC02}" presName="node" presStyleLbl="node1" presStyleIdx="0" presStyleCnt="6">
        <dgm:presLayoutVars>
          <dgm:bulletEnabled val="1"/>
        </dgm:presLayoutVars>
      </dgm:prSet>
      <dgm:spPr/>
    </dgm:pt>
    <dgm:pt modelId="{8BE54ED1-96D8-4AFC-984A-274768789829}" type="pres">
      <dgm:prSet presAssocID="{51960F7A-2355-4084-820D-5B447CFA5684}" presName="sibTrans" presStyleLbl="sibTrans1D1" presStyleIdx="0" presStyleCnt="5"/>
      <dgm:spPr/>
    </dgm:pt>
    <dgm:pt modelId="{81103A66-9917-4A5F-A727-32F140578486}" type="pres">
      <dgm:prSet presAssocID="{51960F7A-2355-4084-820D-5B447CFA5684}" presName="connectorText" presStyleLbl="sibTrans1D1" presStyleIdx="0" presStyleCnt="5"/>
      <dgm:spPr/>
    </dgm:pt>
    <dgm:pt modelId="{129C40E0-9195-411C-8AB0-8731504FED89}" type="pres">
      <dgm:prSet presAssocID="{2CBF27DE-CFCE-4814-AC3C-B5B18A8A5007}" presName="node" presStyleLbl="node1" presStyleIdx="1" presStyleCnt="6">
        <dgm:presLayoutVars>
          <dgm:bulletEnabled val="1"/>
        </dgm:presLayoutVars>
      </dgm:prSet>
      <dgm:spPr/>
    </dgm:pt>
    <dgm:pt modelId="{7D15B6E9-AAF0-431E-AF70-1F74FD41C380}" type="pres">
      <dgm:prSet presAssocID="{F9C3F6E0-C137-4F0F-B6F5-85CA35F29A8F}" presName="sibTrans" presStyleLbl="sibTrans1D1" presStyleIdx="1" presStyleCnt="5"/>
      <dgm:spPr/>
    </dgm:pt>
    <dgm:pt modelId="{795A676A-14BA-4A8E-90B0-5169ABA2F1F7}" type="pres">
      <dgm:prSet presAssocID="{F9C3F6E0-C137-4F0F-B6F5-85CA35F29A8F}" presName="connectorText" presStyleLbl="sibTrans1D1" presStyleIdx="1" presStyleCnt="5"/>
      <dgm:spPr/>
    </dgm:pt>
    <dgm:pt modelId="{371C0A16-900B-411E-AD1A-B56D65A4662C}" type="pres">
      <dgm:prSet presAssocID="{995927EF-19ED-4AB5-B208-FD468C26678A}" presName="node" presStyleLbl="node1" presStyleIdx="2" presStyleCnt="6">
        <dgm:presLayoutVars>
          <dgm:bulletEnabled val="1"/>
        </dgm:presLayoutVars>
      </dgm:prSet>
      <dgm:spPr/>
    </dgm:pt>
    <dgm:pt modelId="{BD07F45D-2819-4833-AE56-13AE8EF93D86}" type="pres">
      <dgm:prSet presAssocID="{DB9B9A6A-4CF2-405C-A0E3-669EF680731E}" presName="sibTrans" presStyleLbl="sibTrans1D1" presStyleIdx="2" presStyleCnt="5"/>
      <dgm:spPr/>
    </dgm:pt>
    <dgm:pt modelId="{8D83557E-332F-4A1D-8FEE-B49141327A68}" type="pres">
      <dgm:prSet presAssocID="{DB9B9A6A-4CF2-405C-A0E3-669EF680731E}" presName="connectorText" presStyleLbl="sibTrans1D1" presStyleIdx="2" presStyleCnt="5"/>
      <dgm:spPr/>
    </dgm:pt>
    <dgm:pt modelId="{63594ED6-0CBB-40C2-A93E-B0A48F2D7FC4}" type="pres">
      <dgm:prSet presAssocID="{DF558F59-9624-4664-BCCF-09E18F8E6C36}" presName="node" presStyleLbl="node1" presStyleIdx="3" presStyleCnt="6">
        <dgm:presLayoutVars>
          <dgm:bulletEnabled val="1"/>
        </dgm:presLayoutVars>
      </dgm:prSet>
      <dgm:spPr/>
    </dgm:pt>
    <dgm:pt modelId="{0501F9C7-F15A-47CC-A8B7-A40F854F51F1}" type="pres">
      <dgm:prSet presAssocID="{19341020-1899-4A88-9F06-A1C864E43499}" presName="sibTrans" presStyleLbl="sibTrans1D1" presStyleIdx="3" presStyleCnt="5"/>
      <dgm:spPr/>
    </dgm:pt>
    <dgm:pt modelId="{256CC436-4D3B-471E-9164-BBE6D540EF68}" type="pres">
      <dgm:prSet presAssocID="{19341020-1899-4A88-9F06-A1C864E43499}" presName="connectorText" presStyleLbl="sibTrans1D1" presStyleIdx="3" presStyleCnt="5"/>
      <dgm:spPr/>
    </dgm:pt>
    <dgm:pt modelId="{790AC975-5757-45D1-92E0-43A6781C52DB}" type="pres">
      <dgm:prSet presAssocID="{34ECDDDF-40A7-4C84-BE91-1E3798488964}" presName="node" presStyleLbl="node1" presStyleIdx="4" presStyleCnt="6">
        <dgm:presLayoutVars>
          <dgm:bulletEnabled val="1"/>
        </dgm:presLayoutVars>
      </dgm:prSet>
      <dgm:spPr/>
    </dgm:pt>
    <dgm:pt modelId="{3170B374-C088-4392-A208-BBC3429EE3AC}" type="pres">
      <dgm:prSet presAssocID="{E89EEB3B-DF66-4E81-8F7E-9CB10AE9CC75}" presName="sibTrans" presStyleLbl="sibTrans1D1" presStyleIdx="4" presStyleCnt="5"/>
      <dgm:spPr/>
    </dgm:pt>
    <dgm:pt modelId="{5458C59A-C767-4EAB-A9DE-0306C35F3F6F}" type="pres">
      <dgm:prSet presAssocID="{E89EEB3B-DF66-4E81-8F7E-9CB10AE9CC75}" presName="connectorText" presStyleLbl="sibTrans1D1" presStyleIdx="4" presStyleCnt="5"/>
      <dgm:spPr/>
    </dgm:pt>
    <dgm:pt modelId="{E5E9C512-F7B2-4879-A140-76AEC574991D}" type="pres">
      <dgm:prSet presAssocID="{28CD3095-29BC-43C2-B10F-45ED2833FC7C}" presName="node" presStyleLbl="node1" presStyleIdx="5" presStyleCnt="6">
        <dgm:presLayoutVars>
          <dgm:bulletEnabled val="1"/>
        </dgm:presLayoutVars>
      </dgm:prSet>
      <dgm:spPr/>
    </dgm:pt>
  </dgm:ptLst>
  <dgm:cxnLst>
    <dgm:cxn modelId="{8838D808-9666-40DE-9161-88743C5F3557}" type="presOf" srcId="{DB9B9A6A-4CF2-405C-A0E3-669EF680731E}" destId="{BD07F45D-2819-4833-AE56-13AE8EF93D86}" srcOrd="0" destOrd="0" presId="urn:microsoft.com/office/officeart/2016/7/layout/RepeatingBendingProcessNew"/>
    <dgm:cxn modelId="{909BFF0C-FDD8-411C-B350-6EAB4D071CDD}" type="presOf" srcId="{D69DD917-B07D-4B90-9D28-EEBB1D5F6435}" destId="{129C40E0-9195-411C-8AB0-8731504FED89}" srcOrd="0" destOrd="2" presId="urn:microsoft.com/office/officeart/2016/7/layout/RepeatingBendingProcessNew"/>
    <dgm:cxn modelId="{BDFBE00E-0CEA-4756-8343-36074F201BA4}" type="presOf" srcId="{51CCAA3F-B445-4360-BB86-57BC7E7A4D75}" destId="{6830A19D-E082-414E-98EA-01CEE13ECAF0}" srcOrd="0" destOrd="0" presId="urn:microsoft.com/office/officeart/2016/7/layout/RepeatingBendingProcessNew"/>
    <dgm:cxn modelId="{26C04F1E-BB85-45B8-8234-B480E207FC69}" type="presOf" srcId="{C9CC7853-4E1F-434B-9A6F-5276847DCC02}" destId="{223B05C4-A8ED-44BC-A69E-7BC338F6A548}" srcOrd="0" destOrd="0" presId="urn:microsoft.com/office/officeart/2016/7/layout/RepeatingBendingProcessNew"/>
    <dgm:cxn modelId="{71F0711E-6F84-4045-AB7D-F1B9549171A4}" type="presOf" srcId="{51960F7A-2355-4084-820D-5B447CFA5684}" destId="{8BE54ED1-96D8-4AFC-984A-274768789829}" srcOrd="0" destOrd="0" presId="urn:microsoft.com/office/officeart/2016/7/layout/RepeatingBendingProcessNew"/>
    <dgm:cxn modelId="{9145A91F-1C55-49F5-B519-593B763A50EC}" type="presOf" srcId="{F9C3F6E0-C137-4F0F-B6F5-85CA35F29A8F}" destId="{7D15B6E9-AAF0-431E-AF70-1F74FD41C380}" srcOrd="0" destOrd="0" presId="urn:microsoft.com/office/officeart/2016/7/layout/RepeatingBendingProcessNew"/>
    <dgm:cxn modelId="{04B8DF27-35C7-4D04-A2E0-FF4D076490E9}" type="presOf" srcId="{E89EEB3B-DF66-4E81-8F7E-9CB10AE9CC75}" destId="{5458C59A-C767-4EAB-A9DE-0306C35F3F6F}" srcOrd="1" destOrd="0" presId="urn:microsoft.com/office/officeart/2016/7/layout/RepeatingBendingProcessNew"/>
    <dgm:cxn modelId="{8E6C6F35-F36C-4277-88F1-7E7FE0C20A91}" type="presOf" srcId="{27D9CDF1-3567-4D8C-B0A7-095F6E2BB6EA}" destId="{129C40E0-9195-411C-8AB0-8731504FED89}" srcOrd="0" destOrd="1" presId="urn:microsoft.com/office/officeart/2016/7/layout/RepeatingBendingProcessNew"/>
    <dgm:cxn modelId="{94F9B93E-D29B-4CA0-8A96-E581091F6BA7}" type="presOf" srcId="{E89EEB3B-DF66-4E81-8F7E-9CB10AE9CC75}" destId="{3170B374-C088-4392-A208-BBC3429EE3AC}" srcOrd="0" destOrd="0" presId="urn:microsoft.com/office/officeart/2016/7/layout/RepeatingBendingProcessNew"/>
    <dgm:cxn modelId="{DA10425B-7512-4B34-8BE9-D1D26FC37392}" type="presOf" srcId="{2CBF27DE-CFCE-4814-AC3C-B5B18A8A5007}" destId="{129C40E0-9195-411C-8AB0-8731504FED89}" srcOrd="0" destOrd="0" presId="urn:microsoft.com/office/officeart/2016/7/layout/RepeatingBendingProcessNew"/>
    <dgm:cxn modelId="{3DCA025D-4C88-4CEE-A431-F5D45970CAF9}" type="presOf" srcId="{19341020-1899-4A88-9F06-A1C864E43499}" destId="{256CC436-4D3B-471E-9164-BBE6D540EF68}" srcOrd="1" destOrd="0" presId="urn:microsoft.com/office/officeart/2016/7/layout/RepeatingBendingProcessNew"/>
    <dgm:cxn modelId="{AB129A66-3705-4C04-8089-3F2C81405483}" srcId="{2CBF27DE-CFCE-4814-AC3C-B5B18A8A5007}" destId="{27D9CDF1-3567-4D8C-B0A7-095F6E2BB6EA}" srcOrd="0" destOrd="0" parTransId="{365B4DEC-4C72-446F-9371-1CABE8655153}" sibTransId="{2D07A3B0-BE02-4253-9F17-F2BA9C66B75F}"/>
    <dgm:cxn modelId="{D6E1846E-8D12-431B-B289-06B6E16A74D3}" srcId="{51CCAA3F-B445-4360-BB86-57BC7E7A4D75}" destId="{DF558F59-9624-4664-BCCF-09E18F8E6C36}" srcOrd="3" destOrd="0" parTransId="{A2BC6356-045A-43F4-AD00-3A52EE6D375F}" sibTransId="{19341020-1899-4A88-9F06-A1C864E43499}"/>
    <dgm:cxn modelId="{04ACCE51-7348-4D69-A5B6-933D342ABA28}" srcId="{51CCAA3F-B445-4360-BB86-57BC7E7A4D75}" destId="{28CD3095-29BC-43C2-B10F-45ED2833FC7C}" srcOrd="5" destOrd="0" parTransId="{C3F4428D-066C-42C6-B2AB-EC0DC6263A27}" sibTransId="{2CFF5F74-8DD1-4B78-9712-34F88E5E1A53}"/>
    <dgm:cxn modelId="{0AE1D982-1773-4127-BEDD-668E2055143D}" srcId="{2CBF27DE-CFCE-4814-AC3C-B5B18A8A5007}" destId="{AD8ECAA0-84C4-40F0-8320-0624A28568B3}" srcOrd="2" destOrd="0" parTransId="{F6CCBA9A-9D76-4952-A958-B7D08D237847}" sibTransId="{454D482C-EC77-4A1C-8250-653C179C533E}"/>
    <dgm:cxn modelId="{EC61358F-9E25-413F-B266-C342E35EC878}" type="presOf" srcId="{AD8ECAA0-84C4-40F0-8320-0624A28568B3}" destId="{129C40E0-9195-411C-8AB0-8731504FED89}" srcOrd="0" destOrd="3" presId="urn:microsoft.com/office/officeart/2016/7/layout/RepeatingBendingProcessNew"/>
    <dgm:cxn modelId="{70DFA7B5-30AF-4F32-B9CD-6D9096C22E2E}" type="presOf" srcId="{51960F7A-2355-4084-820D-5B447CFA5684}" destId="{81103A66-9917-4A5F-A727-32F140578486}" srcOrd="1" destOrd="0" presId="urn:microsoft.com/office/officeart/2016/7/layout/RepeatingBendingProcessNew"/>
    <dgm:cxn modelId="{5312FFB7-AF5A-43D8-8B85-1FCE32F103A6}" type="presOf" srcId="{F9C3F6E0-C137-4F0F-B6F5-85CA35F29A8F}" destId="{795A676A-14BA-4A8E-90B0-5169ABA2F1F7}" srcOrd="1" destOrd="0" presId="urn:microsoft.com/office/officeart/2016/7/layout/RepeatingBendingProcessNew"/>
    <dgm:cxn modelId="{9401B0C6-0B14-4853-9999-0966D778057A}" type="presOf" srcId="{19341020-1899-4A88-9F06-A1C864E43499}" destId="{0501F9C7-F15A-47CC-A8B7-A40F854F51F1}" srcOrd="0" destOrd="0" presId="urn:microsoft.com/office/officeart/2016/7/layout/RepeatingBendingProcessNew"/>
    <dgm:cxn modelId="{4C4CDDC7-613F-4291-A5ED-A927AF739D76}" srcId="{51CCAA3F-B445-4360-BB86-57BC7E7A4D75}" destId="{2CBF27DE-CFCE-4814-AC3C-B5B18A8A5007}" srcOrd="1" destOrd="0" parTransId="{386D0D4F-A284-41F0-BF4E-4F53071950ED}" sibTransId="{F9C3F6E0-C137-4F0F-B6F5-85CA35F29A8F}"/>
    <dgm:cxn modelId="{D3F59BD1-C15D-47D2-AB30-E593BEC9D6E1}" srcId="{51CCAA3F-B445-4360-BB86-57BC7E7A4D75}" destId="{995927EF-19ED-4AB5-B208-FD468C26678A}" srcOrd="2" destOrd="0" parTransId="{21131DC8-3E1A-4D36-956F-49631F9B6FAE}" sibTransId="{DB9B9A6A-4CF2-405C-A0E3-669EF680731E}"/>
    <dgm:cxn modelId="{58E2E1D5-BE38-4B58-9011-4B3AC506F3C2}" type="presOf" srcId="{DF558F59-9624-4664-BCCF-09E18F8E6C36}" destId="{63594ED6-0CBB-40C2-A93E-B0A48F2D7FC4}" srcOrd="0" destOrd="0" presId="urn:microsoft.com/office/officeart/2016/7/layout/RepeatingBendingProcessNew"/>
    <dgm:cxn modelId="{AC1D4EE4-D381-4DFF-B72C-64C32BF1D8BF}" type="presOf" srcId="{34ECDDDF-40A7-4C84-BE91-1E3798488964}" destId="{790AC975-5757-45D1-92E0-43A6781C52DB}" srcOrd="0" destOrd="0" presId="urn:microsoft.com/office/officeart/2016/7/layout/RepeatingBendingProcessNew"/>
    <dgm:cxn modelId="{11AEDBE7-A1B4-43F0-8A78-41E51679E728}" type="presOf" srcId="{DB9B9A6A-4CF2-405C-A0E3-669EF680731E}" destId="{8D83557E-332F-4A1D-8FEE-B49141327A68}" srcOrd="1" destOrd="0" presId="urn:microsoft.com/office/officeart/2016/7/layout/RepeatingBendingProcessNew"/>
    <dgm:cxn modelId="{8602E5EC-D52F-43C4-ACF9-289EDEFE6550}" srcId="{51CCAA3F-B445-4360-BB86-57BC7E7A4D75}" destId="{34ECDDDF-40A7-4C84-BE91-1E3798488964}" srcOrd="4" destOrd="0" parTransId="{D0805A4A-95EE-4D23-AE59-2E311532E13A}" sibTransId="{E89EEB3B-DF66-4E81-8F7E-9CB10AE9CC75}"/>
    <dgm:cxn modelId="{B3E908F0-F2E5-4699-977A-CE9503158110}" srcId="{51CCAA3F-B445-4360-BB86-57BC7E7A4D75}" destId="{C9CC7853-4E1F-434B-9A6F-5276847DCC02}" srcOrd="0" destOrd="0" parTransId="{779E3E72-07C0-4CC3-B46C-93EAF1BE0382}" sibTransId="{51960F7A-2355-4084-820D-5B447CFA5684}"/>
    <dgm:cxn modelId="{8B7307F2-7ADE-4D82-AF95-AA39A88E0602}" type="presOf" srcId="{28CD3095-29BC-43C2-B10F-45ED2833FC7C}" destId="{E5E9C512-F7B2-4879-A140-76AEC574991D}" srcOrd="0" destOrd="0" presId="urn:microsoft.com/office/officeart/2016/7/layout/RepeatingBendingProcessNew"/>
    <dgm:cxn modelId="{A9B669F4-D7C1-4B3D-84B3-93723AAC088C}" srcId="{2CBF27DE-CFCE-4814-AC3C-B5B18A8A5007}" destId="{D69DD917-B07D-4B90-9D28-EEBB1D5F6435}" srcOrd="1" destOrd="0" parTransId="{B6A0E631-8ECD-4DCB-A773-6773BB0AD91C}" sibTransId="{AA54BE48-D1AC-45FD-94E4-DD7D45260D8A}"/>
    <dgm:cxn modelId="{957ACBFE-C842-45E5-BC5B-C921CBEC4E05}" type="presOf" srcId="{995927EF-19ED-4AB5-B208-FD468C26678A}" destId="{371C0A16-900B-411E-AD1A-B56D65A4662C}" srcOrd="0" destOrd="0" presId="urn:microsoft.com/office/officeart/2016/7/layout/RepeatingBendingProcessNew"/>
    <dgm:cxn modelId="{3AFE834A-CFD9-4A65-8DFC-D8A797E7153B}" type="presParOf" srcId="{6830A19D-E082-414E-98EA-01CEE13ECAF0}" destId="{223B05C4-A8ED-44BC-A69E-7BC338F6A548}" srcOrd="0" destOrd="0" presId="urn:microsoft.com/office/officeart/2016/7/layout/RepeatingBendingProcessNew"/>
    <dgm:cxn modelId="{CC131945-C70B-4CC3-AE0E-A226EBF515DC}" type="presParOf" srcId="{6830A19D-E082-414E-98EA-01CEE13ECAF0}" destId="{8BE54ED1-96D8-4AFC-984A-274768789829}" srcOrd="1" destOrd="0" presId="urn:microsoft.com/office/officeart/2016/7/layout/RepeatingBendingProcessNew"/>
    <dgm:cxn modelId="{32807E13-0BB3-480D-874F-43D385DE520F}" type="presParOf" srcId="{8BE54ED1-96D8-4AFC-984A-274768789829}" destId="{81103A66-9917-4A5F-A727-32F140578486}" srcOrd="0" destOrd="0" presId="urn:microsoft.com/office/officeart/2016/7/layout/RepeatingBendingProcessNew"/>
    <dgm:cxn modelId="{7165DE63-6B49-4F3F-B5EA-EAF418DCC915}" type="presParOf" srcId="{6830A19D-E082-414E-98EA-01CEE13ECAF0}" destId="{129C40E0-9195-411C-8AB0-8731504FED89}" srcOrd="2" destOrd="0" presId="urn:microsoft.com/office/officeart/2016/7/layout/RepeatingBendingProcessNew"/>
    <dgm:cxn modelId="{69A1497E-3134-4F83-8751-17EE99C86114}" type="presParOf" srcId="{6830A19D-E082-414E-98EA-01CEE13ECAF0}" destId="{7D15B6E9-AAF0-431E-AF70-1F74FD41C380}" srcOrd="3" destOrd="0" presId="urn:microsoft.com/office/officeart/2016/7/layout/RepeatingBendingProcessNew"/>
    <dgm:cxn modelId="{D9DBA31D-76F7-48DE-837F-D25870197B22}" type="presParOf" srcId="{7D15B6E9-AAF0-431E-AF70-1F74FD41C380}" destId="{795A676A-14BA-4A8E-90B0-5169ABA2F1F7}" srcOrd="0" destOrd="0" presId="urn:microsoft.com/office/officeart/2016/7/layout/RepeatingBendingProcessNew"/>
    <dgm:cxn modelId="{5B9F47AC-B875-4484-8A63-E1BA72037AB6}" type="presParOf" srcId="{6830A19D-E082-414E-98EA-01CEE13ECAF0}" destId="{371C0A16-900B-411E-AD1A-B56D65A4662C}" srcOrd="4" destOrd="0" presId="urn:microsoft.com/office/officeart/2016/7/layout/RepeatingBendingProcessNew"/>
    <dgm:cxn modelId="{E0213C37-A490-4C54-9EB7-9665FDF65E86}" type="presParOf" srcId="{6830A19D-E082-414E-98EA-01CEE13ECAF0}" destId="{BD07F45D-2819-4833-AE56-13AE8EF93D86}" srcOrd="5" destOrd="0" presId="urn:microsoft.com/office/officeart/2016/7/layout/RepeatingBendingProcessNew"/>
    <dgm:cxn modelId="{A5975693-D6BE-4BB5-9B36-97F8A73AB7B0}" type="presParOf" srcId="{BD07F45D-2819-4833-AE56-13AE8EF93D86}" destId="{8D83557E-332F-4A1D-8FEE-B49141327A68}" srcOrd="0" destOrd="0" presId="urn:microsoft.com/office/officeart/2016/7/layout/RepeatingBendingProcessNew"/>
    <dgm:cxn modelId="{B115B0BA-F5DF-44A7-9DD6-702FB22A858D}" type="presParOf" srcId="{6830A19D-E082-414E-98EA-01CEE13ECAF0}" destId="{63594ED6-0CBB-40C2-A93E-B0A48F2D7FC4}" srcOrd="6" destOrd="0" presId="urn:microsoft.com/office/officeart/2016/7/layout/RepeatingBendingProcessNew"/>
    <dgm:cxn modelId="{773B4A74-94A4-4FDF-A628-A05B9F473526}" type="presParOf" srcId="{6830A19D-E082-414E-98EA-01CEE13ECAF0}" destId="{0501F9C7-F15A-47CC-A8B7-A40F854F51F1}" srcOrd="7" destOrd="0" presId="urn:microsoft.com/office/officeart/2016/7/layout/RepeatingBendingProcessNew"/>
    <dgm:cxn modelId="{B95C2037-5608-4B32-B1EE-BF04A755E67F}" type="presParOf" srcId="{0501F9C7-F15A-47CC-A8B7-A40F854F51F1}" destId="{256CC436-4D3B-471E-9164-BBE6D540EF68}" srcOrd="0" destOrd="0" presId="urn:microsoft.com/office/officeart/2016/7/layout/RepeatingBendingProcessNew"/>
    <dgm:cxn modelId="{72852D72-F732-4D36-B65B-83000F2FD589}" type="presParOf" srcId="{6830A19D-E082-414E-98EA-01CEE13ECAF0}" destId="{790AC975-5757-45D1-92E0-43A6781C52DB}" srcOrd="8" destOrd="0" presId="urn:microsoft.com/office/officeart/2016/7/layout/RepeatingBendingProcessNew"/>
    <dgm:cxn modelId="{EB12F0DB-43D3-4BA8-BDE5-1B1EF95B8A52}" type="presParOf" srcId="{6830A19D-E082-414E-98EA-01CEE13ECAF0}" destId="{3170B374-C088-4392-A208-BBC3429EE3AC}" srcOrd="9" destOrd="0" presId="urn:microsoft.com/office/officeart/2016/7/layout/RepeatingBendingProcessNew"/>
    <dgm:cxn modelId="{40A33FFE-D839-4670-A25A-5D1FDE227B71}" type="presParOf" srcId="{3170B374-C088-4392-A208-BBC3429EE3AC}" destId="{5458C59A-C767-4EAB-A9DE-0306C35F3F6F}" srcOrd="0" destOrd="0" presId="urn:microsoft.com/office/officeart/2016/7/layout/RepeatingBendingProcessNew"/>
    <dgm:cxn modelId="{BA45CC78-1503-402F-B5F4-29F02ADBBD0C}" type="presParOf" srcId="{6830A19D-E082-414E-98EA-01CEE13ECAF0}" destId="{E5E9C512-F7B2-4879-A140-76AEC574991D}"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4145A-75E6-4C4A-B336-2B6860800285}">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0E569-9F03-4890-A62E-F6463297B294}">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Exhaust all other funding resources including Medicaid, Private Insurance, Services through sliding fee scale or civic organizations (</a:t>
          </a:r>
          <a:r>
            <a:rPr lang="en-US" sz="2200" kern="1200" dirty="0" err="1"/>
            <a:t>ie</a:t>
          </a:r>
          <a:r>
            <a:rPr lang="en-US" sz="2200" kern="1200" dirty="0"/>
            <a:t>-Big Brother/Big Sister)</a:t>
          </a:r>
        </a:p>
      </dsp:txBody>
      <dsp:txXfrm>
        <a:off x="0" y="0"/>
        <a:ext cx="6492875" cy="1276350"/>
      </dsp:txXfrm>
    </dsp:sp>
    <dsp:sp modelId="{89E12C5F-92E7-472F-9720-0EFD2AEC600C}">
      <dsp:nvSpPr>
        <dsp:cNvPr id="0" name=""/>
        <dsp:cNvSpPr/>
      </dsp:nvSpPr>
      <dsp:spPr>
        <a:xfrm>
          <a:off x="0" y="1276350"/>
          <a:ext cx="6492875" cy="0"/>
        </a:xfrm>
        <a:prstGeom prst="line">
          <a:avLst/>
        </a:prstGeom>
        <a:solidFill>
          <a:schemeClr val="accent2">
            <a:hueOff val="319356"/>
            <a:satOff val="-1825"/>
            <a:lumOff val="1765"/>
            <a:alphaOff val="0"/>
          </a:schemeClr>
        </a:solidFill>
        <a:ln w="12700" cap="flat" cmpd="sng" algn="ctr">
          <a:solidFill>
            <a:schemeClr val="accent2">
              <a:hueOff val="319356"/>
              <a:satOff val="-1825"/>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B5BE1-8785-4655-988C-A91248F90E8F}">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Complete CSA documentation &amp; inform family of potential Parental Contribution/Copayment</a:t>
          </a:r>
        </a:p>
      </dsp:txBody>
      <dsp:txXfrm>
        <a:off x="0" y="1276350"/>
        <a:ext cx="6492875" cy="1276350"/>
      </dsp:txXfrm>
    </dsp:sp>
    <dsp:sp modelId="{353B13FA-1148-4C4E-A6A1-417ED446A6C1}">
      <dsp:nvSpPr>
        <dsp:cNvPr id="0" name=""/>
        <dsp:cNvSpPr/>
      </dsp:nvSpPr>
      <dsp:spPr>
        <a:xfrm>
          <a:off x="0" y="2552700"/>
          <a:ext cx="6492875" cy="0"/>
        </a:xfrm>
        <a:prstGeom prst="line">
          <a:avLst/>
        </a:prstGeom>
        <a:solidFill>
          <a:schemeClr val="accent2">
            <a:hueOff val="638711"/>
            <a:satOff val="-3650"/>
            <a:lumOff val="3530"/>
            <a:alphaOff val="0"/>
          </a:schemeClr>
        </a:solidFill>
        <a:ln w="12700" cap="flat" cmpd="sng" algn="ctr">
          <a:solidFill>
            <a:schemeClr val="accent2">
              <a:hueOff val="638711"/>
              <a:satOff val="-3650"/>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80AE2-7502-481C-BE3F-2DD104649181}">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Prepare Family for meeting</a:t>
          </a:r>
        </a:p>
      </dsp:txBody>
      <dsp:txXfrm>
        <a:off x="0" y="2552700"/>
        <a:ext cx="6492875" cy="1276350"/>
      </dsp:txXfrm>
    </dsp:sp>
    <dsp:sp modelId="{B43631D2-4C4F-4F1D-9AC0-AA8A5C561A80}">
      <dsp:nvSpPr>
        <dsp:cNvPr id="0" name=""/>
        <dsp:cNvSpPr/>
      </dsp:nvSpPr>
      <dsp:spPr>
        <a:xfrm>
          <a:off x="0" y="3829050"/>
          <a:ext cx="6492875" cy="0"/>
        </a:xfrm>
        <a:prstGeom prst="line">
          <a:avLst/>
        </a:prstGeom>
        <a:solidFill>
          <a:schemeClr val="accent2">
            <a:hueOff val="958067"/>
            <a:satOff val="-5475"/>
            <a:lumOff val="5295"/>
            <a:alphaOff val="0"/>
          </a:schemeClr>
        </a:solidFill>
        <a:ln w="12700" cap="flat" cmpd="sng" algn="ctr">
          <a:solidFill>
            <a:schemeClr val="accent2">
              <a:hueOff val="958067"/>
              <a:satOff val="-5475"/>
              <a:lumOff val="52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8C465-A825-465A-94F4-F5418284FDC4}">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Ongoing case management</a:t>
          </a:r>
        </a:p>
      </dsp:txBody>
      <dsp:txXfrm>
        <a:off x="0" y="3829050"/>
        <a:ext cx="6492875" cy="12763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F53AD-94C8-4E65-93B0-63B6B131B3FC}">
      <dsp:nvSpPr>
        <dsp:cNvPr id="0" name=""/>
        <dsp:cNvSpPr/>
      </dsp:nvSpPr>
      <dsp:spPr>
        <a:xfrm>
          <a:off x="0" y="411521"/>
          <a:ext cx="2021208" cy="121272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What are the prior services, resources, interventions tried to alleviate the problem?</a:t>
          </a:r>
        </a:p>
      </dsp:txBody>
      <dsp:txXfrm>
        <a:off x="0" y="411521"/>
        <a:ext cx="2021208" cy="1212725"/>
      </dsp:txXfrm>
    </dsp:sp>
    <dsp:sp modelId="{6BFFC6E0-9006-4A12-8CCE-D580DDF053E8}">
      <dsp:nvSpPr>
        <dsp:cNvPr id="0" name=""/>
        <dsp:cNvSpPr/>
      </dsp:nvSpPr>
      <dsp:spPr>
        <a:xfrm>
          <a:off x="2223329" y="411521"/>
          <a:ext cx="2021208" cy="121272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Have other funding sources been ruled out?</a:t>
          </a:r>
        </a:p>
      </dsp:txBody>
      <dsp:txXfrm>
        <a:off x="2223329" y="411521"/>
        <a:ext cx="2021208" cy="1212725"/>
      </dsp:txXfrm>
    </dsp:sp>
    <dsp:sp modelId="{03537D8F-43BD-41AD-9432-C5DC67089E04}">
      <dsp:nvSpPr>
        <dsp:cNvPr id="0" name=""/>
        <dsp:cNvSpPr/>
      </dsp:nvSpPr>
      <dsp:spPr>
        <a:xfrm>
          <a:off x="4446658" y="411521"/>
          <a:ext cx="2021208" cy="121272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How long have the problem behaviors lasted? Frequency, duration, intensity, and across what settings?</a:t>
          </a:r>
        </a:p>
      </dsp:txBody>
      <dsp:txXfrm>
        <a:off x="4446658" y="411521"/>
        <a:ext cx="2021208" cy="1212725"/>
      </dsp:txXfrm>
    </dsp:sp>
    <dsp:sp modelId="{E11264F7-F75E-4F1D-A155-015A200EF79D}">
      <dsp:nvSpPr>
        <dsp:cNvPr id="0" name=""/>
        <dsp:cNvSpPr/>
      </dsp:nvSpPr>
      <dsp:spPr>
        <a:xfrm>
          <a:off x="0" y="1826366"/>
          <a:ext cx="2021208" cy="121272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What are the barriers to less restrictive services?</a:t>
          </a:r>
        </a:p>
      </dsp:txBody>
      <dsp:txXfrm>
        <a:off x="0" y="1826366"/>
        <a:ext cx="2021208" cy="1212725"/>
      </dsp:txXfrm>
    </dsp:sp>
    <dsp:sp modelId="{BAB9A057-053F-43B7-BDB6-7E8913C928E1}">
      <dsp:nvSpPr>
        <dsp:cNvPr id="0" name=""/>
        <dsp:cNvSpPr/>
      </dsp:nvSpPr>
      <dsp:spPr>
        <a:xfrm>
          <a:off x="2223329" y="1826366"/>
          <a:ext cx="2021208" cy="121272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What are the identified goals for the indicated service?</a:t>
          </a:r>
        </a:p>
      </dsp:txBody>
      <dsp:txXfrm>
        <a:off x="2223329" y="1826366"/>
        <a:ext cx="2021208" cy="1212725"/>
      </dsp:txXfrm>
    </dsp:sp>
    <dsp:sp modelId="{8A443746-21F6-4AF0-A4BB-DE68274F8049}">
      <dsp:nvSpPr>
        <dsp:cNvPr id="0" name=""/>
        <dsp:cNvSpPr/>
      </dsp:nvSpPr>
      <dsp:spPr>
        <a:xfrm>
          <a:off x="4446658" y="1826366"/>
          <a:ext cx="2021208" cy="121272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What are the step-down plans?</a:t>
          </a:r>
        </a:p>
      </dsp:txBody>
      <dsp:txXfrm>
        <a:off x="4446658" y="1826366"/>
        <a:ext cx="2021208" cy="1212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03899-1614-413F-BC96-61DDAD87D255}">
      <dsp:nvSpPr>
        <dsp:cNvPr id="0" name=""/>
        <dsp:cNvSpPr/>
      </dsp:nvSpPr>
      <dsp:spPr>
        <a:xfrm>
          <a:off x="0" y="507"/>
          <a:ext cx="60328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A795675-98F6-4260-ACA6-ABB13D9D105C}">
      <dsp:nvSpPr>
        <dsp:cNvPr id="0" name=""/>
        <dsp:cNvSpPr/>
      </dsp:nvSpPr>
      <dsp:spPr>
        <a:xfrm>
          <a:off x="0" y="507"/>
          <a:ext cx="6032856" cy="46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Providing Safe and Stable Families-PSSF</a:t>
          </a:r>
        </a:p>
      </dsp:txBody>
      <dsp:txXfrm>
        <a:off x="0" y="507"/>
        <a:ext cx="6032856" cy="461482"/>
      </dsp:txXfrm>
    </dsp:sp>
    <dsp:sp modelId="{AF1B464A-A940-4CC4-8A06-20B46E9F8788}">
      <dsp:nvSpPr>
        <dsp:cNvPr id="0" name=""/>
        <dsp:cNvSpPr/>
      </dsp:nvSpPr>
      <dsp:spPr>
        <a:xfrm>
          <a:off x="0" y="461990"/>
          <a:ext cx="60328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C8BFB3B-F8C3-4526-BBBE-73C733105AE7}">
      <dsp:nvSpPr>
        <dsp:cNvPr id="0" name=""/>
        <dsp:cNvSpPr/>
      </dsp:nvSpPr>
      <dsp:spPr>
        <a:xfrm>
          <a:off x="0" y="461990"/>
          <a:ext cx="6032856" cy="46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Virginia Juvenile Community Crime Control Act-VJCCCA</a:t>
          </a:r>
        </a:p>
      </dsp:txBody>
      <dsp:txXfrm>
        <a:off x="0" y="461990"/>
        <a:ext cx="6032856" cy="461482"/>
      </dsp:txXfrm>
    </dsp:sp>
    <dsp:sp modelId="{AE4BE7C5-4D99-40D9-B99F-0E80050B5EB7}">
      <dsp:nvSpPr>
        <dsp:cNvPr id="0" name=""/>
        <dsp:cNvSpPr/>
      </dsp:nvSpPr>
      <dsp:spPr>
        <a:xfrm>
          <a:off x="0" y="923473"/>
          <a:ext cx="60328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DD08F7B-3AE7-4937-BDA4-B3AF223DE927}">
      <dsp:nvSpPr>
        <dsp:cNvPr id="0" name=""/>
        <dsp:cNvSpPr/>
      </dsp:nvSpPr>
      <dsp:spPr>
        <a:xfrm>
          <a:off x="0" y="923473"/>
          <a:ext cx="6032856" cy="46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Sinclair Health Clinic</a:t>
          </a:r>
        </a:p>
      </dsp:txBody>
      <dsp:txXfrm>
        <a:off x="0" y="923473"/>
        <a:ext cx="6032856" cy="461482"/>
      </dsp:txXfrm>
    </dsp:sp>
    <dsp:sp modelId="{1AC842BF-B2BF-48E2-8751-072A7023151A}">
      <dsp:nvSpPr>
        <dsp:cNvPr id="0" name=""/>
        <dsp:cNvSpPr/>
      </dsp:nvSpPr>
      <dsp:spPr>
        <a:xfrm>
          <a:off x="0" y="1384956"/>
          <a:ext cx="60328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E7F65F9-2911-44F4-AF1C-09E625CF3FCE}">
      <dsp:nvSpPr>
        <dsp:cNvPr id="0" name=""/>
        <dsp:cNvSpPr/>
      </dsp:nvSpPr>
      <dsp:spPr>
        <a:xfrm>
          <a:off x="0" y="1384956"/>
          <a:ext cx="6032856" cy="46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SSI or SSA</a:t>
          </a:r>
        </a:p>
      </dsp:txBody>
      <dsp:txXfrm>
        <a:off x="0" y="1384956"/>
        <a:ext cx="6032856" cy="461482"/>
      </dsp:txXfrm>
    </dsp:sp>
    <dsp:sp modelId="{22A5AF79-F527-469F-8AC2-5EF21E2255B3}">
      <dsp:nvSpPr>
        <dsp:cNvPr id="0" name=""/>
        <dsp:cNvSpPr/>
      </dsp:nvSpPr>
      <dsp:spPr>
        <a:xfrm>
          <a:off x="0" y="1846439"/>
          <a:ext cx="60328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8FE2712-D24B-4B4A-9F6D-D7D042EE55FF}">
      <dsp:nvSpPr>
        <dsp:cNvPr id="0" name=""/>
        <dsp:cNvSpPr/>
      </dsp:nvSpPr>
      <dsp:spPr>
        <a:xfrm>
          <a:off x="0" y="1846439"/>
          <a:ext cx="6032856" cy="46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Adoption Assistance</a:t>
          </a:r>
        </a:p>
      </dsp:txBody>
      <dsp:txXfrm>
        <a:off x="0" y="1846439"/>
        <a:ext cx="6032856" cy="461482"/>
      </dsp:txXfrm>
    </dsp:sp>
    <dsp:sp modelId="{59A87332-1417-4118-9E8E-1F6DDE3D4DD0}">
      <dsp:nvSpPr>
        <dsp:cNvPr id="0" name=""/>
        <dsp:cNvSpPr/>
      </dsp:nvSpPr>
      <dsp:spPr>
        <a:xfrm>
          <a:off x="0" y="2307921"/>
          <a:ext cx="60328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8E77CAB-9411-48F3-8078-9BCF426C144E}">
      <dsp:nvSpPr>
        <dsp:cNvPr id="0" name=""/>
        <dsp:cNvSpPr/>
      </dsp:nvSpPr>
      <dsp:spPr>
        <a:xfrm>
          <a:off x="0" y="2307921"/>
          <a:ext cx="6032856" cy="46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Private Insurance</a:t>
          </a:r>
        </a:p>
      </dsp:txBody>
      <dsp:txXfrm>
        <a:off x="0" y="2307921"/>
        <a:ext cx="6032856" cy="461482"/>
      </dsp:txXfrm>
    </dsp:sp>
    <dsp:sp modelId="{CDF15C9F-22CE-4F59-887C-EE1104F95B43}">
      <dsp:nvSpPr>
        <dsp:cNvPr id="0" name=""/>
        <dsp:cNvSpPr/>
      </dsp:nvSpPr>
      <dsp:spPr>
        <a:xfrm>
          <a:off x="0" y="2769404"/>
          <a:ext cx="60328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06F9DB9-F227-4F42-95F9-40B89FB21184}">
      <dsp:nvSpPr>
        <dsp:cNvPr id="0" name=""/>
        <dsp:cNvSpPr/>
      </dsp:nvSpPr>
      <dsp:spPr>
        <a:xfrm>
          <a:off x="0" y="2769404"/>
          <a:ext cx="6032856" cy="46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Child Support</a:t>
          </a:r>
        </a:p>
      </dsp:txBody>
      <dsp:txXfrm>
        <a:off x="0" y="2769404"/>
        <a:ext cx="6032856" cy="461482"/>
      </dsp:txXfrm>
    </dsp:sp>
    <dsp:sp modelId="{5D38A7D8-F185-4EEE-A9AA-55F6459CDD4F}">
      <dsp:nvSpPr>
        <dsp:cNvPr id="0" name=""/>
        <dsp:cNvSpPr/>
      </dsp:nvSpPr>
      <dsp:spPr>
        <a:xfrm>
          <a:off x="0" y="3230887"/>
          <a:ext cx="60328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EFA1BEC-5DEE-4A08-9664-39E0D011D15F}">
      <dsp:nvSpPr>
        <dsp:cNvPr id="0" name=""/>
        <dsp:cNvSpPr/>
      </dsp:nvSpPr>
      <dsp:spPr>
        <a:xfrm>
          <a:off x="0" y="3230887"/>
          <a:ext cx="6032856" cy="46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Child Care Assistance</a:t>
          </a:r>
        </a:p>
      </dsp:txBody>
      <dsp:txXfrm>
        <a:off x="0" y="3230887"/>
        <a:ext cx="6032856" cy="461482"/>
      </dsp:txXfrm>
    </dsp:sp>
    <dsp:sp modelId="{39BCAC4B-7800-496A-A5E3-32B56826F0AB}">
      <dsp:nvSpPr>
        <dsp:cNvPr id="0" name=""/>
        <dsp:cNvSpPr/>
      </dsp:nvSpPr>
      <dsp:spPr>
        <a:xfrm>
          <a:off x="0" y="3692370"/>
          <a:ext cx="60328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91ACB58-3735-4C42-BFAD-E37A7F91F3D9}">
      <dsp:nvSpPr>
        <dsp:cNvPr id="0" name=""/>
        <dsp:cNvSpPr/>
      </dsp:nvSpPr>
      <dsp:spPr>
        <a:xfrm>
          <a:off x="0" y="3692370"/>
          <a:ext cx="6032856" cy="46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Community Partners-spiritual groups, non-profit agencies, etc.</a:t>
          </a:r>
        </a:p>
      </dsp:txBody>
      <dsp:txXfrm>
        <a:off x="0" y="3692370"/>
        <a:ext cx="6032856" cy="461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E9EB9-98E1-4A2D-94A5-DCF5757B806D}">
      <dsp:nvSpPr>
        <dsp:cNvPr id="0" name=""/>
        <dsp:cNvSpPr/>
      </dsp:nvSpPr>
      <dsp:spPr>
        <a:xfrm>
          <a:off x="0" y="299362"/>
          <a:ext cx="6269038" cy="3005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74904" rIns="48654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Developmental Disabilities- *Waiting list based on urgency of need. Apply through CSB</a:t>
          </a:r>
        </a:p>
        <a:p>
          <a:pPr marL="342900" lvl="2" indent="-171450" algn="l" defTabSz="800100">
            <a:lnSpc>
              <a:spcPct val="90000"/>
            </a:lnSpc>
            <a:spcBef>
              <a:spcPct val="0"/>
            </a:spcBef>
            <a:spcAft>
              <a:spcPct val="15000"/>
            </a:spcAft>
            <a:buChar char="•"/>
          </a:pPr>
          <a:r>
            <a:rPr lang="en-US" sz="1800" kern="1200" dirty="0"/>
            <a:t>Building Independence for Individuals 18 and Older</a:t>
          </a:r>
        </a:p>
        <a:p>
          <a:pPr marL="342900" lvl="2" indent="-171450" algn="l" defTabSz="800100">
            <a:lnSpc>
              <a:spcPct val="90000"/>
            </a:lnSpc>
            <a:spcBef>
              <a:spcPct val="0"/>
            </a:spcBef>
            <a:spcAft>
              <a:spcPct val="15000"/>
            </a:spcAft>
            <a:buChar char="•"/>
          </a:pPr>
          <a:r>
            <a:rPr lang="en-US" sz="1800" kern="1200" dirty="0"/>
            <a:t>Family &amp; Individual Support</a:t>
          </a:r>
        </a:p>
        <a:p>
          <a:pPr marL="342900" lvl="2" indent="-171450" algn="l" defTabSz="800100">
            <a:lnSpc>
              <a:spcPct val="90000"/>
            </a:lnSpc>
            <a:spcBef>
              <a:spcPct val="0"/>
            </a:spcBef>
            <a:spcAft>
              <a:spcPct val="15000"/>
            </a:spcAft>
            <a:buChar char="•"/>
          </a:pPr>
          <a:r>
            <a:rPr lang="en-US" sz="1800" kern="1200" dirty="0"/>
            <a:t>CL-Community Living</a:t>
          </a:r>
        </a:p>
        <a:p>
          <a:pPr marL="171450" lvl="1" indent="-171450" algn="l" defTabSz="800100">
            <a:lnSpc>
              <a:spcPct val="90000"/>
            </a:lnSpc>
            <a:spcBef>
              <a:spcPct val="0"/>
            </a:spcBef>
            <a:spcAft>
              <a:spcPct val="15000"/>
            </a:spcAft>
            <a:buChar char="•"/>
          </a:pPr>
          <a:r>
            <a:rPr lang="en-US" sz="1800" kern="1200" dirty="0"/>
            <a:t>Commonwealth Coordinated Care Plus (CCC+)- *No wait list. Contact DMAS</a:t>
          </a:r>
        </a:p>
        <a:p>
          <a:pPr marL="342900" lvl="2" indent="-171450" algn="l" defTabSz="800100">
            <a:lnSpc>
              <a:spcPct val="90000"/>
            </a:lnSpc>
            <a:spcBef>
              <a:spcPct val="0"/>
            </a:spcBef>
            <a:spcAft>
              <a:spcPct val="15000"/>
            </a:spcAft>
            <a:buChar char="•"/>
          </a:pPr>
          <a:r>
            <a:rPr lang="en-US" sz="1800" kern="1200" dirty="0"/>
            <a:t>Home &amp; Community Care- Living, nursing, respite, assistive technology, environmental modifications</a:t>
          </a:r>
        </a:p>
      </dsp:txBody>
      <dsp:txXfrm>
        <a:off x="0" y="299362"/>
        <a:ext cx="6269038" cy="3005100"/>
      </dsp:txXfrm>
    </dsp:sp>
    <dsp:sp modelId="{12A7F236-F671-440B-A91A-42EF5CBDED50}">
      <dsp:nvSpPr>
        <dsp:cNvPr id="0" name=""/>
        <dsp:cNvSpPr/>
      </dsp:nvSpPr>
      <dsp:spPr>
        <a:xfrm>
          <a:off x="313451" y="33682"/>
          <a:ext cx="4388326"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800100">
            <a:lnSpc>
              <a:spcPct val="90000"/>
            </a:lnSpc>
            <a:spcBef>
              <a:spcPct val="0"/>
            </a:spcBef>
            <a:spcAft>
              <a:spcPct val="35000"/>
            </a:spcAft>
            <a:buNone/>
          </a:pPr>
          <a:r>
            <a:rPr lang="en-US" sz="1800" kern="1200" dirty="0"/>
            <a:t>Waivers</a:t>
          </a:r>
        </a:p>
      </dsp:txBody>
      <dsp:txXfrm>
        <a:off x="339390" y="59621"/>
        <a:ext cx="4336448" cy="479482"/>
      </dsp:txXfrm>
    </dsp:sp>
    <dsp:sp modelId="{565A694E-FBF4-40E9-942E-D237313C70FB}">
      <dsp:nvSpPr>
        <dsp:cNvPr id="0" name=""/>
        <dsp:cNvSpPr/>
      </dsp:nvSpPr>
      <dsp:spPr>
        <a:xfrm>
          <a:off x="0" y="3667342"/>
          <a:ext cx="6269038" cy="1871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74904" rIns="48654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Comprehensive and preventive health care services for children under age 21 who are enrolled in Medicaid.</a:t>
          </a:r>
        </a:p>
        <a:p>
          <a:pPr marL="342900" lvl="2" indent="-171450" algn="l" defTabSz="800100">
            <a:lnSpc>
              <a:spcPct val="90000"/>
            </a:lnSpc>
            <a:spcBef>
              <a:spcPct val="0"/>
            </a:spcBef>
            <a:spcAft>
              <a:spcPct val="15000"/>
            </a:spcAft>
            <a:buChar char="•"/>
          </a:pPr>
          <a:r>
            <a:rPr lang="en-US" sz="1800" kern="1200" dirty="0"/>
            <a:t>“Correct or ameliorate defects and physical and mental illnesses or conditions”</a:t>
          </a:r>
        </a:p>
        <a:p>
          <a:pPr marL="342900" lvl="2" indent="-171450" algn="l" defTabSz="800100">
            <a:lnSpc>
              <a:spcPct val="90000"/>
            </a:lnSpc>
            <a:spcBef>
              <a:spcPct val="0"/>
            </a:spcBef>
            <a:spcAft>
              <a:spcPct val="15000"/>
            </a:spcAft>
            <a:buChar char="•"/>
          </a:pPr>
          <a:r>
            <a:rPr lang="en-US" sz="1800" kern="1200" dirty="0"/>
            <a:t>ABA</a:t>
          </a:r>
        </a:p>
      </dsp:txBody>
      <dsp:txXfrm>
        <a:off x="0" y="3667342"/>
        <a:ext cx="6269038" cy="1871100"/>
      </dsp:txXfrm>
    </dsp:sp>
    <dsp:sp modelId="{59D2C2C9-AA95-4B92-88F1-A6862096BFA8}">
      <dsp:nvSpPr>
        <dsp:cNvPr id="0" name=""/>
        <dsp:cNvSpPr/>
      </dsp:nvSpPr>
      <dsp:spPr>
        <a:xfrm>
          <a:off x="313451" y="3401662"/>
          <a:ext cx="4388326"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800100">
            <a:lnSpc>
              <a:spcPct val="90000"/>
            </a:lnSpc>
            <a:spcBef>
              <a:spcPct val="0"/>
            </a:spcBef>
            <a:spcAft>
              <a:spcPct val="35000"/>
            </a:spcAft>
            <a:buNone/>
          </a:pPr>
          <a:r>
            <a:rPr lang="en-US" sz="1800" kern="1200" dirty="0"/>
            <a:t>EPSDT-Early Periodic Screening, Diagnostic, and Treatment</a:t>
          </a:r>
        </a:p>
      </dsp:txBody>
      <dsp:txXfrm>
        <a:off x="339390" y="3427601"/>
        <a:ext cx="4336448"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E9EB9-98E1-4A2D-94A5-DCF5757B806D}">
      <dsp:nvSpPr>
        <dsp:cNvPr id="0" name=""/>
        <dsp:cNvSpPr/>
      </dsp:nvSpPr>
      <dsp:spPr>
        <a:xfrm>
          <a:off x="0" y="306314"/>
          <a:ext cx="6269038" cy="15261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54076" rIns="48654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Formerly Fee for Service, CCC+, and Medallion 4.0</a:t>
          </a:r>
        </a:p>
        <a:p>
          <a:pPr marL="171450" lvl="1" indent="-171450" algn="l" defTabSz="755650">
            <a:lnSpc>
              <a:spcPct val="90000"/>
            </a:lnSpc>
            <a:spcBef>
              <a:spcPct val="0"/>
            </a:spcBef>
            <a:spcAft>
              <a:spcPct val="15000"/>
            </a:spcAft>
            <a:buChar char="•"/>
          </a:pPr>
          <a:r>
            <a:rPr lang="en-US" sz="1700" kern="1200" dirty="0"/>
            <a:t>Full continuum</a:t>
          </a:r>
        </a:p>
        <a:p>
          <a:pPr marL="342900" lvl="2" indent="-171450" algn="l" defTabSz="755650">
            <a:lnSpc>
              <a:spcPct val="90000"/>
            </a:lnSpc>
            <a:spcBef>
              <a:spcPct val="0"/>
            </a:spcBef>
            <a:spcAft>
              <a:spcPct val="15000"/>
            </a:spcAft>
            <a:buChar char="•"/>
          </a:pPr>
          <a:r>
            <a:rPr lang="en-US" sz="1700" kern="1200" dirty="0"/>
            <a:t>Community based services through Acute Psychiatric Hospitalization</a:t>
          </a:r>
        </a:p>
      </dsp:txBody>
      <dsp:txXfrm>
        <a:off x="0" y="306314"/>
        <a:ext cx="6269038" cy="1526175"/>
      </dsp:txXfrm>
    </dsp:sp>
    <dsp:sp modelId="{12A7F236-F671-440B-A91A-42EF5CBDED50}">
      <dsp:nvSpPr>
        <dsp:cNvPr id="0" name=""/>
        <dsp:cNvSpPr/>
      </dsp:nvSpPr>
      <dsp:spPr>
        <a:xfrm>
          <a:off x="313451" y="55394"/>
          <a:ext cx="4388326"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55650">
            <a:lnSpc>
              <a:spcPct val="90000"/>
            </a:lnSpc>
            <a:spcBef>
              <a:spcPct val="0"/>
            </a:spcBef>
            <a:spcAft>
              <a:spcPct val="35000"/>
            </a:spcAft>
            <a:buNone/>
          </a:pPr>
          <a:r>
            <a:rPr lang="en-US" sz="1700" kern="1200" dirty="0"/>
            <a:t>Cardinal Care</a:t>
          </a:r>
        </a:p>
      </dsp:txBody>
      <dsp:txXfrm>
        <a:off x="337949" y="79892"/>
        <a:ext cx="4339330" cy="452844"/>
      </dsp:txXfrm>
    </dsp:sp>
    <dsp:sp modelId="{112E3C2E-F925-4E2B-9CAD-19B3109B8DD9}">
      <dsp:nvSpPr>
        <dsp:cNvPr id="0" name=""/>
        <dsp:cNvSpPr/>
      </dsp:nvSpPr>
      <dsp:spPr>
        <a:xfrm>
          <a:off x="0" y="2175210"/>
          <a:ext cx="6269038" cy="1472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54076" rIns="48654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
            </a:rPr>
            <a:t>Medallion 4.0 Health Plan Added Benefit Chart</a:t>
          </a:r>
          <a:endParaRPr lang="en-US" sz="1700" kern="1200" dirty="0"/>
        </a:p>
        <a:p>
          <a:pPr marL="342900" lvl="2" indent="-171450" algn="l" defTabSz="755650">
            <a:lnSpc>
              <a:spcPct val="90000"/>
            </a:lnSpc>
            <a:spcBef>
              <a:spcPct val="0"/>
            </a:spcBef>
            <a:spcAft>
              <a:spcPct val="15000"/>
            </a:spcAft>
            <a:buChar char="•"/>
          </a:pPr>
          <a:r>
            <a:rPr lang="en-US" sz="1700" kern="1200" dirty="0"/>
            <a:t>6 MCOs- Aetna Better Health, Anthem </a:t>
          </a:r>
          <a:r>
            <a:rPr lang="en-US" sz="1700" kern="1200" dirty="0" err="1"/>
            <a:t>Healthkeepers</a:t>
          </a:r>
          <a:r>
            <a:rPr lang="en-US" sz="1700" kern="1200" dirty="0"/>
            <a:t> Plus, Molina Healthcare, Optima Healthcare, United Healthcare, Virginia Premier Health</a:t>
          </a:r>
        </a:p>
      </dsp:txBody>
      <dsp:txXfrm>
        <a:off x="0" y="2175210"/>
        <a:ext cx="6269038" cy="1472625"/>
      </dsp:txXfrm>
    </dsp:sp>
    <dsp:sp modelId="{21B3F0CA-D1DF-4614-9937-C3DDE944C405}">
      <dsp:nvSpPr>
        <dsp:cNvPr id="0" name=""/>
        <dsp:cNvSpPr/>
      </dsp:nvSpPr>
      <dsp:spPr>
        <a:xfrm>
          <a:off x="313451" y="1924290"/>
          <a:ext cx="4388326"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55650">
            <a:lnSpc>
              <a:spcPct val="90000"/>
            </a:lnSpc>
            <a:spcBef>
              <a:spcPct val="0"/>
            </a:spcBef>
            <a:spcAft>
              <a:spcPct val="35000"/>
            </a:spcAft>
            <a:buNone/>
          </a:pPr>
          <a:r>
            <a:rPr lang="en-US" sz="1700" kern="1200" dirty="0"/>
            <a:t>MCO Added Benefits</a:t>
          </a:r>
        </a:p>
      </dsp:txBody>
      <dsp:txXfrm>
        <a:off x="337949" y="1948788"/>
        <a:ext cx="4339330" cy="452844"/>
      </dsp:txXfrm>
    </dsp:sp>
    <dsp:sp modelId="{565A694E-FBF4-40E9-942E-D237313C70FB}">
      <dsp:nvSpPr>
        <dsp:cNvPr id="0" name=""/>
        <dsp:cNvSpPr/>
      </dsp:nvSpPr>
      <dsp:spPr>
        <a:xfrm>
          <a:off x="0" y="3990555"/>
          <a:ext cx="6269038" cy="15261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547" tIns="354076" rIns="48654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Service duplications</a:t>
          </a:r>
        </a:p>
        <a:p>
          <a:pPr marL="171450" lvl="1" indent="-171450" algn="l" defTabSz="755650">
            <a:lnSpc>
              <a:spcPct val="90000"/>
            </a:lnSpc>
            <a:spcBef>
              <a:spcPct val="0"/>
            </a:spcBef>
            <a:spcAft>
              <a:spcPct val="15000"/>
            </a:spcAft>
            <a:buChar char="•"/>
          </a:pPr>
          <a:r>
            <a:rPr lang="en-US" sz="1700" kern="1200" dirty="0"/>
            <a:t>Undefined services (Parent Mentoring, Respite, Early Intervention Services, Mentoring, etc.) </a:t>
          </a:r>
        </a:p>
        <a:p>
          <a:pPr marL="171450" lvl="1" indent="-171450" algn="l" defTabSz="755650">
            <a:lnSpc>
              <a:spcPct val="90000"/>
            </a:lnSpc>
            <a:spcBef>
              <a:spcPct val="0"/>
            </a:spcBef>
            <a:spcAft>
              <a:spcPct val="15000"/>
            </a:spcAft>
            <a:buChar char="•"/>
          </a:pPr>
          <a:r>
            <a:rPr lang="en-US" sz="1700" kern="1200" dirty="0"/>
            <a:t>FAMIS does not cover PRTF</a:t>
          </a:r>
        </a:p>
      </dsp:txBody>
      <dsp:txXfrm>
        <a:off x="0" y="3990555"/>
        <a:ext cx="6269038" cy="1526175"/>
      </dsp:txXfrm>
    </dsp:sp>
    <dsp:sp modelId="{59D2C2C9-AA95-4B92-88F1-A6862096BFA8}">
      <dsp:nvSpPr>
        <dsp:cNvPr id="0" name=""/>
        <dsp:cNvSpPr/>
      </dsp:nvSpPr>
      <dsp:spPr>
        <a:xfrm>
          <a:off x="313451" y="3739635"/>
          <a:ext cx="4388326"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68" tIns="0" rIns="165868" bIns="0" numCol="1" spcCol="1270" anchor="ctr" anchorCtr="0">
          <a:noAutofit/>
        </a:bodyPr>
        <a:lstStyle/>
        <a:p>
          <a:pPr marL="0" lvl="0" indent="0" algn="l" defTabSz="755650">
            <a:lnSpc>
              <a:spcPct val="90000"/>
            </a:lnSpc>
            <a:spcBef>
              <a:spcPct val="0"/>
            </a:spcBef>
            <a:spcAft>
              <a:spcPct val="35000"/>
            </a:spcAft>
            <a:buNone/>
          </a:pPr>
          <a:r>
            <a:rPr lang="en-US" sz="1700" kern="1200"/>
            <a:t>Service Exclusions</a:t>
          </a:r>
          <a:r>
            <a:rPr lang="en-US" sz="1700" kern="1200" dirty="0"/>
            <a:t>:</a:t>
          </a:r>
        </a:p>
      </dsp:txBody>
      <dsp:txXfrm>
        <a:off x="337949" y="3764133"/>
        <a:ext cx="4339330"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C7B0E-B62D-4EDA-82AE-B9C01C26DE1D}">
      <dsp:nvSpPr>
        <dsp:cNvPr id="0" name=""/>
        <dsp:cNvSpPr/>
      </dsp:nvSpPr>
      <dsp:spPr>
        <a:xfrm>
          <a:off x="8643" y="238702"/>
          <a:ext cx="3578923" cy="4294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380" tIns="0" rIns="321380" bIns="330200" numCol="1" spcCol="1270" anchor="t" anchorCtr="0">
          <a:noAutofit/>
        </a:bodyPr>
        <a:lstStyle/>
        <a:p>
          <a:pPr marL="0" lvl="0" indent="0" algn="l" defTabSz="800100">
            <a:lnSpc>
              <a:spcPct val="90000"/>
            </a:lnSpc>
            <a:spcBef>
              <a:spcPct val="0"/>
            </a:spcBef>
            <a:spcAft>
              <a:spcPct val="35000"/>
            </a:spcAft>
            <a:buNone/>
          </a:pPr>
          <a:r>
            <a:rPr lang="en-US" sz="1800" kern="1200" dirty="0"/>
            <a:t>Discuss Strengths &amp; Needs</a:t>
          </a:r>
        </a:p>
        <a:p>
          <a:pPr marL="114300" lvl="1" indent="-114300" algn="l" defTabSz="533400">
            <a:lnSpc>
              <a:spcPct val="90000"/>
            </a:lnSpc>
            <a:spcBef>
              <a:spcPct val="0"/>
            </a:spcBef>
            <a:spcAft>
              <a:spcPct val="15000"/>
            </a:spcAft>
            <a:buChar char="•"/>
          </a:pPr>
          <a:r>
            <a:rPr lang="en-US" sz="1200" kern="1200" dirty="0"/>
            <a:t>Identify the youth and family’s strength &amp; needs</a:t>
          </a:r>
        </a:p>
        <a:p>
          <a:pPr marL="114300" lvl="1" indent="-114300" algn="l" defTabSz="533400">
            <a:lnSpc>
              <a:spcPct val="90000"/>
            </a:lnSpc>
            <a:spcBef>
              <a:spcPct val="0"/>
            </a:spcBef>
            <a:spcAft>
              <a:spcPct val="15000"/>
            </a:spcAft>
            <a:buChar char="•"/>
          </a:pPr>
          <a:r>
            <a:rPr lang="en-US" sz="1200" kern="1200" dirty="0"/>
            <a:t>Discuss the services with the family</a:t>
          </a:r>
        </a:p>
        <a:p>
          <a:pPr marL="228600" lvl="2" indent="-114300" algn="l" defTabSz="533400">
            <a:lnSpc>
              <a:spcPct val="90000"/>
            </a:lnSpc>
            <a:spcBef>
              <a:spcPct val="0"/>
            </a:spcBef>
            <a:spcAft>
              <a:spcPct val="15000"/>
            </a:spcAft>
            <a:buChar char="•"/>
          </a:pPr>
          <a:r>
            <a:rPr lang="en-US" sz="1200" kern="1200" dirty="0"/>
            <a:t>Expectations for youth and family participation</a:t>
          </a:r>
        </a:p>
        <a:p>
          <a:pPr marL="228600" lvl="2" indent="-114300" algn="l" defTabSz="533400">
            <a:lnSpc>
              <a:spcPct val="90000"/>
            </a:lnSpc>
            <a:spcBef>
              <a:spcPct val="0"/>
            </a:spcBef>
            <a:spcAft>
              <a:spcPct val="15000"/>
            </a:spcAft>
            <a:buChar char="•"/>
          </a:pPr>
          <a:r>
            <a:rPr lang="en-US" sz="1200" kern="1200" dirty="0"/>
            <a:t>Is the family willing to actively participate in service?</a:t>
          </a:r>
        </a:p>
        <a:p>
          <a:pPr marL="228600" lvl="2" indent="-114300" algn="l" defTabSz="533400">
            <a:lnSpc>
              <a:spcPct val="90000"/>
            </a:lnSpc>
            <a:spcBef>
              <a:spcPct val="0"/>
            </a:spcBef>
            <a:spcAft>
              <a:spcPct val="15000"/>
            </a:spcAft>
            <a:buChar char="•"/>
          </a:pPr>
          <a:r>
            <a:rPr lang="en-US" sz="1200" kern="1200" dirty="0"/>
            <a:t>How much time can/will they realistically engage in the service? How much time can they devote?</a:t>
          </a:r>
        </a:p>
        <a:p>
          <a:pPr marL="228600" lvl="2" indent="-114300" algn="l" defTabSz="533400">
            <a:lnSpc>
              <a:spcPct val="90000"/>
            </a:lnSpc>
            <a:spcBef>
              <a:spcPct val="0"/>
            </a:spcBef>
            <a:spcAft>
              <a:spcPct val="15000"/>
            </a:spcAft>
            <a:buChar char="•"/>
          </a:pPr>
          <a:r>
            <a:rPr lang="en-US" sz="1200" kern="1200" dirty="0"/>
            <a:t>Will requested services best meet the needs of the family?</a:t>
          </a:r>
        </a:p>
      </dsp:txBody>
      <dsp:txXfrm>
        <a:off x="8643" y="1956585"/>
        <a:ext cx="3578923" cy="2576824"/>
      </dsp:txXfrm>
    </dsp:sp>
    <dsp:sp modelId="{FDB3187B-5EA4-4A6C-956B-0BAC300CA94F}">
      <dsp:nvSpPr>
        <dsp:cNvPr id="0" name=""/>
        <dsp:cNvSpPr/>
      </dsp:nvSpPr>
      <dsp:spPr>
        <a:xfrm>
          <a:off x="171321" y="433916"/>
          <a:ext cx="3253566" cy="15617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1380" tIns="165100" rIns="321380" bIns="165100" numCol="1" spcCol="1270" anchor="ctr" anchorCtr="0">
          <a:noAutofit/>
        </a:bodyPr>
        <a:lstStyle/>
        <a:p>
          <a:pPr marL="0" lvl="0" indent="0" algn="l" defTabSz="2933700">
            <a:lnSpc>
              <a:spcPct val="90000"/>
            </a:lnSpc>
            <a:spcBef>
              <a:spcPct val="0"/>
            </a:spcBef>
            <a:spcAft>
              <a:spcPct val="35000"/>
            </a:spcAft>
            <a:buNone/>
          </a:pPr>
          <a:r>
            <a:rPr lang="en-US" sz="6600" kern="1200" dirty="0"/>
            <a:t>CANS</a:t>
          </a:r>
        </a:p>
      </dsp:txBody>
      <dsp:txXfrm>
        <a:off x="171321" y="433916"/>
        <a:ext cx="3253566" cy="1561711"/>
      </dsp:txXfrm>
    </dsp:sp>
    <dsp:sp modelId="{BCF7BDD2-2B8A-4EF6-AB85-79B1C412ED4E}">
      <dsp:nvSpPr>
        <dsp:cNvPr id="0" name=""/>
        <dsp:cNvSpPr/>
      </dsp:nvSpPr>
      <dsp:spPr>
        <a:xfrm>
          <a:off x="3847851" y="238702"/>
          <a:ext cx="3578923" cy="4294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380" tIns="0" rIns="321380" bIns="330200" numCol="1" spcCol="1270" anchor="t" anchorCtr="0">
          <a:noAutofit/>
        </a:bodyPr>
        <a:lstStyle/>
        <a:p>
          <a:pPr marL="0" lvl="0" indent="0" algn="l" defTabSz="800100">
            <a:lnSpc>
              <a:spcPct val="90000"/>
            </a:lnSpc>
            <a:spcBef>
              <a:spcPct val="0"/>
            </a:spcBef>
            <a:spcAft>
              <a:spcPct val="35000"/>
            </a:spcAft>
            <a:buNone/>
          </a:pPr>
          <a:r>
            <a:rPr lang="en-US" sz="1800" kern="1200" dirty="0"/>
            <a:t>Schedule FAPT Meeting</a:t>
          </a:r>
        </a:p>
        <a:p>
          <a:pPr marL="114300" lvl="1" indent="-114300" algn="l" defTabSz="533400">
            <a:lnSpc>
              <a:spcPct val="90000"/>
            </a:lnSpc>
            <a:spcBef>
              <a:spcPct val="0"/>
            </a:spcBef>
            <a:spcAft>
              <a:spcPct val="15000"/>
            </a:spcAft>
            <a:buChar char="•"/>
          </a:pPr>
          <a:r>
            <a:rPr lang="en-US" sz="1200" kern="1200" dirty="0"/>
            <a:t>Parent/Guardian/Youth Signatures</a:t>
          </a:r>
        </a:p>
        <a:p>
          <a:pPr marL="228600" lvl="2" indent="-114300" algn="l" defTabSz="533400">
            <a:lnSpc>
              <a:spcPct val="90000"/>
            </a:lnSpc>
            <a:spcBef>
              <a:spcPct val="0"/>
            </a:spcBef>
            <a:spcAft>
              <a:spcPct val="15000"/>
            </a:spcAft>
            <a:buChar char="•"/>
          </a:pPr>
          <a:r>
            <a:rPr lang="en-US" sz="1200" kern="1200"/>
            <a:t>Consent to Release and Exchange Information</a:t>
          </a:r>
          <a:endParaRPr lang="en-US" sz="1200" kern="1200" dirty="0"/>
        </a:p>
        <a:p>
          <a:pPr marL="342900" lvl="3" indent="-114300" algn="l" defTabSz="533400">
            <a:lnSpc>
              <a:spcPct val="90000"/>
            </a:lnSpc>
            <a:spcBef>
              <a:spcPct val="0"/>
            </a:spcBef>
            <a:spcAft>
              <a:spcPct val="15000"/>
            </a:spcAft>
            <a:buChar char="•"/>
          </a:pPr>
          <a:r>
            <a:rPr lang="en-US" sz="1200" kern="1200"/>
            <a:t>Releases must include CSA, FAPT, &amp; CPMT</a:t>
          </a:r>
          <a:endParaRPr lang="en-US" sz="1200" kern="1200" dirty="0"/>
        </a:p>
        <a:p>
          <a:pPr marL="342900" lvl="3" indent="-114300" algn="l" defTabSz="533400">
            <a:lnSpc>
              <a:spcPct val="90000"/>
            </a:lnSpc>
            <a:spcBef>
              <a:spcPct val="0"/>
            </a:spcBef>
            <a:spcAft>
              <a:spcPct val="15000"/>
            </a:spcAft>
            <a:buChar char="•"/>
          </a:pPr>
          <a:r>
            <a:rPr lang="en-US" sz="1200" kern="1200" dirty="0"/>
            <a:t>Youth 14 and over must sign the ROI</a:t>
          </a:r>
        </a:p>
        <a:p>
          <a:pPr marL="114300" lvl="1" indent="-114300" algn="l" defTabSz="533400">
            <a:lnSpc>
              <a:spcPct val="90000"/>
            </a:lnSpc>
            <a:spcBef>
              <a:spcPct val="0"/>
            </a:spcBef>
            <a:spcAft>
              <a:spcPct val="15000"/>
            </a:spcAft>
            <a:buChar char="•"/>
          </a:pPr>
          <a:r>
            <a:rPr lang="en-US" sz="1200" kern="1200" dirty="0"/>
            <a:t>Rights &amp; Safeguards/Appeals form- sign &amp; return Acknowledgement Page</a:t>
          </a:r>
        </a:p>
        <a:p>
          <a:pPr marL="114300" lvl="1" indent="-114300" algn="l" defTabSz="533400">
            <a:lnSpc>
              <a:spcPct val="90000"/>
            </a:lnSpc>
            <a:spcBef>
              <a:spcPct val="0"/>
            </a:spcBef>
            <a:spcAft>
              <a:spcPct val="15000"/>
            </a:spcAft>
            <a:buChar char="•"/>
          </a:pPr>
          <a:r>
            <a:rPr lang="en-US" sz="1200" kern="1200" dirty="0"/>
            <a:t>Submit &amp; Contact Robbin Lloyd to schedule 540-722-8394 or Robbin.Lloyd@fcva.us</a:t>
          </a:r>
        </a:p>
      </dsp:txBody>
      <dsp:txXfrm>
        <a:off x="3847851" y="1956585"/>
        <a:ext cx="3578923" cy="2576824"/>
      </dsp:txXfrm>
    </dsp:sp>
    <dsp:sp modelId="{5B55EB56-08F5-473E-A269-86E0C759A05E}">
      <dsp:nvSpPr>
        <dsp:cNvPr id="0" name=""/>
        <dsp:cNvSpPr/>
      </dsp:nvSpPr>
      <dsp:spPr>
        <a:xfrm>
          <a:off x="4010529" y="433916"/>
          <a:ext cx="3253566" cy="15617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1380" tIns="165100" rIns="321380" bIns="165100" numCol="1" spcCol="1270" anchor="ctr" anchorCtr="0">
          <a:noAutofit/>
        </a:bodyPr>
        <a:lstStyle/>
        <a:p>
          <a:pPr marL="0" lvl="0" indent="0" algn="l" defTabSz="2933700">
            <a:lnSpc>
              <a:spcPct val="90000"/>
            </a:lnSpc>
            <a:spcBef>
              <a:spcPct val="0"/>
            </a:spcBef>
            <a:spcAft>
              <a:spcPct val="35000"/>
            </a:spcAft>
            <a:buNone/>
          </a:pPr>
          <a:r>
            <a:rPr lang="en-US" sz="6600" kern="1200" dirty="0"/>
            <a:t>FAPT</a:t>
          </a:r>
        </a:p>
      </dsp:txBody>
      <dsp:txXfrm>
        <a:off x="4010529" y="433916"/>
        <a:ext cx="3253566" cy="1561711"/>
      </dsp:txXfrm>
    </dsp:sp>
    <dsp:sp modelId="{6C6A68C8-A220-43A6-821E-2FCD5D3B3431}">
      <dsp:nvSpPr>
        <dsp:cNvPr id="0" name=""/>
        <dsp:cNvSpPr/>
      </dsp:nvSpPr>
      <dsp:spPr>
        <a:xfrm>
          <a:off x="7687059" y="238702"/>
          <a:ext cx="3578923" cy="4294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380" tIns="0" rIns="321380" bIns="330200" numCol="1" spcCol="1270" anchor="t" anchorCtr="0">
          <a:noAutofit/>
        </a:bodyPr>
        <a:lstStyle/>
        <a:p>
          <a:pPr marL="0" lvl="0" indent="0" algn="l" defTabSz="800100">
            <a:lnSpc>
              <a:spcPct val="90000"/>
            </a:lnSpc>
            <a:spcBef>
              <a:spcPct val="0"/>
            </a:spcBef>
            <a:spcAft>
              <a:spcPct val="35000"/>
            </a:spcAft>
            <a:buNone/>
          </a:pPr>
          <a:r>
            <a:rPr lang="en-US" sz="1800" kern="1200" dirty="0"/>
            <a:t>Complete &amp; Submit CSA Initial Documentation</a:t>
          </a:r>
        </a:p>
        <a:p>
          <a:pPr marL="114300" lvl="1" indent="-114300" algn="l" defTabSz="533400">
            <a:lnSpc>
              <a:spcPct val="90000"/>
            </a:lnSpc>
            <a:spcBef>
              <a:spcPct val="0"/>
            </a:spcBef>
            <a:spcAft>
              <a:spcPct val="15000"/>
            </a:spcAft>
            <a:buChar char="•"/>
          </a:pPr>
          <a:r>
            <a:rPr lang="en-US" sz="1200" kern="1200" dirty="0"/>
            <a:t>Initial Referral Form</a:t>
          </a:r>
        </a:p>
        <a:p>
          <a:pPr marL="114300" lvl="1" indent="-114300" algn="l" defTabSz="533400">
            <a:lnSpc>
              <a:spcPct val="90000"/>
            </a:lnSpc>
            <a:spcBef>
              <a:spcPct val="0"/>
            </a:spcBef>
            <a:spcAft>
              <a:spcPct val="15000"/>
            </a:spcAft>
            <a:buChar char="•"/>
          </a:pPr>
          <a:r>
            <a:rPr lang="en-US" sz="1200" kern="1200" dirty="0"/>
            <a:t>CANS</a:t>
          </a:r>
        </a:p>
        <a:p>
          <a:pPr marL="114300" lvl="1" indent="-114300" algn="l" defTabSz="533400">
            <a:lnSpc>
              <a:spcPct val="90000"/>
            </a:lnSpc>
            <a:spcBef>
              <a:spcPct val="0"/>
            </a:spcBef>
            <a:spcAft>
              <a:spcPct val="15000"/>
            </a:spcAft>
            <a:buChar char="•"/>
          </a:pPr>
          <a:r>
            <a:rPr lang="en-US" sz="1200" kern="1200" dirty="0"/>
            <a:t>Budget Request Form</a:t>
          </a:r>
        </a:p>
        <a:p>
          <a:pPr marL="114300" lvl="1" indent="-114300" algn="l" defTabSz="533400">
            <a:lnSpc>
              <a:spcPct val="90000"/>
            </a:lnSpc>
            <a:spcBef>
              <a:spcPct val="0"/>
            </a:spcBef>
            <a:spcAft>
              <a:spcPct val="15000"/>
            </a:spcAft>
            <a:buChar char="•"/>
          </a:pPr>
          <a:r>
            <a:rPr lang="en-US" sz="1200" kern="1200" dirty="0"/>
            <a:t>Provide any recent Evaluations/Assessments or Vendor Reports</a:t>
          </a:r>
        </a:p>
        <a:p>
          <a:pPr marL="114300" lvl="1" indent="-114300" algn="l" defTabSz="533400">
            <a:lnSpc>
              <a:spcPct val="90000"/>
            </a:lnSpc>
            <a:spcBef>
              <a:spcPct val="0"/>
            </a:spcBef>
            <a:spcAft>
              <a:spcPct val="15000"/>
            </a:spcAft>
            <a:buChar char="•"/>
          </a:pPr>
          <a:r>
            <a:rPr lang="en-US" sz="1200" kern="1200" dirty="0"/>
            <a:t>Signed Foster Care Prevention Eligibility Determination (if applicable)</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Deadline for submission is midnight, Tuesday prior to meeting unless otherwise notified</a:t>
          </a:r>
        </a:p>
      </dsp:txBody>
      <dsp:txXfrm>
        <a:off x="7687059" y="1956585"/>
        <a:ext cx="3578923" cy="2576824"/>
      </dsp:txXfrm>
    </dsp:sp>
    <dsp:sp modelId="{1C10D0A0-977C-4522-AF8D-FCA499B37CA1}">
      <dsp:nvSpPr>
        <dsp:cNvPr id="0" name=""/>
        <dsp:cNvSpPr/>
      </dsp:nvSpPr>
      <dsp:spPr>
        <a:xfrm>
          <a:off x="7849738" y="433916"/>
          <a:ext cx="3253566" cy="15617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1380" tIns="165100" rIns="321380" bIns="165100" numCol="1" spcCol="1270" anchor="ctr" anchorCtr="0">
          <a:noAutofit/>
        </a:bodyPr>
        <a:lstStyle/>
        <a:p>
          <a:pPr marL="0" lvl="0" indent="0" algn="l" defTabSz="2933700">
            <a:lnSpc>
              <a:spcPct val="90000"/>
            </a:lnSpc>
            <a:spcBef>
              <a:spcPct val="0"/>
            </a:spcBef>
            <a:spcAft>
              <a:spcPct val="35000"/>
            </a:spcAft>
            <a:buNone/>
          </a:pPr>
          <a:r>
            <a:rPr lang="en-US" sz="6600" kern="1200" dirty="0"/>
            <a:t>DOCS</a:t>
          </a:r>
        </a:p>
      </dsp:txBody>
      <dsp:txXfrm>
        <a:off x="7849738" y="433916"/>
        <a:ext cx="3253566" cy="1561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C7B0E-B62D-4EDA-82AE-B9C01C26DE1D}">
      <dsp:nvSpPr>
        <dsp:cNvPr id="0" name=""/>
        <dsp:cNvSpPr/>
      </dsp:nvSpPr>
      <dsp:spPr>
        <a:xfrm>
          <a:off x="3853" y="227801"/>
          <a:ext cx="3597090" cy="43165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47" tIns="0" rIns="293647" bIns="330200" numCol="1" spcCol="1270" anchor="t" anchorCtr="0">
          <a:noAutofit/>
        </a:bodyPr>
        <a:lstStyle/>
        <a:p>
          <a:pPr marL="0" lvl="0" indent="0" algn="l" defTabSz="755650">
            <a:lnSpc>
              <a:spcPct val="100000"/>
            </a:lnSpc>
            <a:spcBef>
              <a:spcPct val="0"/>
            </a:spcBef>
            <a:spcAft>
              <a:spcPts val="0"/>
            </a:spcAft>
            <a:buNone/>
          </a:pPr>
          <a:r>
            <a:rPr lang="en-US" sz="1700" kern="1200" dirty="0"/>
            <a:t>Notify &amp; Invite </a:t>
          </a:r>
          <a:r>
            <a:rPr lang="en-US" sz="1700" u="sng" kern="1200" dirty="0"/>
            <a:t>all involved parties </a:t>
          </a:r>
          <a:r>
            <a:rPr lang="en-US" sz="1700" kern="1200" dirty="0"/>
            <a:t>to the meeting.</a:t>
          </a:r>
        </a:p>
        <a:p>
          <a:pPr marL="0" lvl="0" indent="0" algn="l" defTabSz="755650">
            <a:lnSpc>
              <a:spcPct val="100000"/>
            </a:lnSpc>
            <a:spcBef>
              <a:spcPct val="0"/>
            </a:spcBef>
            <a:spcAft>
              <a:spcPts val="0"/>
            </a:spcAft>
            <a:buNone/>
          </a:pPr>
          <a:endParaRPr lang="en-US" sz="1700" kern="1200" dirty="0"/>
        </a:p>
        <a:p>
          <a:pPr marL="0" lvl="0" indent="0" algn="l" defTabSz="755650">
            <a:lnSpc>
              <a:spcPct val="100000"/>
            </a:lnSpc>
            <a:spcBef>
              <a:spcPct val="0"/>
            </a:spcBef>
            <a:spcAft>
              <a:spcPts val="0"/>
            </a:spcAft>
            <a:buNone/>
          </a:pPr>
          <a:r>
            <a:rPr lang="en-US" sz="1700" kern="1200" dirty="0"/>
            <a:t>Include Youth, Family (Biological &amp; Foster), Service Provider</a:t>
          </a:r>
        </a:p>
        <a:p>
          <a:pPr marL="0" lvl="0" indent="0" algn="l" defTabSz="755650">
            <a:lnSpc>
              <a:spcPct val="100000"/>
            </a:lnSpc>
            <a:spcBef>
              <a:spcPct val="0"/>
            </a:spcBef>
            <a:spcAft>
              <a:spcPts val="0"/>
            </a:spcAft>
            <a:buNone/>
          </a:pPr>
          <a:endParaRPr lang="en-US" sz="1700" kern="1200" dirty="0"/>
        </a:p>
        <a:p>
          <a:pPr marL="0" lvl="0" indent="0" algn="l" defTabSz="755650">
            <a:lnSpc>
              <a:spcPct val="100000"/>
            </a:lnSpc>
            <a:spcBef>
              <a:spcPct val="0"/>
            </a:spcBef>
            <a:spcAft>
              <a:spcPts val="0"/>
            </a:spcAft>
            <a:buNone/>
          </a:pPr>
          <a:r>
            <a:rPr lang="en-US" sz="1700" kern="1200" dirty="0"/>
            <a:t>Follow Up to ensure invited parties will be present.</a:t>
          </a:r>
        </a:p>
      </dsp:txBody>
      <dsp:txXfrm>
        <a:off x="3853" y="1954405"/>
        <a:ext cx="3597090" cy="2589904"/>
      </dsp:txXfrm>
    </dsp:sp>
    <dsp:sp modelId="{FDB3187B-5EA4-4A6C-956B-0BAC300CA94F}">
      <dsp:nvSpPr>
        <dsp:cNvPr id="0" name=""/>
        <dsp:cNvSpPr/>
      </dsp:nvSpPr>
      <dsp:spPr>
        <a:xfrm>
          <a:off x="315997" y="602374"/>
          <a:ext cx="2972801" cy="142694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3647" tIns="165100" rIns="293647" bIns="165100" numCol="1" spcCol="1270" anchor="ctr" anchorCtr="0">
          <a:noAutofit/>
        </a:bodyPr>
        <a:lstStyle/>
        <a:p>
          <a:pPr marL="0" lvl="0" indent="0" algn="l" defTabSz="2933700">
            <a:lnSpc>
              <a:spcPct val="90000"/>
            </a:lnSpc>
            <a:spcBef>
              <a:spcPct val="0"/>
            </a:spcBef>
            <a:spcAft>
              <a:spcPct val="35000"/>
            </a:spcAft>
            <a:buNone/>
          </a:pPr>
          <a:r>
            <a:rPr lang="en-US" sz="6600" kern="1200" dirty="0"/>
            <a:t>INVITE</a:t>
          </a:r>
        </a:p>
      </dsp:txBody>
      <dsp:txXfrm>
        <a:off x="315997" y="602374"/>
        <a:ext cx="2972801" cy="1426944"/>
      </dsp:txXfrm>
    </dsp:sp>
    <dsp:sp modelId="{BCF7BDD2-2B8A-4EF6-AB85-79B1C412ED4E}">
      <dsp:nvSpPr>
        <dsp:cNvPr id="0" name=""/>
        <dsp:cNvSpPr/>
      </dsp:nvSpPr>
      <dsp:spPr>
        <a:xfrm>
          <a:off x="3818701" y="238967"/>
          <a:ext cx="3597090" cy="43165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47" tIns="0" rIns="293647" bIns="330200" numCol="1" spcCol="1270" anchor="t" anchorCtr="0">
          <a:noAutofit/>
        </a:bodyPr>
        <a:lstStyle/>
        <a:p>
          <a:pPr marL="0" lvl="0" indent="0" algn="l" defTabSz="755650">
            <a:lnSpc>
              <a:spcPct val="100000"/>
            </a:lnSpc>
            <a:spcBef>
              <a:spcPct val="0"/>
            </a:spcBef>
            <a:spcAft>
              <a:spcPts val="0"/>
            </a:spcAft>
            <a:buNone/>
          </a:pPr>
          <a:r>
            <a:rPr lang="en-US" sz="1700" kern="1200" dirty="0"/>
            <a:t>Talk to youth and family about what to expect during a FAPT meeting: Who’s at the table,</a:t>
          </a:r>
        </a:p>
        <a:p>
          <a:pPr marL="0" lvl="0" indent="0" algn="l" defTabSz="755650">
            <a:lnSpc>
              <a:spcPct val="100000"/>
            </a:lnSpc>
            <a:spcBef>
              <a:spcPct val="0"/>
            </a:spcBef>
            <a:spcAft>
              <a:spcPts val="0"/>
            </a:spcAft>
            <a:buNone/>
          </a:pPr>
          <a:r>
            <a:rPr lang="en-US" sz="1700" kern="1200" dirty="0"/>
            <a:t>What will be discussed, Etc.</a:t>
          </a:r>
        </a:p>
        <a:p>
          <a:pPr marL="0" lvl="0" indent="0" algn="l" defTabSz="755650">
            <a:lnSpc>
              <a:spcPct val="100000"/>
            </a:lnSpc>
            <a:spcBef>
              <a:spcPct val="0"/>
            </a:spcBef>
            <a:spcAft>
              <a:spcPts val="0"/>
            </a:spcAft>
            <a:buNone/>
          </a:pPr>
          <a:endParaRPr lang="en-US" sz="1700" kern="1200" dirty="0"/>
        </a:p>
        <a:p>
          <a:pPr marL="0" lvl="0" indent="0" algn="l" defTabSz="755650">
            <a:lnSpc>
              <a:spcPct val="100000"/>
            </a:lnSpc>
            <a:spcBef>
              <a:spcPct val="0"/>
            </a:spcBef>
            <a:spcAft>
              <a:spcPts val="0"/>
            </a:spcAft>
            <a:buNone/>
          </a:pPr>
          <a:r>
            <a:rPr lang="en-US" sz="1700" kern="1200" dirty="0"/>
            <a:t>Inform the family that they will be assessed a financial contribution for services or referred to DCSE for collection of child support.</a:t>
          </a:r>
        </a:p>
      </dsp:txBody>
      <dsp:txXfrm>
        <a:off x="3818701" y="1965571"/>
        <a:ext cx="3597090" cy="2589904"/>
      </dsp:txXfrm>
    </dsp:sp>
    <dsp:sp modelId="{5B55EB56-08F5-473E-A269-86E0C759A05E}">
      <dsp:nvSpPr>
        <dsp:cNvPr id="0" name=""/>
        <dsp:cNvSpPr/>
      </dsp:nvSpPr>
      <dsp:spPr>
        <a:xfrm>
          <a:off x="4150912" y="602374"/>
          <a:ext cx="2972801" cy="142694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3647" tIns="165100" rIns="293647" bIns="165100" numCol="1" spcCol="1270" anchor="ctr" anchorCtr="0">
          <a:noAutofit/>
        </a:bodyPr>
        <a:lstStyle/>
        <a:p>
          <a:pPr marL="0" lvl="0" indent="0" algn="l" defTabSz="2933700">
            <a:lnSpc>
              <a:spcPct val="90000"/>
            </a:lnSpc>
            <a:spcBef>
              <a:spcPct val="0"/>
            </a:spcBef>
            <a:spcAft>
              <a:spcPct val="35000"/>
            </a:spcAft>
            <a:buNone/>
          </a:pPr>
          <a:r>
            <a:rPr lang="en-US" sz="6600" kern="1200" dirty="0"/>
            <a:t>PREP</a:t>
          </a:r>
        </a:p>
      </dsp:txBody>
      <dsp:txXfrm>
        <a:off x="4150912" y="602374"/>
        <a:ext cx="2972801" cy="1426944"/>
      </dsp:txXfrm>
    </dsp:sp>
    <dsp:sp modelId="{6C6A68C8-A220-43A6-821E-2FCD5D3B3431}">
      <dsp:nvSpPr>
        <dsp:cNvPr id="0" name=""/>
        <dsp:cNvSpPr/>
      </dsp:nvSpPr>
      <dsp:spPr>
        <a:xfrm>
          <a:off x="7673682" y="227801"/>
          <a:ext cx="3597090" cy="43165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47" tIns="0" rIns="293647" bIns="330200" numCol="1" spcCol="1270" anchor="t" anchorCtr="0">
          <a:noAutofit/>
        </a:bodyPr>
        <a:lstStyle/>
        <a:p>
          <a:pPr marL="0" lvl="0" indent="0" algn="l" defTabSz="755650">
            <a:lnSpc>
              <a:spcPct val="100000"/>
            </a:lnSpc>
            <a:spcBef>
              <a:spcPct val="0"/>
            </a:spcBef>
            <a:spcAft>
              <a:spcPts val="0"/>
            </a:spcAft>
            <a:buNone/>
          </a:pPr>
          <a:r>
            <a:rPr lang="en-US" sz="1700" kern="1200" dirty="0"/>
            <a:t>If you already have a vendor in mind, contact them:</a:t>
          </a:r>
        </a:p>
        <a:p>
          <a:pPr marL="0" lvl="0" indent="0" algn="l" defTabSz="755650">
            <a:lnSpc>
              <a:spcPct val="100000"/>
            </a:lnSpc>
            <a:spcBef>
              <a:spcPct val="0"/>
            </a:spcBef>
            <a:spcAft>
              <a:spcPts val="0"/>
            </a:spcAft>
            <a:buNone/>
          </a:pPr>
          <a:endParaRPr lang="en-US" sz="1700" kern="1200" dirty="0"/>
        </a:p>
        <a:p>
          <a:pPr marL="0" lvl="0" indent="0" algn="l" defTabSz="755650">
            <a:lnSpc>
              <a:spcPct val="100000"/>
            </a:lnSpc>
            <a:spcBef>
              <a:spcPct val="0"/>
            </a:spcBef>
            <a:spcAft>
              <a:spcPts val="0"/>
            </a:spcAft>
            <a:buNone/>
          </a:pPr>
          <a:r>
            <a:rPr lang="en-US" sz="1700" kern="1200" dirty="0"/>
            <a:t>Do they have appropriate service?</a:t>
          </a:r>
        </a:p>
        <a:p>
          <a:pPr marL="0" lvl="0" indent="0" algn="l" defTabSz="755650">
            <a:lnSpc>
              <a:spcPct val="100000"/>
            </a:lnSpc>
            <a:spcBef>
              <a:spcPct val="0"/>
            </a:spcBef>
            <a:spcAft>
              <a:spcPts val="0"/>
            </a:spcAft>
            <a:buNone/>
          </a:pPr>
          <a:endParaRPr lang="en-US" sz="1700" kern="1200" dirty="0"/>
        </a:p>
        <a:p>
          <a:pPr marL="0" lvl="0" indent="0" algn="l" defTabSz="755650">
            <a:lnSpc>
              <a:spcPct val="100000"/>
            </a:lnSpc>
            <a:spcBef>
              <a:spcPct val="0"/>
            </a:spcBef>
            <a:spcAft>
              <a:spcPts val="0"/>
            </a:spcAft>
            <a:buNone/>
          </a:pPr>
          <a:r>
            <a:rPr lang="en-US" sz="1700" kern="1200" dirty="0"/>
            <a:t>Do they have a worker that fits well with the family?</a:t>
          </a:r>
        </a:p>
        <a:p>
          <a:pPr marL="0" lvl="0" indent="0" algn="l" defTabSz="755650">
            <a:lnSpc>
              <a:spcPct val="100000"/>
            </a:lnSpc>
            <a:spcBef>
              <a:spcPct val="0"/>
            </a:spcBef>
            <a:spcAft>
              <a:spcPts val="0"/>
            </a:spcAft>
            <a:buNone/>
          </a:pPr>
          <a:endParaRPr lang="en-US" sz="1700" kern="1200" dirty="0"/>
        </a:p>
        <a:p>
          <a:pPr marL="0" lvl="0" indent="0" algn="l" defTabSz="755650">
            <a:lnSpc>
              <a:spcPct val="100000"/>
            </a:lnSpc>
            <a:spcBef>
              <a:spcPct val="0"/>
            </a:spcBef>
            <a:spcAft>
              <a:spcPts val="0"/>
            </a:spcAft>
            <a:buNone/>
          </a:pPr>
          <a:r>
            <a:rPr lang="en-US" sz="1700" kern="1200" dirty="0"/>
            <a:t>Do they have availability?</a:t>
          </a:r>
        </a:p>
      </dsp:txBody>
      <dsp:txXfrm>
        <a:off x="7673682" y="1954405"/>
        <a:ext cx="3597090" cy="2589904"/>
      </dsp:txXfrm>
    </dsp:sp>
    <dsp:sp modelId="{1C10D0A0-977C-4522-AF8D-FCA499B37CA1}">
      <dsp:nvSpPr>
        <dsp:cNvPr id="0" name=""/>
        <dsp:cNvSpPr/>
      </dsp:nvSpPr>
      <dsp:spPr>
        <a:xfrm>
          <a:off x="7985826" y="602374"/>
          <a:ext cx="2972801" cy="142694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3647" tIns="165100" rIns="293647" bIns="165100" numCol="1" spcCol="1270" anchor="ctr" anchorCtr="0">
          <a:noAutofit/>
        </a:bodyPr>
        <a:lstStyle/>
        <a:p>
          <a:pPr marL="0" lvl="0" indent="0" algn="l" defTabSz="2933700">
            <a:lnSpc>
              <a:spcPct val="90000"/>
            </a:lnSpc>
            <a:spcBef>
              <a:spcPct val="0"/>
            </a:spcBef>
            <a:spcAft>
              <a:spcPct val="35000"/>
            </a:spcAft>
            <a:buNone/>
          </a:pPr>
          <a:r>
            <a:rPr lang="en-US" sz="6600" kern="1200" dirty="0"/>
            <a:t> </a:t>
          </a:r>
        </a:p>
      </dsp:txBody>
      <dsp:txXfrm>
        <a:off x="7985826" y="602374"/>
        <a:ext cx="2972801" cy="14269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B4692-F716-403E-8525-C1D26B0E9554}">
      <dsp:nvSpPr>
        <dsp:cNvPr id="0" name=""/>
        <dsp:cNvSpPr/>
      </dsp:nvSpPr>
      <dsp:spPr>
        <a:xfrm>
          <a:off x="47" y="27639"/>
          <a:ext cx="4585261" cy="6048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Clinical</a:t>
          </a:r>
        </a:p>
      </dsp:txBody>
      <dsp:txXfrm>
        <a:off x="47" y="27639"/>
        <a:ext cx="4585261" cy="604800"/>
      </dsp:txXfrm>
    </dsp:sp>
    <dsp:sp modelId="{20B99FA3-D257-4C08-B839-69A3B2611037}">
      <dsp:nvSpPr>
        <dsp:cNvPr id="0" name=""/>
        <dsp:cNvSpPr/>
      </dsp:nvSpPr>
      <dsp:spPr>
        <a:xfrm>
          <a:off x="47" y="632439"/>
          <a:ext cx="4585261" cy="273273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 </a:t>
          </a:r>
          <a:r>
            <a:rPr lang="en-US" sz="2100" u="sng" kern="1200" dirty="0"/>
            <a:t>Clinical team </a:t>
          </a:r>
          <a:r>
            <a:rPr lang="en-US" sz="2100" kern="1200" dirty="0"/>
            <a:t>that reviews the services being requested and what is being provided, and makes recommendations of appropriate services to the CPMT, which may or may not be the same services as being requested</a:t>
          </a:r>
        </a:p>
      </dsp:txBody>
      <dsp:txXfrm>
        <a:off x="47" y="632439"/>
        <a:ext cx="4585261" cy="2732733"/>
      </dsp:txXfrm>
    </dsp:sp>
    <dsp:sp modelId="{9513AABD-082B-4207-A460-4D30A2F0DFA7}">
      <dsp:nvSpPr>
        <dsp:cNvPr id="0" name=""/>
        <dsp:cNvSpPr/>
      </dsp:nvSpPr>
      <dsp:spPr>
        <a:xfrm>
          <a:off x="5227245" y="27639"/>
          <a:ext cx="4585261" cy="6048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Regulated</a:t>
          </a:r>
        </a:p>
      </dsp:txBody>
      <dsp:txXfrm>
        <a:off x="5227245" y="27639"/>
        <a:ext cx="4585261" cy="604800"/>
      </dsp:txXfrm>
    </dsp:sp>
    <dsp:sp modelId="{7ADEB83B-CC37-4F9F-8AF7-7D99E2EAFD2A}">
      <dsp:nvSpPr>
        <dsp:cNvPr id="0" name=""/>
        <dsp:cNvSpPr/>
      </dsp:nvSpPr>
      <dsp:spPr>
        <a:xfrm>
          <a:off x="5227245" y="632439"/>
          <a:ext cx="4585261" cy="2732733"/>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Governed by rules and regulations of the Commonwealth of VA and local CPMT policy, and some federal regulations as well</a:t>
          </a:r>
        </a:p>
        <a:p>
          <a:pPr marL="228600" lvl="1" indent="-228600" algn="l" defTabSz="933450">
            <a:lnSpc>
              <a:spcPct val="90000"/>
            </a:lnSpc>
            <a:spcBef>
              <a:spcPct val="0"/>
            </a:spcBef>
            <a:spcAft>
              <a:spcPct val="15000"/>
            </a:spcAft>
            <a:buChar char="•"/>
          </a:pPr>
          <a:r>
            <a:rPr lang="en-US" sz="2100" kern="1200" dirty="0"/>
            <a:t>Responsible to ensure services provided are: least restrictive, clinically appropriate and fiscally responsible</a:t>
          </a:r>
        </a:p>
      </dsp:txBody>
      <dsp:txXfrm>
        <a:off x="5227245" y="632439"/>
        <a:ext cx="4585261" cy="27327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93F4F-E748-4255-A2E1-7FBB4F3BB3DC}">
      <dsp:nvSpPr>
        <dsp:cNvPr id="0" name=""/>
        <dsp:cNvSpPr/>
      </dsp:nvSpPr>
      <dsp:spPr>
        <a:xfrm>
          <a:off x="0" y="347003"/>
          <a:ext cx="6263640" cy="11033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A funding body</a:t>
          </a:r>
        </a:p>
      </dsp:txBody>
      <dsp:txXfrm>
        <a:off x="53859" y="400862"/>
        <a:ext cx="6155922" cy="995592"/>
      </dsp:txXfrm>
    </dsp:sp>
    <dsp:sp modelId="{91A91D88-0064-4710-A35B-73AF82BA0E4C}">
      <dsp:nvSpPr>
        <dsp:cNvPr id="0" name=""/>
        <dsp:cNvSpPr/>
      </dsp:nvSpPr>
      <dsp:spPr>
        <a:xfrm>
          <a:off x="0" y="1582793"/>
          <a:ext cx="6263640" cy="1103310"/>
        </a:xfrm>
        <a:prstGeom prst="roundRect">
          <a:avLst/>
        </a:prstGeom>
        <a:solidFill>
          <a:schemeClr val="accent5">
            <a:hueOff val="247595"/>
            <a:satOff val="6767"/>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A rubber stamp</a:t>
          </a:r>
        </a:p>
      </dsp:txBody>
      <dsp:txXfrm>
        <a:off x="53859" y="1636652"/>
        <a:ext cx="6155922" cy="995592"/>
      </dsp:txXfrm>
    </dsp:sp>
    <dsp:sp modelId="{795F3802-2A6D-47E4-B782-23D6D3172CCB}">
      <dsp:nvSpPr>
        <dsp:cNvPr id="0" name=""/>
        <dsp:cNvSpPr/>
      </dsp:nvSpPr>
      <dsp:spPr>
        <a:xfrm>
          <a:off x="0" y="2818583"/>
          <a:ext cx="6263640" cy="1103310"/>
        </a:xfrm>
        <a:prstGeom prst="roundRect">
          <a:avLst/>
        </a:prstGeom>
        <a:solidFill>
          <a:schemeClr val="accent5">
            <a:hueOff val="495190"/>
            <a:satOff val="13534"/>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A hoop to jump through</a:t>
          </a:r>
        </a:p>
      </dsp:txBody>
      <dsp:txXfrm>
        <a:off x="53859" y="2872442"/>
        <a:ext cx="6155922" cy="995592"/>
      </dsp:txXfrm>
    </dsp:sp>
    <dsp:sp modelId="{08437B47-08AD-48BB-AFF1-5F9BBD65EE06}">
      <dsp:nvSpPr>
        <dsp:cNvPr id="0" name=""/>
        <dsp:cNvSpPr/>
      </dsp:nvSpPr>
      <dsp:spPr>
        <a:xfrm>
          <a:off x="0" y="4054374"/>
          <a:ext cx="6263640" cy="1103310"/>
        </a:xfrm>
        <a:prstGeom prst="roundRect">
          <a:avLst/>
        </a:prstGeom>
        <a:solidFill>
          <a:schemeClr val="accent5">
            <a:hueOff val="742785"/>
            <a:satOff val="20301"/>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Red tape</a:t>
          </a:r>
        </a:p>
      </dsp:txBody>
      <dsp:txXfrm>
        <a:off x="53859" y="4108233"/>
        <a:ext cx="6155922" cy="9955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54ED1-96D8-4AFC-984A-274768789829}">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223B05C4-A8ED-44BC-A69E-7BC338F6A548}">
      <dsp:nvSpPr>
        <dsp:cNvPr id="0" name=""/>
        <dsp:cNvSpPr/>
      </dsp:nvSpPr>
      <dsp:spPr>
        <a:xfrm>
          <a:off x="8061"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Welcome &amp; Introductions</a:t>
          </a:r>
        </a:p>
      </dsp:txBody>
      <dsp:txXfrm>
        <a:off x="8061" y="5979"/>
        <a:ext cx="3034531" cy="1820718"/>
      </dsp:txXfrm>
    </dsp:sp>
    <dsp:sp modelId="{7D15B6E9-AAF0-431E-AF70-1F74FD41C380}">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129C40E0-9195-411C-8AB0-8731504FED89}">
      <dsp:nvSpPr>
        <dsp:cNvPr id="0" name=""/>
        <dsp:cNvSpPr/>
      </dsp:nvSpPr>
      <dsp:spPr>
        <a:xfrm>
          <a:off x="3740534"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t" anchorCtr="0">
          <a:noAutofit/>
        </a:bodyPr>
        <a:lstStyle/>
        <a:p>
          <a:pPr marL="0" lvl="0" indent="0" algn="l" defTabSz="800100">
            <a:lnSpc>
              <a:spcPct val="90000"/>
            </a:lnSpc>
            <a:spcBef>
              <a:spcPct val="0"/>
            </a:spcBef>
            <a:spcAft>
              <a:spcPct val="35000"/>
            </a:spcAft>
            <a:buNone/>
          </a:pPr>
          <a:r>
            <a:rPr lang="en-US" sz="1800" kern="1200" dirty="0"/>
            <a:t>Case Manager-</a:t>
          </a:r>
        </a:p>
        <a:p>
          <a:pPr marL="114300" lvl="1" indent="-114300" algn="l" defTabSz="622300">
            <a:lnSpc>
              <a:spcPct val="90000"/>
            </a:lnSpc>
            <a:spcBef>
              <a:spcPct val="0"/>
            </a:spcBef>
            <a:spcAft>
              <a:spcPct val="15000"/>
            </a:spcAft>
            <a:buChar char="•"/>
          </a:pPr>
          <a:r>
            <a:rPr lang="en-US" sz="1400" kern="1200" dirty="0"/>
            <a:t>Brief history of client/family-include reason for referral to FAPT</a:t>
          </a:r>
        </a:p>
        <a:p>
          <a:pPr marL="114300" lvl="1" indent="-114300" algn="l" defTabSz="622300">
            <a:lnSpc>
              <a:spcPct val="90000"/>
            </a:lnSpc>
            <a:spcBef>
              <a:spcPct val="0"/>
            </a:spcBef>
            <a:spcAft>
              <a:spcPct val="15000"/>
            </a:spcAft>
            <a:buChar char="•"/>
          </a:pPr>
          <a:r>
            <a:rPr lang="en-US" sz="1400" kern="1200" dirty="0"/>
            <a:t>Past and/or current services-what worked/what didn’t</a:t>
          </a:r>
        </a:p>
        <a:p>
          <a:pPr marL="114300" lvl="1" indent="-114300" algn="l" defTabSz="622300">
            <a:lnSpc>
              <a:spcPct val="90000"/>
            </a:lnSpc>
            <a:spcBef>
              <a:spcPct val="0"/>
            </a:spcBef>
            <a:spcAft>
              <a:spcPct val="15000"/>
            </a:spcAft>
            <a:buChar char="•"/>
          </a:pPr>
          <a:r>
            <a:rPr lang="en-US" sz="1400" kern="1200" dirty="0"/>
            <a:t>Client &amp; family strengths</a:t>
          </a:r>
        </a:p>
      </dsp:txBody>
      <dsp:txXfrm>
        <a:off x="3740534" y="5979"/>
        <a:ext cx="3034531" cy="1820718"/>
      </dsp:txXfrm>
    </dsp:sp>
    <dsp:sp modelId="{BD07F45D-2819-4833-AE56-13AE8EF93D86}">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371C0A16-900B-411E-AD1A-B56D65A4662C}">
      <dsp:nvSpPr>
        <dsp:cNvPr id="0" name=""/>
        <dsp:cNvSpPr/>
      </dsp:nvSpPr>
      <dsp:spPr>
        <a:xfrm>
          <a:off x="7473007"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Family &amp; Youth provide information</a:t>
          </a:r>
        </a:p>
      </dsp:txBody>
      <dsp:txXfrm>
        <a:off x="7473007" y="5979"/>
        <a:ext cx="3034531" cy="1820718"/>
      </dsp:txXfrm>
    </dsp:sp>
    <dsp:sp modelId="{0501F9C7-F15A-47CC-A8B7-A40F854F51F1}">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63594ED6-0CBB-40C2-A93E-B0A48F2D7FC4}">
      <dsp:nvSpPr>
        <dsp:cNvPr id="0" name=""/>
        <dsp:cNvSpPr/>
      </dsp:nvSpPr>
      <dsp:spPr>
        <a:xfrm>
          <a:off x="8061"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Discussion/Questions</a:t>
          </a:r>
        </a:p>
      </dsp:txBody>
      <dsp:txXfrm>
        <a:off x="8061" y="2524640"/>
        <a:ext cx="3034531" cy="1820718"/>
      </dsp:txXfrm>
    </dsp:sp>
    <dsp:sp modelId="{3170B374-C088-4392-A208-BBC3429EE3AC}">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790AC975-5757-45D1-92E0-43A6781C52DB}">
      <dsp:nvSpPr>
        <dsp:cNvPr id="0" name=""/>
        <dsp:cNvSpPr/>
      </dsp:nvSpPr>
      <dsp:spPr>
        <a:xfrm>
          <a:off x="3740534"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FAPT recommendations/Budget Sheet reviewed, Participation &amp; Consent signed</a:t>
          </a:r>
        </a:p>
      </dsp:txBody>
      <dsp:txXfrm>
        <a:off x="3740534" y="2524640"/>
        <a:ext cx="3034531" cy="1820718"/>
      </dsp:txXfrm>
    </dsp:sp>
    <dsp:sp modelId="{E5E9C512-F7B2-4879-A140-76AEC574991D}">
      <dsp:nvSpPr>
        <dsp:cNvPr id="0" name=""/>
        <dsp:cNvSpPr/>
      </dsp:nvSpPr>
      <dsp:spPr>
        <a:xfrm>
          <a:off x="7473007"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a:t>Next FAPT meeting scheduled</a:t>
          </a:r>
        </a:p>
      </dsp:txBody>
      <dsp:txXfrm>
        <a:off x="7473007"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604129-A3F5-4173-9D65-82B2FCED686B}"/>
              </a:ext>
            </a:extLst>
          </p:cNvPr>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a:extLst>
              <a:ext uri="{FF2B5EF4-FFF2-40B4-BE49-F238E27FC236}">
                <a16:creationId xmlns:a16="http://schemas.microsoft.com/office/drawing/2014/main" id="{CF644A1C-1F0E-40D6-B319-85BB4C488BAB}"/>
              </a:ext>
            </a:extLst>
          </p:cNvPr>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772CFD87-E0DB-423A-B52A-999EA45916F3}" type="datetimeFigureOut">
              <a:rPr lang="en-US" smtClean="0"/>
              <a:t>2/2/2024</a:t>
            </a:fld>
            <a:endParaRPr lang="en-US"/>
          </a:p>
        </p:txBody>
      </p:sp>
      <p:sp>
        <p:nvSpPr>
          <p:cNvPr id="4" name="Footer Placeholder 3">
            <a:extLst>
              <a:ext uri="{FF2B5EF4-FFF2-40B4-BE49-F238E27FC236}">
                <a16:creationId xmlns:a16="http://schemas.microsoft.com/office/drawing/2014/main" id="{77989C61-C1C2-48D4-A538-072284ACCDE3}"/>
              </a:ext>
            </a:extLst>
          </p:cNvPr>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03DCFB-0245-45BE-8E17-D2F7B61D466D}"/>
              </a:ext>
            </a:extLst>
          </p:cNvPr>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417E80B0-40DE-4DA7-B644-30DEB3F33CFC}" type="slidenum">
              <a:rPr lang="en-US" smtClean="0"/>
              <a:t>‹#›</a:t>
            </a:fld>
            <a:endParaRPr lang="en-US"/>
          </a:p>
        </p:txBody>
      </p:sp>
    </p:spTree>
    <p:extLst>
      <p:ext uri="{BB962C8B-B14F-4D97-AF65-F5344CB8AC3E}">
        <p14:creationId xmlns:p14="http://schemas.microsoft.com/office/powerpoint/2010/main" val="2204541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FDFA71FD-9A72-4755-863B-21BF4C1E82A3}" type="datetimeFigureOut">
              <a:rPr lang="en-US" smtClean="0"/>
              <a:t>2/2/2024</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B8858BDF-7457-415C-9011-8C20B0B65743}" type="slidenum">
              <a:rPr lang="en-US" smtClean="0"/>
              <a:t>‹#›</a:t>
            </a:fld>
            <a:endParaRPr lang="en-US"/>
          </a:p>
        </p:txBody>
      </p:sp>
    </p:spTree>
    <p:extLst>
      <p:ext uri="{BB962C8B-B14F-4D97-AF65-F5344CB8AC3E}">
        <p14:creationId xmlns:p14="http://schemas.microsoft.com/office/powerpoint/2010/main" val="147729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58BDF-7457-415C-9011-8C20B0B65743}" type="slidenum">
              <a:rPr lang="en-US" smtClean="0"/>
              <a:t>1</a:t>
            </a:fld>
            <a:endParaRPr lang="en-US"/>
          </a:p>
        </p:txBody>
      </p:sp>
    </p:spTree>
    <p:extLst>
      <p:ext uri="{BB962C8B-B14F-4D97-AF65-F5344CB8AC3E}">
        <p14:creationId xmlns:p14="http://schemas.microsoft.com/office/powerpoint/2010/main" val="406646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58BDF-7457-415C-9011-8C20B0B65743}" type="slidenum">
              <a:rPr lang="en-US" smtClean="0"/>
              <a:t>13</a:t>
            </a:fld>
            <a:endParaRPr lang="en-US"/>
          </a:p>
        </p:txBody>
      </p:sp>
    </p:spTree>
    <p:extLst>
      <p:ext uri="{BB962C8B-B14F-4D97-AF65-F5344CB8AC3E}">
        <p14:creationId xmlns:p14="http://schemas.microsoft.com/office/powerpoint/2010/main" val="388461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14</a:t>
            </a:fld>
            <a:endParaRPr lang="en-US"/>
          </a:p>
        </p:txBody>
      </p:sp>
    </p:spTree>
    <p:extLst>
      <p:ext uri="{BB962C8B-B14F-4D97-AF65-F5344CB8AC3E}">
        <p14:creationId xmlns:p14="http://schemas.microsoft.com/office/powerpoint/2010/main" val="282893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15</a:t>
            </a:fld>
            <a:endParaRPr lang="en-US"/>
          </a:p>
        </p:txBody>
      </p:sp>
    </p:spTree>
    <p:extLst>
      <p:ext uri="{BB962C8B-B14F-4D97-AF65-F5344CB8AC3E}">
        <p14:creationId xmlns:p14="http://schemas.microsoft.com/office/powerpoint/2010/main" val="2903198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16</a:t>
            </a:fld>
            <a:endParaRPr lang="en-US"/>
          </a:p>
        </p:txBody>
      </p:sp>
    </p:spTree>
    <p:extLst>
      <p:ext uri="{BB962C8B-B14F-4D97-AF65-F5344CB8AC3E}">
        <p14:creationId xmlns:p14="http://schemas.microsoft.com/office/powerpoint/2010/main" val="75455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17</a:t>
            </a:fld>
            <a:endParaRPr lang="en-US"/>
          </a:p>
        </p:txBody>
      </p:sp>
    </p:spTree>
    <p:extLst>
      <p:ext uri="{BB962C8B-B14F-4D97-AF65-F5344CB8AC3E}">
        <p14:creationId xmlns:p14="http://schemas.microsoft.com/office/powerpoint/2010/main" val="48858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58BDF-7457-415C-9011-8C20B0B65743}" type="slidenum">
              <a:rPr lang="en-US" smtClean="0"/>
              <a:t>18</a:t>
            </a:fld>
            <a:endParaRPr lang="en-US"/>
          </a:p>
        </p:txBody>
      </p:sp>
    </p:spTree>
    <p:extLst>
      <p:ext uri="{BB962C8B-B14F-4D97-AF65-F5344CB8AC3E}">
        <p14:creationId xmlns:p14="http://schemas.microsoft.com/office/powerpoint/2010/main" val="362813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20</a:t>
            </a:fld>
            <a:endParaRPr lang="en-US"/>
          </a:p>
        </p:txBody>
      </p:sp>
    </p:spTree>
    <p:extLst>
      <p:ext uri="{BB962C8B-B14F-4D97-AF65-F5344CB8AC3E}">
        <p14:creationId xmlns:p14="http://schemas.microsoft.com/office/powerpoint/2010/main" val="263152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21</a:t>
            </a:fld>
            <a:endParaRPr lang="en-US"/>
          </a:p>
        </p:txBody>
      </p:sp>
    </p:spTree>
    <p:extLst>
      <p:ext uri="{BB962C8B-B14F-4D97-AF65-F5344CB8AC3E}">
        <p14:creationId xmlns:p14="http://schemas.microsoft.com/office/powerpoint/2010/main" val="1470006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1, 2023 CCC+, Medallion 4.0 &amp; FFS merged to Cardinal Care</a:t>
            </a:r>
          </a:p>
          <a:p>
            <a:r>
              <a:rPr lang="en-US" dirty="0"/>
              <a:t>	served by 6 MCOs</a:t>
            </a:r>
          </a:p>
          <a:p>
            <a:r>
              <a:rPr lang="en-US" dirty="0"/>
              <a:t>	Added Benefits- Link…</a:t>
            </a:r>
          </a:p>
        </p:txBody>
      </p:sp>
      <p:sp>
        <p:nvSpPr>
          <p:cNvPr id="4" name="Slide Number Placeholder 3"/>
          <p:cNvSpPr>
            <a:spLocks noGrp="1"/>
          </p:cNvSpPr>
          <p:nvPr>
            <p:ph type="sldNum" sz="quarter" idx="10"/>
          </p:nvPr>
        </p:nvSpPr>
        <p:spPr/>
        <p:txBody>
          <a:bodyPr/>
          <a:lstStyle/>
          <a:p>
            <a:fld id="{B8858BDF-7457-415C-9011-8C20B0B65743}" type="slidenum">
              <a:rPr lang="en-US" smtClean="0"/>
              <a:t>22</a:t>
            </a:fld>
            <a:endParaRPr lang="en-US"/>
          </a:p>
        </p:txBody>
      </p:sp>
    </p:spTree>
    <p:extLst>
      <p:ext uri="{BB962C8B-B14F-4D97-AF65-F5344CB8AC3E}">
        <p14:creationId xmlns:p14="http://schemas.microsoft.com/office/powerpoint/2010/main" val="637720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58BDF-7457-415C-9011-8C20B0B65743}" type="slidenum">
              <a:rPr lang="en-US" smtClean="0"/>
              <a:t>23</a:t>
            </a:fld>
            <a:endParaRPr lang="en-US"/>
          </a:p>
        </p:txBody>
      </p:sp>
    </p:spTree>
    <p:extLst>
      <p:ext uri="{BB962C8B-B14F-4D97-AF65-F5344CB8AC3E}">
        <p14:creationId xmlns:p14="http://schemas.microsoft.com/office/powerpoint/2010/main" val="93900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58BDF-7457-415C-9011-8C20B0B65743}" type="slidenum">
              <a:rPr lang="en-US" smtClean="0"/>
              <a:t>2</a:t>
            </a:fld>
            <a:endParaRPr lang="en-US"/>
          </a:p>
        </p:txBody>
      </p:sp>
    </p:spTree>
    <p:extLst>
      <p:ext uri="{BB962C8B-B14F-4D97-AF65-F5344CB8AC3E}">
        <p14:creationId xmlns:p14="http://schemas.microsoft.com/office/powerpoint/2010/main" val="3596437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58BDF-7457-415C-9011-8C20B0B65743}" type="slidenum">
              <a:rPr lang="en-US" smtClean="0"/>
              <a:t>24</a:t>
            </a:fld>
            <a:endParaRPr lang="en-US"/>
          </a:p>
        </p:txBody>
      </p:sp>
    </p:spTree>
    <p:extLst>
      <p:ext uri="{BB962C8B-B14F-4D97-AF65-F5344CB8AC3E}">
        <p14:creationId xmlns:p14="http://schemas.microsoft.com/office/powerpoint/2010/main" val="1304624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58BDF-7457-415C-9011-8C20B0B65743}" type="slidenum">
              <a:rPr lang="en-US" smtClean="0"/>
              <a:t>25</a:t>
            </a:fld>
            <a:endParaRPr lang="en-US"/>
          </a:p>
        </p:txBody>
      </p:sp>
    </p:spTree>
    <p:extLst>
      <p:ext uri="{BB962C8B-B14F-4D97-AF65-F5344CB8AC3E}">
        <p14:creationId xmlns:p14="http://schemas.microsoft.com/office/powerpoint/2010/main" val="3511110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27</a:t>
            </a:fld>
            <a:endParaRPr lang="en-US"/>
          </a:p>
        </p:txBody>
      </p:sp>
    </p:spTree>
    <p:extLst>
      <p:ext uri="{BB962C8B-B14F-4D97-AF65-F5344CB8AC3E}">
        <p14:creationId xmlns:p14="http://schemas.microsoft.com/office/powerpoint/2010/main" val="469735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29</a:t>
            </a:fld>
            <a:endParaRPr lang="en-US"/>
          </a:p>
        </p:txBody>
      </p:sp>
    </p:spTree>
    <p:extLst>
      <p:ext uri="{BB962C8B-B14F-4D97-AF65-F5344CB8AC3E}">
        <p14:creationId xmlns:p14="http://schemas.microsoft.com/office/powerpoint/2010/main" val="523259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30</a:t>
            </a:fld>
            <a:endParaRPr lang="en-US"/>
          </a:p>
        </p:txBody>
      </p:sp>
    </p:spTree>
    <p:extLst>
      <p:ext uri="{BB962C8B-B14F-4D97-AF65-F5344CB8AC3E}">
        <p14:creationId xmlns:p14="http://schemas.microsoft.com/office/powerpoint/2010/main" val="3488834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31</a:t>
            </a:fld>
            <a:endParaRPr lang="en-US"/>
          </a:p>
        </p:txBody>
      </p:sp>
    </p:spTree>
    <p:extLst>
      <p:ext uri="{BB962C8B-B14F-4D97-AF65-F5344CB8AC3E}">
        <p14:creationId xmlns:p14="http://schemas.microsoft.com/office/powerpoint/2010/main" val="3680554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32</a:t>
            </a:fld>
            <a:endParaRPr lang="en-US"/>
          </a:p>
        </p:txBody>
      </p:sp>
    </p:spTree>
    <p:extLst>
      <p:ext uri="{BB962C8B-B14F-4D97-AF65-F5344CB8AC3E}">
        <p14:creationId xmlns:p14="http://schemas.microsoft.com/office/powerpoint/2010/main" val="1193387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33</a:t>
            </a:fld>
            <a:endParaRPr lang="en-US"/>
          </a:p>
        </p:txBody>
      </p:sp>
    </p:spTree>
    <p:extLst>
      <p:ext uri="{BB962C8B-B14F-4D97-AF65-F5344CB8AC3E}">
        <p14:creationId xmlns:p14="http://schemas.microsoft.com/office/powerpoint/2010/main" val="3164986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me certificate to update CANVaS account.</a:t>
            </a:r>
          </a:p>
        </p:txBody>
      </p:sp>
      <p:sp>
        <p:nvSpPr>
          <p:cNvPr id="4" name="Slide Number Placeholder 3"/>
          <p:cNvSpPr>
            <a:spLocks noGrp="1"/>
          </p:cNvSpPr>
          <p:nvPr>
            <p:ph type="sldNum" sz="quarter" idx="10"/>
          </p:nvPr>
        </p:nvSpPr>
        <p:spPr/>
        <p:txBody>
          <a:bodyPr/>
          <a:lstStyle/>
          <a:p>
            <a:fld id="{B8858BDF-7457-415C-9011-8C20B0B65743}" type="slidenum">
              <a:rPr lang="en-US" smtClean="0"/>
              <a:t>34</a:t>
            </a:fld>
            <a:endParaRPr lang="en-US"/>
          </a:p>
        </p:txBody>
      </p:sp>
    </p:spTree>
    <p:extLst>
      <p:ext uri="{BB962C8B-B14F-4D97-AF65-F5344CB8AC3E}">
        <p14:creationId xmlns:p14="http://schemas.microsoft.com/office/powerpoint/2010/main" val="3758958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35</a:t>
            </a:fld>
            <a:endParaRPr lang="en-US"/>
          </a:p>
        </p:txBody>
      </p:sp>
    </p:spTree>
    <p:extLst>
      <p:ext uri="{BB962C8B-B14F-4D97-AF65-F5344CB8AC3E}">
        <p14:creationId xmlns:p14="http://schemas.microsoft.com/office/powerpoint/2010/main" val="13964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1993 Legislation through General Assembly</a:t>
            </a:r>
          </a:p>
        </p:txBody>
      </p:sp>
      <p:sp>
        <p:nvSpPr>
          <p:cNvPr id="4" name="Slide Number Placeholder 3"/>
          <p:cNvSpPr>
            <a:spLocks noGrp="1"/>
          </p:cNvSpPr>
          <p:nvPr>
            <p:ph type="sldNum" sz="quarter" idx="10"/>
          </p:nvPr>
        </p:nvSpPr>
        <p:spPr/>
        <p:txBody>
          <a:bodyPr/>
          <a:lstStyle/>
          <a:p>
            <a:fld id="{B8858BDF-7457-415C-9011-8C20B0B65743}" type="slidenum">
              <a:rPr lang="en-US" smtClean="0"/>
              <a:t>4</a:t>
            </a:fld>
            <a:endParaRPr lang="en-US"/>
          </a:p>
        </p:txBody>
      </p:sp>
    </p:spTree>
    <p:extLst>
      <p:ext uri="{BB962C8B-B14F-4D97-AF65-F5344CB8AC3E}">
        <p14:creationId xmlns:p14="http://schemas.microsoft.com/office/powerpoint/2010/main" val="4177533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36</a:t>
            </a:fld>
            <a:endParaRPr lang="en-US"/>
          </a:p>
        </p:txBody>
      </p:sp>
    </p:spTree>
    <p:extLst>
      <p:ext uri="{BB962C8B-B14F-4D97-AF65-F5344CB8AC3E}">
        <p14:creationId xmlns:p14="http://schemas.microsoft.com/office/powerpoint/2010/main" val="3866948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37</a:t>
            </a:fld>
            <a:endParaRPr lang="en-US"/>
          </a:p>
        </p:txBody>
      </p:sp>
    </p:spTree>
    <p:extLst>
      <p:ext uri="{BB962C8B-B14F-4D97-AF65-F5344CB8AC3E}">
        <p14:creationId xmlns:p14="http://schemas.microsoft.com/office/powerpoint/2010/main" val="833663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38</a:t>
            </a:fld>
            <a:endParaRPr lang="en-US"/>
          </a:p>
        </p:txBody>
      </p:sp>
    </p:spTree>
    <p:extLst>
      <p:ext uri="{BB962C8B-B14F-4D97-AF65-F5344CB8AC3E}">
        <p14:creationId xmlns:p14="http://schemas.microsoft.com/office/powerpoint/2010/main" val="205866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know their children the best.</a:t>
            </a:r>
          </a:p>
          <a:p>
            <a:r>
              <a:rPr lang="en-US" dirty="0"/>
              <a:t>Be empathic</a:t>
            </a:r>
          </a:p>
        </p:txBody>
      </p:sp>
      <p:sp>
        <p:nvSpPr>
          <p:cNvPr id="4" name="Slide Number Placeholder 3"/>
          <p:cNvSpPr>
            <a:spLocks noGrp="1"/>
          </p:cNvSpPr>
          <p:nvPr>
            <p:ph type="sldNum" sz="quarter" idx="10"/>
          </p:nvPr>
        </p:nvSpPr>
        <p:spPr/>
        <p:txBody>
          <a:bodyPr/>
          <a:lstStyle/>
          <a:p>
            <a:fld id="{B8858BDF-7457-415C-9011-8C20B0B65743}" type="slidenum">
              <a:rPr lang="en-US" smtClean="0"/>
              <a:t>5</a:t>
            </a:fld>
            <a:endParaRPr lang="en-US"/>
          </a:p>
        </p:txBody>
      </p:sp>
    </p:spTree>
    <p:extLst>
      <p:ext uri="{BB962C8B-B14F-4D97-AF65-F5344CB8AC3E}">
        <p14:creationId xmlns:p14="http://schemas.microsoft.com/office/powerpoint/2010/main" val="214083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Governing Board- FC Board of Supervisors</a:t>
            </a:r>
          </a:p>
        </p:txBody>
      </p:sp>
      <p:sp>
        <p:nvSpPr>
          <p:cNvPr id="4" name="Slide Number Placeholder 3"/>
          <p:cNvSpPr>
            <a:spLocks noGrp="1"/>
          </p:cNvSpPr>
          <p:nvPr>
            <p:ph type="sldNum" sz="quarter" idx="10"/>
          </p:nvPr>
        </p:nvSpPr>
        <p:spPr/>
        <p:txBody>
          <a:bodyPr/>
          <a:lstStyle/>
          <a:p>
            <a:fld id="{B8858BDF-7457-415C-9011-8C20B0B65743}" type="slidenum">
              <a:rPr lang="en-US" smtClean="0"/>
              <a:t>6</a:t>
            </a:fld>
            <a:endParaRPr lang="en-US"/>
          </a:p>
        </p:txBody>
      </p:sp>
    </p:spTree>
    <p:extLst>
      <p:ext uri="{BB962C8B-B14F-4D97-AF65-F5344CB8AC3E}">
        <p14:creationId xmlns:p14="http://schemas.microsoft.com/office/powerpoint/2010/main" val="270833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responsibilities</a:t>
            </a:r>
          </a:p>
        </p:txBody>
      </p:sp>
      <p:sp>
        <p:nvSpPr>
          <p:cNvPr id="4" name="Slide Number Placeholder 3"/>
          <p:cNvSpPr>
            <a:spLocks noGrp="1"/>
          </p:cNvSpPr>
          <p:nvPr>
            <p:ph type="sldNum" sz="quarter" idx="10"/>
          </p:nvPr>
        </p:nvSpPr>
        <p:spPr/>
        <p:txBody>
          <a:bodyPr/>
          <a:lstStyle/>
          <a:p>
            <a:fld id="{B8858BDF-7457-415C-9011-8C20B0B65743}" type="slidenum">
              <a:rPr lang="en-US" smtClean="0"/>
              <a:t>7</a:t>
            </a:fld>
            <a:endParaRPr lang="en-US"/>
          </a:p>
        </p:txBody>
      </p:sp>
    </p:spTree>
    <p:extLst>
      <p:ext uri="{BB962C8B-B14F-4D97-AF65-F5344CB8AC3E}">
        <p14:creationId xmlns:p14="http://schemas.microsoft.com/office/powerpoint/2010/main" val="233663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58BDF-7457-415C-9011-8C20B0B65743}" type="slidenum">
              <a:rPr lang="en-US" smtClean="0"/>
              <a:t>8</a:t>
            </a:fld>
            <a:endParaRPr lang="en-US"/>
          </a:p>
        </p:txBody>
      </p:sp>
    </p:spTree>
    <p:extLst>
      <p:ext uri="{BB962C8B-B14F-4D97-AF65-F5344CB8AC3E}">
        <p14:creationId xmlns:p14="http://schemas.microsoft.com/office/powerpoint/2010/main" val="695890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9</a:t>
            </a:fld>
            <a:endParaRPr lang="en-US"/>
          </a:p>
        </p:txBody>
      </p:sp>
    </p:spTree>
    <p:extLst>
      <p:ext uri="{BB962C8B-B14F-4D97-AF65-F5344CB8AC3E}">
        <p14:creationId xmlns:p14="http://schemas.microsoft.com/office/powerpoint/2010/main" val="42525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58BDF-7457-415C-9011-8C20B0B65743}" type="slidenum">
              <a:rPr lang="en-US" smtClean="0"/>
              <a:t>10</a:t>
            </a:fld>
            <a:endParaRPr lang="en-US"/>
          </a:p>
        </p:txBody>
      </p:sp>
    </p:spTree>
    <p:extLst>
      <p:ext uri="{BB962C8B-B14F-4D97-AF65-F5344CB8AC3E}">
        <p14:creationId xmlns:p14="http://schemas.microsoft.com/office/powerpoint/2010/main" val="344800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C53FAB-7F4C-4AA4-9F8E-96CC21D8E1A7}"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F49B-1D3F-4517-9F0D-F4878A1B5319}" type="slidenum">
              <a:rPr lang="en-US" smtClean="0"/>
              <a:t>‹#›</a:t>
            </a:fld>
            <a:endParaRPr lang="en-US"/>
          </a:p>
        </p:txBody>
      </p:sp>
    </p:spTree>
    <p:extLst>
      <p:ext uri="{BB962C8B-B14F-4D97-AF65-F5344CB8AC3E}">
        <p14:creationId xmlns:p14="http://schemas.microsoft.com/office/powerpoint/2010/main" val="352789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BB014-2B33-4A4A-84DA-F5F41FD8235C}"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F49B-1D3F-4517-9F0D-F4878A1B5319}" type="slidenum">
              <a:rPr lang="en-US" smtClean="0"/>
              <a:t>‹#›</a:t>
            </a:fld>
            <a:endParaRPr lang="en-US"/>
          </a:p>
        </p:txBody>
      </p:sp>
    </p:spTree>
    <p:extLst>
      <p:ext uri="{BB962C8B-B14F-4D97-AF65-F5344CB8AC3E}">
        <p14:creationId xmlns:p14="http://schemas.microsoft.com/office/powerpoint/2010/main" val="285522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884224-D8BD-4D8B-BF07-304AA25A8F42}"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F49B-1D3F-4517-9F0D-F4878A1B5319}" type="slidenum">
              <a:rPr lang="en-US" smtClean="0"/>
              <a:t>‹#›</a:t>
            </a:fld>
            <a:endParaRPr lang="en-US"/>
          </a:p>
        </p:txBody>
      </p:sp>
    </p:spTree>
    <p:extLst>
      <p:ext uri="{BB962C8B-B14F-4D97-AF65-F5344CB8AC3E}">
        <p14:creationId xmlns:p14="http://schemas.microsoft.com/office/powerpoint/2010/main" val="378285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0EA733-F34D-4608-9BA4-A756AFDA2A6C}"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F49B-1D3F-4517-9F0D-F4878A1B5319}" type="slidenum">
              <a:rPr lang="en-US" smtClean="0"/>
              <a:t>‹#›</a:t>
            </a:fld>
            <a:endParaRPr lang="en-US"/>
          </a:p>
        </p:txBody>
      </p:sp>
    </p:spTree>
    <p:extLst>
      <p:ext uri="{BB962C8B-B14F-4D97-AF65-F5344CB8AC3E}">
        <p14:creationId xmlns:p14="http://schemas.microsoft.com/office/powerpoint/2010/main" val="133654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46B8FD-52A1-44EA-8505-835210394C30}"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F49B-1D3F-4517-9F0D-F4878A1B5319}" type="slidenum">
              <a:rPr lang="en-US" smtClean="0"/>
              <a:t>‹#›</a:t>
            </a:fld>
            <a:endParaRPr lang="en-US"/>
          </a:p>
        </p:txBody>
      </p:sp>
    </p:spTree>
    <p:extLst>
      <p:ext uri="{BB962C8B-B14F-4D97-AF65-F5344CB8AC3E}">
        <p14:creationId xmlns:p14="http://schemas.microsoft.com/office/powerpoint/2010/main" val="47154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6EC59A-C720-410C-BB7E-5860BB4150EA}"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F49B-1D3F-4517-9F0D-F4878A1B5319}" type="slidenum">
              <a:rPr lang="en-US" smtClean="0"/>
              <a:t>‹#›</a:t>
            </a:fld>
            <a:endParaRPr lang="en-US"/>
          </a:p>
        </p:txBody>
      </p:sp>
    </p:spTree>
    <p:extLst>
      <p:ext uri="{BB962C8B-B14F-4D97-AF65-F5344CB8AC3E}">
        <p14:creationId xmlns:p14="http://schemas.microsoft.com/office/powerpoint/2010/main" val="65424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5D5E57-423E-440B-8D47-1F3BFF242F85}" type="datetime1">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1F49B-1D3F-4517-9F0D-F4878A1B5319}" type="slidenum">
              <a:rPr lang="en-US" smtClean="0"/>
              <a:t>‹#›</a:t>
            </a:fld>
            <a:endParaRPr lang="en-US"/>
          </a:p>
        </p:txBody>
      </p:sp>
    </p:spTree>
    <p:extLst>
      <p:ext uri="{BB962C8B-B14F-4D97-AF65-F5344CB8AC3E}">
        <p14:creationId xmlns:p14="http://schemas.microsoft.com/office/powerpoint/2010/main" val="112416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11F567-FA05-4CCB-A371-73EE8582B145}" type="datetime1">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1F49B-1D3F-4517-9F0D-F4878A1B5319}" type="slidenum">
              <a:rPr lang="en-US" smtClean="0"/>
              <a:t>‹#›</a:t>
            </a:fld>
            <a:endParaRPr lang="en-US"/>
          </a:p>
        </p:txBody>
      </p:sp>
    </p:spTree>
    <p:extLst>
      <p:ext uri="{BB962C8B-B14F-4D97-AF65-F5344CB8AC3E}">
        <p14:creationId xmlns:p14="http://schemas.microsoft.com/office/powerpoint/2010/main" val="280109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EB77-C988-4B73-8CCA-919B59B307FD}" type="datetime1">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1F49B-1D3F-4517-9F0D-F4878A1B5319}" type="slidenum">
              <a:rPr lang="en-US" smtClean="0"/>
              <a:t>‹#›</a:t>
            </a:fld>
            <a:endParaRPr lang="en-US"/>
          </a:p>
        </p:txBody>
      </p:sp>
    </p:spTree>
    <p:extLst>
      <p:ext uri="{BB962C8B-B14F-4D97-AF65-F5344CB8AC3E}">
        <p14:creationId xmlns:p14="http://schemas.microsoft.com/office/powerpoint/2010/main" val="310866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2F2928-F805-4093-9B68-6B1BDC5D616D}"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F49B-1D3F-4517-9F0D-F4878A1B5319}" type="slidenum">
              <a:rPr lang="en-US" smtClean="0"/>
              <a:t>‹#›</a:t>
            </a:fld>
            <a:endParaRPr lang="en-US"/>
          </a:p>
        </p:txBody>
      </p:sp>
    </p:spTree>
    <p:extLst>
      <p:ext uri="{BB962C8B-B14F-4D97-AF65-F5344CB8AC3E}">
        <p14:creationId xmlns:p14="http://schemas.microsoft.com/office/powerpoint/2010/main" val="76773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C7E105-AD7F-4F78-9FCC-23D3774D0611}"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F49B-1D3F-4517-9F0D-F4878A1B5319}" type="slidenum">
              <a:rPr lang="en-US" smtClean="0"/>
              <a:t>‹#›</a:t>
            </a:fld>
            <a:endParaRPr lang="en-US"/>
          </a:p>
        </p:txBody>
      </p:sp>
    </p:spTree>
    <p:extLst>
      <p:ext uri="{BB962C8B-B14F-4D97-AF65-F5344CB8AC3E}">
        <p14:creationId xmlns:p14="http://schemas.microsoft.com/office/powerpoint/2010/main" val="405762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53B73-0701-496E-AC20-05E734229ED5}" type="datetime1">
              <a:rPr lang="en-US" smtClean="0"/>
              <a:t>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1F49B-1D3F-4517-9F0D-F4878A1B5319}" type="slidenum">
              <a:rPr lang="en-US" smtClean="0"/>
              <a:t>‹#›</a:t>
            </a:fld>
            <a:endParaRPr lang="en-US"/>
          </a:p>
        </p:txBody>
      </p:sp>
    </p:spTree>
    <p:extLst>
      <p:ext uri="{BB962C8B-B14F-4D97-AF65-F5344CB8AC3E}">
        <p14:creationId xmlns:p14="http://schemas.microsoft.com/office/powerpoint/2010/main" val="22893687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hyperlink" Target="mailto:Robbin.Lloyd@fcva.us" TargetMode="External"/><Relationship Id="rId2" Type="http://schemas.openxmlformats.org/officeDocument/2006/relationships/hyperlink" Target="mailto:jjury@fcva.us" TargetMode="External"/><Relationship Id="rId1" Type="http://schemas.openxmlformats.org/officeDocument/2006/relationships/slideLayout" Target="../slideLayouts/slideLayout4.xml"/><Relationship Id="rId4" Type="http://schemas.openxmlformats.org/officeDocument/2006/relationships/hyperlink" Target="mailto:Katherine.Webster@fcva.u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choox.com/login.ph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csa.canvas.virginia.gov/" TargetMode="External"/><Relationship Id="rId4" Type="http://schemas.openxmlformats.org/officeDocument/2006/relationships/hyperlink" Target="https://www.csa.virginia.gov/Content/pdf/Request_to_Create_or_Reactivate_a_Case_Manager_Account_3_16.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cva.us/departments/childrens-services-ac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csa.virginia.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nk shirt&#10;&#10;Description generated with high confidence">
            <a:extLst>
              <a:ext uri="{FF2B5EF4-FFF2-40B4-BE49-F238E27FC236}">
                <a16:creationId xmlns:a16="http://schemas.microsoft.com/office/drawing/2014/main" id="{9F4F4250-E7A9-4D80-BC5D-9C7B3ED72B6F}"/>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246" r="5198"/>
          <a:stretch/>
        </p:blipFill>
        <p:spPr>
          <a:xfrm>
            <a:off x="5913123"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 name="Title 1"/>
          <p:cNvSpPr>
            <a:spLocks noGrp="1"/>
          </p:cNvSpPr>
          <p:nvPr>
            <p:ph type="ctrTitle"/>
          </p:nvPr>
        </p:nvSpPr>
        <p:spPr>
          <a:xfrm>
            <a:off x="655320" y="2631125"/>
            <a:ext cx="4983480" cy="2397443"/>
          </a:xfrm>
        </p:spPr>
        <p:txBody>
          <a:bodyPr anchor="t">
            <a:normAutofit/>
          </a:bodyPr>
          <a:lstStyle/>
          <a:p>
            <a:pPr algn="l"/>
            <a:r>
              <a:rPr lang="en-US" dirty="0"/>
              <a:t>Case Manager Training</a:t>
            </a:r>
          </a:p>
        </p:txBody>
      </p:sp>
      <p:sp>
        <p:nvSpPr>
          <p:cNvPr id="3" name="Subtitle 2"/>
          <p:cNvSpPr>
            <a:spLocks noGrp="1"/>
          </p:cNvSpPr>
          <p:nvPr>
            <p:ph type="subTitle" idx="1"/>
          </p:nvPr>
        </p:nvSpPr>
        <p:spPr>
          <a:xfrm>
            <a:off x="655320" y="487681"/>
            <a:ext cx="4983480" cy="1499975"/>
          </a:xfrm>
        </p:spPr>
        <p:txBody>
          <a:bodyPr anchor="b">
            <a:normAutofit/>
          </a:bodyPr>
          <a:lstStyle/>
          <a:p>
            <a:pPr algn="l"/>
            <a:r>
              <a:rPr lang="en-US" dirty="0"/>
              <a:t>February 10, 2023</a:t>
            </a:r>
          </a:p>
        </p:txBody>
      </p:sp>
      <p:sp>
        <p:nvSpPr>
          <p:cNvPr id="4" name="Slide Number Placeholder 3">
            <a:extLst>
              <a:ext uri="{FF2B5EF4-FFF2-40B4-BE49-F238E27FC236}">
                <a16:creationId xmlns:a16="http://schemas.microsoft.com/office/drawing/2014/main" id="{E61BDA60-FAE9-4948-BD33-62F023E7B254}"/>
              </a:ext>
            </a:extLst>
          </p:cNvPr>
          <p:cNvSpPr>
            <a:spLocks noGrp="1"/>
          </p:cNvSpPr>
          <p:nvPr>
            <p:ph type="sldNum" sz="quarter" idx="12"/>
          </p:nvPr>
        </p:nvSpPr>
        <p:spPr/>
        <p:txBody>
          <a:bodyPr/>
          <a:lstStyle/>
          <a:p>
            <a:fld id="{52E1F49B-1D3F-4517-9F0D-F4878A1B5319}" type="slidenum">
              <a:rPr lang="en-US" smtClean="0"/>
              <a:t>1</a:t>
            </a:fld>
            <a:endParaRPr lang="en-US" dirty="0"/>
          </a:p>
        </p:txBody>
      </p:sp>
    </p:spTree>
    <p:extLst>
      <p:ext uri="{BB962C8B-B14F-4D97-AF65-F5344CB8AC3E}">
        <p14:creationId xmlns:p14="http://schemas.microsoft.com/office/powerpoint/2010/main" val="122768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E453301-D223-45F0-8E3A-17E75D1C0EB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FAPT Responsibilities, cont.</a:t>
            </a:r>
          </a:p>
        </p:txBody>
      </p:sp>
      <p:sp>
        <p:nvSpPr>
          <p:cNvPr id="3" name="Content Placeholder 2"/>
          <p:cNvSpPr>
            <a:spLocks noGrp="1"/>
          </p:cNvSpPr>
          <p:nvPr>
            <p:ph idx="1"/>
          </p:nvPr>
        </p:nvSpPr>
        <p:spPr>
          <a:xfrm>
            <a:off x="1367624" y="2490436"/>
            <a:ext cx="9708995" cy="3567173"/>
          </a:xfrm>
        </p:spPr>
        <p:txBody>
          <a:bodyPr anchor="ctr">
            <a:normAutofit/>
          </a:bodyPr>
          <a:lstStyle/>
          <a:p>
            <a:pPr lvl="1"/>
            <a:r>
              <a:rPr lang="en-US" dirty="0"/>
              <a:t>Assess parents/legal guardians to contribute financially to the cost of services being provided, where not specifically prohibited by law</a:t>
            </a:r>
          </a:p>
          <a:p>
            <a:pPr lvl="1"/>
            <a:r>
              <a:rPr lang="en-US" dirty="0"/>
              <a:t>Refer youth and families to community agencies and resources in accordance with the IFSP</a:t>
            </a:r>
          </a:p>
          <a:p>
            <a:pPr lvl="1"/>
            <a:r>
              <a:rPr lang="en-US" dirty="0"/>
              <a:t>Recommend the use of CSA funds to CPMT</a:t>
            </a:r>
          </a:p>
          <a:p>
            <a:pPr lvl="1"/>
            <a:r>
              <a:rPr lang="en-US" dirty="0"/>
              <a:t>Designate a person responsible for monitoring and reporting on the progress being made in fulfilling the IFSP</a:t>
            </a:r>
          </a:p>
        </p:txBody>
      </p:sp>
      <p:sp>
        <p:nvSpPr>
          <p:cNvPr id="4" name="Slide Number Placeholder 3">
            <a:extLst>
              <a:ext uri="{FF2B5EF4-FFF2-40B4-BE49-F238E27FC236}">
                <a16:creationId xmlns:a16="http://schemas.microsoft.com/office/drawing/2014/main" id="{FC3C167A-9EC6-426C-80CA-553AB96C6AE2}"/>
              </a:ext>
            </a:extLst>
          </p:cNvPr>
          <p:cNvSpPr>
            <a:spLocks noGrp="1"/>
          </p:cNvSpPr>
          <p:nvPr>
            <p:ph type="sldNum" sz="quarter" idx="12"/>
          </p:nvPr>
        </p:nvSpPr>
        <p:spPr>
          <a:xfrm>
            <a:off x="10707624" y="6382512"/>
            <a:ext cx="685800" cy="320040"/>
          </a:xfrm>
        </p:spPr>
        <p:txBody>
          <a:bodyPr>
            <a:normAutofit/>
          </a:bodyPr>
          <a:lstStyle/>
          <a:p>
            <a:pPr>
              <a:spcAft>
                <a:spcPts val="600"/>
              </a:spcAft>
            </a:pPr>
            <a:fld id="{52E1F49B-1D3F-4517-9F0D-F4878A1B5319}" type="slidenum">
              <a:rPr lang="en-US" sz="1000"/>
              <a:pPr>
                <a:spcAft>
                  <a:spcPts val="600"/>
                </a:spcAft>
              </a:pPr>
              <a:t>10</a:t>
            </a:fld>
            <a:endParaRPr lang="en-US" sz="1000"/>
          </a:p>
        </p:txBody>
      </p:sp>
    </p:spTree>
    <p:extLst>
      <p:ext uri="{BB962C8B-B14F-4D97-AF65-F5344CB8AC3E}">
        <p14:creationId xmlns:p14="http://schemas.microsoft.com/office/powerpoint/2010/main" val="44753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9E700757-E6F1-FD2B-FD39-F71DD37F9888}"/>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algn="l" defTabSz="914400">
              <a:spcAft>
                <a:spcPts val="600"/>
              </a:spcAft>
            </a:pPr>
            <a:fld id="{52E1F49B-1D3F-4517-9F0D-F4878A1B5319}" type="slidenum">
              <a:rPr lang="en-US">
                <a:solidFill>
                  <a:srgbClr val="FFFFFF"/>
                </a:solidFill>
              </a:rPr>
              <a:pPr algn="l" defTabSz="914400">
                <a:spcAft>
                  <a:spcPts val="600"/>
                </a:spcAft>
              </a:pPr>
              <a:t>11</a:t>
            </a:fld>
            <a:endParaRPr lang="en-US">
              <a:solidFill>
                <a:srgbClr val="FFFFFF"/>
              </a:solidFill>
            </a:endParaRPr>
          </a:p>
        </p:txBody>
      </p:sp>
      <p:sp>
        <p:nvSpPr>
          <p:cNvPr id="3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7E1267C6-0439-7A2C-72F4-7A675ED6AA25}"/>
              </a:ext>
            </a:extLst>
          </p:cNvPr>
          <p:cNvSpPr>
            <a:spLocks noGrp="1"/>
          </p:cNvSpPr>
          <p:nvPr>
            <p:ph type="body" idx="1"/>
          </p:nvPr>
        </p:nvSpPr>
        <p:spPr>
          <a:xfrm>
            <a:off x="4202062" y="4518923"/>
            <a:ext cx="3787877" cy="1141851"/>
          </a:xfrm>
          <a:noFill/>
        </p:spPr>
        <p:txBody>
          <a:bodyPr vert="horz" lIns="91440" tIns="45720" rIns="91440" bIns="45720" rtlCol="0">
            <a:normAutofit/>
          </a:bodyPr>
          <a:lstStyle/>
          <a:p>
            <a:pPr algn="ctr"/>
            <a:r>
              <a:rPr lang="en-US" sz="1900" b="1" u="sng" kern="1200" dirty="0">
                <a:solidFill>
                  <a:srgbClr val="080808"/>
                </a:solidFill>
                <a:latin typeface="+mn-lt"/>
                <a:ea typeface="+mn-ea"/>
                <a:cs typeface="+mn-cs"/>
              </a:rPr>
              <a:t>Mandated</a:t>
            </a:r>
          </a:p>
          <a:p>
            <a:pPr algn="ctr"/>
            <a:r>
              <a:rPr lang="en-US" sz="1900" kern="1200" dirty="0">
                <a:solidFill>
                  <a:srgbClr val="080808"/>
                </a:solidFill>
                <a:latin typeface="+mn-lt"/>
                <a:ea typeface="+mn-ea"/>
                <a:cs typeface="+mn-cs"/>
              </a:rPr>
              <a:t>Sum Sufficient vs Non Sum Sufficient</a:t>
            </a:r>
          </a:p>
          <a:p>
            <a:pPr algn="ctr"/>
            <a:r>
              <a:rPr lang="en-US" sz="1900" b="1" u="sng" kern="1200" dirty="0">
                <a:solidFill>
                  <a:srgbClr val="080808"/>
                </a:solidFill>
                <a:latin typeface="+mn-lt"/>
                <a:ea typeface="+mn-ea"/>
                <a:cs typeface="+mn-cs"/>
              </a:rPr>
              <a:t>Protected</a:t>
            </a:r>
          </a:p>
        </p:txBody>
      </p:sp>
      <p:sp>
        <p:nvSpPr>
          <p:cNvPr id="2" name="Title 1">
            <a:extLst>
              <a:ext uri="{FF2B5EF4-FFF2-40B4-BE49-F238E27FC236}">
                <a16:creationId xmlns:a16="http://schemas.microsoft.com/office/drawing/2014/main" id="{0C78F7A8-B122-E520-52C7-7114C902B2A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dirty="0">
                <a:solidFill>
                  <a:srgbClr val="080808"/>
                </a:solidFill>
                <a:latin typeface="+mj-lt"/>
                <a:ea typeface="+mj-ea"/>
                <a:cs typeface="+mj-cs"/>
              </a:rPr>
              <a:t>CSA Eligibility</a:t>
            </a:r>
          </a:p>
        </p:txBody>
      </p:sp>
      <p:sp>
        <p:nvSpPr>
          <p:cNvPr id="36"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5636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173767-6C24-8047-55B6-78C60FACDBA6}"/>
              </a:ext>
            </a:extLst>
          </p:cNvPr>
          <p:cNvSpPr>
            <a:spLocks noGrp="1"/>
          </p:cNvSpPr>
          <p:nvPr>
            <p:ph type="title"/>
          </p:nvPr>
        </p:nvSpPr>
        <p:spPr>
          <a:xfrm>
            <a:off x="643467" y="321734"/>
            <a:ext cx="10905066" cy="1135737"/>
          </a:xfrm>
        </p:spPr>
        <p:txBody>
          <a:bodyPr>
            <a:normAutofit/>
          </a:bodyPr>
          <a:lstStyle/>
          <a:p>
            <a:r>
              <a:rPr lang="en-US" sz="3600" dirty="0"/>
              <a:t>Mandated Eligibility</a:t>
            </a:r>
          </a:p>
        </p:txBody>
      </p:sp>
      <p:sp>
        <p:nvSpPr>
          <p:cNvPr id="7" name="Content Placeholder 2">
            <a:extLst>
              <a:ext uri="{FF2B5EF4-FFF2-40B4-BE49-F238E27FC236}">
                <a16:creationId xmlns:a16="http://schemas.microsoft.com/office/drawing/2014/main" id="{BF6DBC3D-D9DB-6DD7-3867-79A9C5FDF941}"/>
              </a:ext>
            </a:extLst>
          </p:cNvPr>
          <p:cNvSpPr>
            <a:spLocks noGrp="1"/>
          </p:cNvSpPr>
          <p:nvPr>
            <p:ph idx="1"/>
          </p:nvPr>
        </p:nvSpPr>
        <p:spPr>
          <a:xfrm>
            <a:off x="1104054" y="1589956"/>
            <a:ext cx="4498091" cy="4085728"/>
          </a:xfrm>
        </p:spPr>
        <p:txBody>
          <a:bodyPr>
            <a:normAutofit/>
          </a:bodyPr>
          <a:lstStyle/>
          <a:p>
            <a:pPr marL="0" indent="0">
              <a:lnSpc>
                <a:spcPct val="100000"/>
              </a:lnSpc>
              <a:buNone/>
            </a:pPr>
            <a:r>
              <a:rPr lang="en-US" sz="2400" u="sng" dirty="0"/>
              <a:t>Sum Sufficient</a:t>
            </a:r>
          </a:p>
          <a:p>
            <a:pPr lvl="1">
              <a:lnSpc>
                <a:spcPct val="100000"/>
              </a:lnSpc>
            </a:pPr>
            <a:r>
              <a:rPr lang="en-US" sz="2000" dirty="0"/>
              <a:t>IEP Special Education Private Day School and Residential Treatment Facility placements and related services</a:t>
            </a:r>
          </a:p>
          <a:p>
            <a:pPr lvl="1">
              <a:lnSpc>
                <a:spcPct val="100000"/>
              </a:lnSpc>
            </a:pPr>
            <a:r>
              <a:rPr lang="en-US" sz="2000" dirty="0"/>
              <a:t>Foster Care Youth</a:t>
            </a:r>
          </a:p>
          <a:p>
            <a:pPr lvl="1">
              <a:lnSpc>
                <a:spcPct val="100000"/>
              </a:lnSpc>
            </a:pPr>
            <a:r>
              <a:rPr lang="en-US" sz="2000" dirty="0"/>
              <a:t>Foster Care Prevention</a:t>
            </a:r>
          </a:p>
          <a:p>
            <a:pPr lvl="2">
              <a:lnSpc>
                <a:spcPct val="100000"/>
              </a:lnSpc>
              <a:spcBef>
                <a:spcPts val="0"/>
              </a:spcBef>
            </a:pPr>
            <a:r>
              <a:rPr lang="en-US" dirty="0"/>
              <a:t>Abuse/Neglect</a:t>
            </a:r>
          </a:p>
          <a:p>
            <a:pPr lvl="2">
              <a:lnSpc>
                <a:spcPct val="100000"/>
              </a:lnSpc>
              <a:spcBef>
                <a:spcPts val="0"/>
              </a:spcBef>
            </a:pPr>
            <a:r>
              <a:rPr lang="en-US" dirty="0" err="1"/>
              <a:t>CHINServices</a:t>
            </a:r>
            <a:endParaRPr lang="en-US" dirty="0"/>
          </a:p>
          <a:p>
            <a:pPr lvl="3">
              <a:lnSpc>
                <a:spcPct val="100000"/>
              </a:lnSpc>
              <a:spcBef>
                <a:spcPts val="0"/>
              </a:spcBef>
            </a:pPr>
            <a:r>
              <a:rPr lang="en-US" sz="2000" dirty="0"/>
              <a:t>FAPT</a:t>
            </a:r>
          </a:p>
          <a:p>
            <a:pPr lvl="3">
              <a:lnSpc>
                <a:spcPct val="100000"/>
              </a:lnSpc>
              <a:spcBef>
                <a:spcPts val="0"/>
              </a:spcBef>
            </a:pPr>
            <a:r>
              <a:rPr lang="en-US" sz="2000" dirty="0"/>
              <a:t>Court</a:t>
            </a:r>
          </a:p>
        </p:txBody>
      </p:sp>
      <p:sp>
        <p:nvSpPr>
          <p:cNvPr id="37"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332C781A-CA13-836B-B126-A10C422D0E13}"/>
              </a:ext>
            </a:extLst>
          </p:cNvPr>
          <p:cNvSpPr>
            <a:spLocks noGrp="1"/>
          </p:cNvSpPr>
          <p:nvPr>
            <p:ph type="sldNum" sz="quarter" idx="12"/>
          </p:nvPr>
        </p:nvSpPr>
        <p:spPr>
          <a:xfrm>
            <a:off x="8805333" y="6356350"/>
            <a:ext cx="2743200" cy="365125"/>
          </a:xfrm>
          <a:prstGeom prst="ellipse">
            <a:avLst/>
          </a:prstGeom>
        </p:spPr>
        <p:txBody>
          <a:bodyPr>
            <a:normAutofit/>
          </a:bodyPr>
          <a:lstStyle/>
          <a:p>
            <a:pPr>
              <a:lnSpc>
                <a:spcPct val="90000"/>
              </a:lnSpc>
              <a:spcAft>
                <a:spcPts val="600"/>
              </a:spcAft>
            </a:pPr>
            <a:fld id="{52E1F49B-1D3F-4517-9F0D-F4878A1B5319}" type="slidenum">
              <a:rPr lang="en-US"/>
              <a:pPr>
                <a:lnSpc>
                  <a:spcPct val="90000"/>
                </a:lnSpc>
                <a:spcAft>
                  <a:spcPts val="600"/>
                </a:spcAft>
              </a:pPr>
              <a:t>12</a:t>
            </a:fld>
            <a:endParaRPr lang="en-US"/>
          </a:p>
        </p:txBody>
      </p:sp>
      <p:sp>
        <p:nvSpPr>
          <p:cNvPr id="45" name="TextBox 44">
            <a:extLst>
              <a:ext uri="{FF2B5EF4-FFF2-40B4-BE49-F238E27FC236}">
                <a16:creationId xmlns:a16="http://schemas.microsoft.com/office/drawing/2014/main" id="{F53F4F3A-FEB9-18DE-0BE2-46E2B532732B}"/>
              </a:ext>
            </a:extLst>
          </p:cNvPr>
          <p:cNvSpPr txBox="1"/>
          <p:nvPr/>
        </p:nvSpPr>
        <p:spPr>
          <a:xfrm>
            <a:off x="6096000" y="1589956"/>
            <a:ext cx="4822968" cy="4539704"/>
          </a:xfrm>
          <a:prstGeom prst="rect">
            <a:avLst/>
          </a:prstGeom>
          <a:noFill/>
        </p:spPr>
        <p:txBody>
          <a:bodyPr wrap="square">
            <a:spAutoFit/>
          </a:bodyPr>
          <a:lstStyle/>
          <a:p>
            <a:pPr marL="0" indent="0">
              <a:spcBef>
                <a:spcPts val="0"/>
              </a:spcBef>
              <a:spcAft>
                <a:spcPts val="600"/>
              </a:spcAft>
              <a:buNone/>
            </a:pPr>
            <a:r>
              <a:rPr lang="en-US" sz="2400" u="sng" dirty="0"/>
              <a:t>Non Sum Sufficient</a:t>
            </a:r>
          </a:p>
          <a:p>
            <a:pPr marL="0" indent="0">
              <a:spcBef>
                <a:spcPts val="0"/>
              </a:spcBef>
              <a:spcAft>
                <a:spcPts val="600"/>
              </a:spcAft>
              <a:buNone/>
            </a:pPr>
            <a:r>
              <a:rPr lang="en-US" sz="2000" dirty="0"/>
              <a:t> *Requires Signed IEP</a:t>
            </a:r>
          </a:p>
          <a:p>
            <a:pPr lvl="1">
              <a:spcBef>
                <a:spcPts val="0"/>
              </a:spcBef>
              <a:spcAft>
                <a:spcPts val="600"/>
              </a:spcAft>
            </a:pPr>
            <a:r>
              <a:rPr lang="en-US" sz="2000" dirty="0"/>
              <a:t>Special Education WrapAround</a:t>
            </a:r>
          </a:p>
          <a:p>
            <a:pPr lvl="2">
              <a:spcBef>
                <a:spcPts val="0"/>
              </a:spcBef>
              <a:spcAft>
                <a:spcPts val="600"/>
              </a:spcAft>
            </a:pPr>
            <a:r>
              <a:rPr lang="en-US" sz="2000" dirty="0"/>
              <a:t>Non residential services provided in the home or community for a student at risk of more restrictive placement when their needs associated with his/her disability extend beyond the school setting.</a:t>
            </a:r>
          </a:p>
          <a:p>
            <a:pPr lvl="1">
              <a:spcBef>
                <a:spcPts val="0"/>
              </a:spcBef>
              <a:spcAft>
                <a:spcPts val="600"/>
              </a:spcAft>
            </a:pPr>
            <a:r>
              <a:rPr lang="en-US" sz="2000" dirty="0"/>
              <a:t>Special Education Transition Services</a:t>
            </a:r>
          </a:p>
          <a:p>
            <a:pPr lvl="2">
              <a:spcBef>
                <a:spcPts val="0"/>
              </a:spcBef>
              <a:spcAft>
                <a:spcPts val="600"/>
              </a:spcAft>
            </a:pPr>
            <a:r>
              <a:rPr lang="en-US" sz="2000" dirty="0"/>
              <a:t>IEP services provided in the public school to assist with transition from private day or residential setting.</a:t>
            </a:r>
          </a:p>
        </p:txBody>
      </p:sp>
    </p:spTree>
    <p:extLst>
      <p:ext uri="{BB962C8B-B14F-4D97-AF65-F5344CB8AC3E}">
        <p14:creationId xmlns:p14="http://schemas.microsoft.com/office/powerpoint/2010/main" val="2629300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564806"/>
            <a:ext cx="10905066" cy="1135737"/>
          </a:xfrm>
        </p:spPr>
        <p:txBody>
          <a:bodyPr>
            <a:normAutofit/>
          </a:bodyPr>
          <a:lstStyle/>
          <a:p>
            <a:r>
              <a:rPr lang="en-US" sz="3600" dirty="0"/>
              <a:t>Eligibility</a:t>
            </a:r>
          </a:p>
        </p:txBody>
      </p:sp>
      <p:sp>
        <p:nvSpPr>
          <p:cNvPr id="4" name="Content Placeholder 3"/>
          <p:cNvSpPr>
            <a:spLocks noGrp="1"/>
          </p:cNvSpPr>
          <p:nvPr>
            <p:ph idx="1"/>
          </p:nvPr>
        </p:nvSpPr>
        <p:spPr>
          <a:xfrm>
            <a:off x="1544792" y="2026044"/>
            <a:ext cx="9102417" cy="3194133"/>
          </a:xfrm>
        </p:spPr>
        <p:txBody>
          <a:bodyPr>
            <a:normAutofit/>
          </a:bodyPr>
          <a:lstStyle/>
          <a:p>
            <a:pPr>
              <a:spcAft>
                <a:spcPts val="2400"/>
              </a:spcAft>
            </a:pPr>
            <a:r>
              <a:rPr lang="en-US" sz="2400" u="sng" dirty="0"/>
              <a:t>Protected</a:t>
            </a:r>
            <a:endParaRPr lang="en-US" sz="2400" dirty="0"/>
          </a:p>
          <a:p>
            <a:pPr lvl="1"/>
            <a:r>
              <a:rPr lang="en-US" sz="2000" dirty="0"/>
              <a:t>Emotional or Behavioral problems over a persistent length of time or if short length, are of such critical nature that intervention is warranted</a:t>
            </a:r>
          </a:p>
          <a:p>
            <a:pPr marL="457200" lvl="1" indent="0" algn="ctr">
              <a:buNone/>
            </a:pPr>
            <a:r>
              <a:rPr lang="en-US" sz="2000" u="sng" dirty="0"/>
              <a:t>and</a:t>
            </a:r>
          </a:p>
          <a:p>
            <a:pPr lvl="1"/>
            <a:r>
              <a:rPr lang="en-US" sz="2000" dirty="0"/>
              <a:t>Significantly present and disabling in several community settings</a:t>
            </a:r>
          </a:p>
          <a:p>
            <a:pPr marL="457200" lvl="1" indent="0" algn="ctr">
              <a:buNone/>
            </a:pPr>
            <a:r>
              <a:rPr lang="en-US" sz="2000" u="sng" dirty="0"/>
              <a:t>and</a:t>
            </a:r>
          </a:p>
          <a:p>
            <a:pPr lvl="1"/>
            <a:r>
              <a:rPr lang="en-US" sz="2000" dirty="0"/>
              <a:t>Require services beyond normal agency resources or multi-agency collaboration</a:t>
            </a:r>
          </a:p>
          <a:p>
            <a:pPr lvl="1"/>
            <a:endParaRPr lang="en-US" sz="2000" dirty="0"/>
          </a:p>
          <a:p>
            <a:pPr lvl="1"/>
            <a:endParaRPr lang="en-US" sz="2000" dirty="0"/>
          </a:p>
          <a:p>
            <a:pPr lvl="1"/>
            <a:endParaRPr lang="en-US" sz="2000" dirty="0"/>
          </a:p>
        </p:txBody>
      </p:sp>
      <p:sp>
        <p:nvSpPr>
          <p:cNvPr id="25" name="Rectangle 2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71C0EB4A-156E-4A5F-BB89-9D9FDE9C5E8E}"/>
              </a:ext>
            </a:extLst>
          </p:cNvPr>
          <p:cNvSpPr>
            <a:spLocks noGrp="1"/>
          </p:cNvSpPr>
          <p:nvPr>
            <p:ph type="sldNum" sz="quarter" idx="12"/>
          </p:nvPr>
        </p:nvSpPr>
        <p:spPr>
          <a:xfrm>
            <a:off x="8805333" y="6356350"/>
            <a:ext cx="2743200" cy="365125"/>
          </a:xfrm>
        </p:spPr>
        <p:txBody>
          <a:bodyPr>
            <a:normAutofit/>
          </a:bodyPr>
          <a:lstStyle/>
          <a:p>
            <a:pPr>
              <a:spcAft>
                <a:spcPts val="600"/>
              </a:spcAft>
            </a:pPr>
            <a:fld id="{52E1F49B-1D3F-4517-9F0D-F4878A1B5319}" type="slidenum">
              <a:rPr lang="en-US" smtClean="0"/>
              <a:pPr>
                <a:spcAft>
                  <a:spcPts val="600"/>
                </a:spcAft>
              </a:pPr>
              <a:t>13</a:t>
            </a:fld>
            <a:endParaRPr lang="en-US"/>
          </a:p>
        </p:txBody>
      </p:sp>
    </p:spTree>
    <p:extLst>
      <p:ext uri="{BB962C8B-B14F-4D97-AF65-F5344CB8AC3E}">
        <p14:creationId xmlns:p14="http://schemas.microsoft.com/office/powerpoint/2010/main" val="129174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5" name="Freeform: Shape 14">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CCAF327-53E0-40C4-9F04-30DFCBFDA525}"/>
              </a:ext>
            </a:extLst>
          </p:cNvPr>
          <p:cNvSpPr>
            <a:spLocks noGrp="1"/>
          </p:cNvSpPr>
          <p:nvPr>
            <p:ph type="title"/>
          </p:nvPr>
        </p:nvSpPr>
        <p:spPr>
          <a:xfrm>
            <a:off x="804672" y="2053641"/>
            <a:ext cx="3669161" cy="2760098"/>
          </a:xfrm>
        </p:spPr>
        <p:txBody>
          <a:bodyPr>
            <a:normAutofit/>
          </a:bodyPr>
          <a:lstStyle/>
          <a:p>
            <a:r>
              <a:rPr lang="en-US" sz="4000">
                <a:solidFill>
                  <a:schemeClr val="tx2"/>
                </a:solidFill>
              </a:rPr>
              <a:t>COV§16.1.228 CHINS-Services Definition </a:t>
            </a:r>
          </a:p>
        </p:txBody>
      </p:sp>
      <p:sp>
        <p:nvSpPr>
          <p:cNvPr id="5" name="Content Placeholder 4">
            <a:extLst>
              <a:ext uri="{FF2B5EF4-FFF2-40B4-BE49-F238E27FC236}">
                <a16:creationId xmlns:a16="http://schemas.microsoft.com/office/drawing/2014/main" id="{EB81111F-4011-4F27-A4E3-A806A479055F}"/>
              </a:ext>
            </a:extLst>
          </p:cNvPr>
          <p:cNvSpPr>
            <a:spLocks noGrp="1"/>
          </p:cNvSpPr>
          <p:nvPr>
            <p:ph idx="1"/>
          </p:nvPr>
        </p:nvSpPr>
        <p:spPr>
          <a:xfrm>
            <a:off x="6090574" y="801866"/>
            <a:ext cx="5306084" cy="5230634"/>
          </a:xfrm>
          <a:noFill/>
          <a:ln>
            <a:noFill/>
          </a:ln>
        </p:spPr>
        <p:txBody>
          <a:bodyPr anchor="ctr">
            <a:normAutofit/>
          </a:bodyPr>
          <a:lstStyle/>
          <a:p>
            <a:r>
              <a:rPr lang="en-US" sz="1800">
                <a:solidFill>
                  <a:schemeClr val="tx2"/>
                </a:solidFill>
              </a:rPr>
              <a:t>"Child in need of services" means (i) a child whose behavior, conduct or condition presents or results in a serious threat to the well-being and physical safety of the child or (ii) a child under the age of 14 whose behavior, conduct or condition presents or results in a serious threat to the well-being and physical safety of another person; however, no child who in good faith is under treatment solely by spiritual means through prayer in accordance with the tenets and practices of a recognized church or religious denomination shall for that reason alone be considered to be a child in need of services, nor shall any child who habitually remains away from or habitually deserts or abandons his family as a result of what the court or the local child protective services unit determines to be incidents of physical, emotional or sexual abuse in the home be considered a child in need of services for that reason alone.</a:t>
            </a:r>
          </a:p>
        </p:txBody>
      </p:sp>
      <p:sp>
        <p:nvSpPr>
          <p:cNvPr id="3" name="Slide Number Placeholder 2">
            <a:extLst>
              <a:ext uri="{FF2B5EF4-FFF2-40B4-BE49-F238E27FC236}">
                <a16:creationId xmlns:a16="http://schemas.microsoft.com/office/drawing/2014/main" id="{3B4C944A-3C64-4B5D-9472-AA783F883C82}"/>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smtClean="0"/>
              <a:pPr>
                <a:spcAft>
                  <a:spcPts val="600"/>
                </a:spcAft>
              </a:pPr>
              <a:t>14</a:t>
            </a:fld>
            <a:endParaRPr lang="en-US"/>
          </a:p>
        </p:txBody>
      </p:sp>
    </p:spTree>
    <p:extLst>
      <p:ext uri="{BB962C8B-B14F-4D97-AF65-F5344CB8AC3E}">
        <p14:creationId xmlns:p14="http://schemas.microsoft.com/office/powerpoint/2010/main" val="387978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4">
            <a:extLst>
              <a:ext uri="{FF2B5EF4-FFF2-40B4-BE49-F238E27FC236}">
                <a16:creationId xmlns:a16="http://schemas.microsoft.com/office/drawing/2014/main" id="{6632804C-41BA-4D3D-B29F-7AB22C886B27}"/>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CHINS-Services continued</a:t>
            </a:r>
          </a:p>
        </p:txBody>
      </p:sp>
      <p:sp>
        <p:nvSpPr>
          <p:cNvPr id="6" name="Content Placeholder 5">
            <a:extLst>
              <a:ext uri="{FF2B5EF4-FFF2-40B4-BE49-F238E27FC236}">
                <a16:creationId xmlns:a16="http://schemas.microsoft.com/office/drawing/2014/main" id="{C9FD9F0F-CD39-42CE-9E1B-75B99112AFAC}"/>
              </a:ext>
            </a:extLst>
          </p:cNvPr>
          <p:cNvSpPr>
            <a:spLocks noGrp="1"/>
          </p:cNvSpPr>
          <p:nvPr>
            <p:ph idx="1"/>
          </p:nvPr>
        </p:nvSpPr>
        <p:spPr>
          <a:xfrm>
            <a:off x="6172200" y="804672"/>
            <a:ext cx="5221224" cy="5230368"/>
          </a:xfrm>
        </p:spPr>
        <p:txBody>
          <a:bodyPr anchor="ctr">
            <a:normAutofit/>
          </a:bodyPr>
          <a:lstStyle/>
          <a:p>
            <a:r>
              <a:rPr lang="en-US" sz="1800">
                <a:solidFill>
                  <a:schemeClr val="tx2"/>
                </a:solidFill>
              </a:rPr>
              <a:t>However, to find that a child falls within these provisions, (i) the conduct complained of must present a clear and substantial danger to the child's life or health or to the life or health of another person, (ii) the child or his family is in need of treatment, rehabilitation or services not presently being received, and (iii) the intervention of the court is essential to provide the treatment, rehabilitation or services needed by the child or his family.</a:t>
            </a:r>
          </a:p>
        </p:txBody>
      </p:sp>
      <p:sp>
        <p:nvSpPr>
          <p:cNvPr id="2" name="Slide Number Placeholder 1">
            <a:extLst>
              <a:ext uri="{FF2B5EF4-FFF2-40B4-BE49-F238E27FC236}">
                <a16:creationId xmlns:a16="http://schemas.microsoft.com/office/drawing/2014/main" id="{EC23600A-FCD7-4525-B5F8-CB1D66F62381}"/>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smtClean="0"/>
              <a:pPr>
                <a:spcAft>
                  <a:spcPts val="600"/>
                </a:spcAft>
              </a:pPr>
              <a:t>15</a:t>
            </a:fld>
            <a:endParaRPr lang="en-US"/>
          </a:p>
        </p:txBody>
      </p:sp>
    </p:spTree>
    <p:extLst>
      <p:ext uri="{BB962C8B-B14F-4D97-AF65-F5344CB8AC3E}">
        <p14:creationId xmlns:p14="http://schemas.microsoft.com/office/powerpoint/2010/main" val="268613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map&#10;&#10;Description generated with very high confidence"/>
          <p:cNvPicPr>
            <a:picLocks noGrp="1" noChangeAspect="1"/>
          </p:cNvPicPr>
          <p:nvPr>
            <p:ph idx="1"/>
          </p:nvPr>
        </p:nvPicPr>
        <p:blipFill rotWithShape="1">
          <a:blip r:embed="rId3">
            <a:extLst>
              <a:ext uri="{28A0092B-C50C-407E-A947-70E740481C1C}">
                <a14:useLocalDpi xmlns:a14="http://schemas.microsoft.com/office/drawing/2010/main" val="0"/>
              </a:ext>
            </a:extLst>
          </a:blip>
          <a:srcRect b="1159"/>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534473" y="820640"/>
            <a:ext cx="3052293" cy="3531403"/>
          </a:xfrm>
        </p:spPr>
        <p:txBody>
          <a:bodyPr vert="horz" lIns="91440" tIns="45720" rIns="91440" bIns="45720" rtlCol="0" anchor="t">
            <a:normAutofit/>
          </a:bodyPr>
          <a:lstStyle/>
          <a:p>
            <a:pPr algn="r"/>
            <a:r>
              <a:rPr lang="en-US" sz="4000" dirty="0">
                <a:solidFill>
                  <a:srgbClr val="FFFFFF"/>
                </a:solidFill>
              </a:rPr>
              <a:t>Can CSA Pay?</a:t>
            </a:r>
            <a:br>
              <a:rPr lang="en-US" sz="4000" dirty="0">
                <a:solidFill>
                  <a:srgbClr val="FFFFFF"/>
                </a:solidFill>
              </a:rPr>
            </a:br>
            <a:br>
              <a:rPr lang="en-US" sz="4000" dirty="0">
                <a:solidFill>
                  <a:srgbClr val="FFFFFF"/>
                </a:solidFill>
              </a:rPr>
            </a:br>
            <a:br>
              <a:rPr lang="en-US" sz="4000" dirty="0">
                <a:solidFill>
                  <a:srgbClr val="FFFFFF"/>
                </a:solidFill>
              </a:rPr>
            </a:br>
            <a:br>
              <a:rPr lang="en-US" sz="4000" dirty="0">
                <a:solidFill>
                  <a:srgbClr val="FFFFFF"/>
                </a:solidFill>
              </a:rPr>
            </a:br>
            <a:br>
              <a:rPr lang="en-US" sz="4000" dirty="0">
                <a:solidFill>
                  <a:srgbClr val="FFFFFF"/>
                </a:solidFill>
              </a:rPr>
            </a:br>
            <a:endParaRPr lang="en-US" sz="4000" dirty="0">
              <a:solidFill>
                <a:srgbClr val="FFFFFF"/>
              </a:solidFill>
            </a:endParaRPr>
          </a:p>
        </p:txBody>
      </p:sp>
      <p:sp>
        <p:nvSpPr>
          <p:cNvPr id="3" name="Slide Number Placeholder 2">
            <a:extLst>
              <a:ext uri="{FF2B5EF4-FFF2-40B4-BE49-F238E27FC236}">
                <a16:creationId xmlns:a16="http://schemas.microsoft.com/office/drawing/2014/main" id="{AC7F2EA3-E2B3-44BD-9852-967E433FF029}"/>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defTabSz="914400">
              <a:spcAft>
                <a:spcPts val="600"/>
              </a:spcAft>
              <a:defRPr/>
            </a:pPr>
            <a:fld id="{52E1F49B-1D3F-4517-9F0D-F4878A1B5319}" type="slidenum">
              <a:rPr lang="en-US" sz="1100">
                <a:solidFill>
                  <a:srgbClr val="FFFFFF"/>
                </a:solidFill>
                <a:latin typeface="Calibri" panose="020F0502020204030204"/>
              </a:rPr>
              <a:pPr defTabSz="914400">
                <a:spcAft>
                  <a:spcPts val="600"/>
                </a:spcAft>
                <a:defRPr/>
              </a:pPr>
              <a:t>16</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91757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5"/>
          <p:cNvPicPr>
            <a:picLocks noChangeAspect="1"/>
          </p:cNvPicPr>
          <p:nvPr/>
        </p:nvPicPr>
        <p:blipFill rotWithShape="1">
          <a:blip r:embed="rId3">
            <a:lum contrast="20000"/>
          </a:blip>
          <a:srcRect t="15103"/>
          <a:stretch/>
        </p:blipFill>
        <p:spPr>
          <a:xfrm>
            <a:off x="173620" y="300941"/>
            <a:ext cx="5436955" cy="6285054"/>
          </a:xfrm>
          <a:prstGeom prst="rect">
            <a:avLst/>
          </a:prstGeom>
        </p:spPr>
      </p:pic>
      <p:sp>
        <p:nvSpPr>
          <p:cNvPr id="12" name="Content Placeholder 11">
            <a:extLst>
              <a:ext uri="{FF2B5EF4-FFF2-40B4-BE49-F238E27FC236}">
                <a16:creationId xmlns:a16="http://schemas.microsoft.com/office/drawing/2014/main" id="{72E501D8-6B71-4483-8E91-E2540861284B}"/>
              </a:ext>
            </a:extLst>
          </p:cNvPr>
          <p:cNvSpPr>
            <a:spLocks noGrp="1"/>
          </p:cNvSpPr>
          <p:nvPr>
            <p:ph idx="1"/>
          </p:nvPr>
        </p:nvSpPr>
        <p:spPr>
          <a:xfrm>
            <a:off x="6392583" y="2645922"/>
            <a:ext cx="4434721" cy="3710427"/>
          </a:xfrm>
        </p:spPr>
        <p:txBody>
          <a:bodyPr anchor="t">
            <a:normAutofit/>
          </a:bodyPr>
          <a:lstStyle/>
          <a:p>
            <a:pPr marL="0" indent="0">
              <a:buNone/>
            </a:pPr>
            <a:r>
              <a:rPr lang="en-US" sz="2000">
                <a:solidFill>
                  <a:schemeClr val="tx1">
                    <a:alpha val="80000"/>
                  </a:schemeClr>
                </a:solidFill>
              </a:rPr>
              <a:t>Decision Tree:</a:t>
            </a:r>
          </a:p>
          <a:p>
            <a:pPr marL="0" indent="0">
              <a:buNone/>
            </a:pPr>
            <a:r>
              <a:rPr lang="en-US" sz="2000">
                <a:solidFill>
                  <a:schemeClr val="tx1">
                    <a:alpha val="80000"/>
                  </a:schemeClr>
                </a:solidFill>
              </a:rPr>
              <a:t>Can CSA Pay</a:t>
            </a:r>
          </a:p>
          <a:p>
            <a:pPr marL="0" indent="0">
              <a:buNone/>
            </a:pPr>
            <a:endParaRPr lang="en-US" sz="2000">
              <a:solidFill>
                <a:schemeClr val="tx1">
                  <a:alpha val="80000"/>
                </a:schemeClr>
              </a:solidFill>
            </a:endParaRPr>
          </a:p>
        </p:txBody>
      </p:sp>
      <p:sp>
        <p:nvSpPr>
          <p:cNvPr id="2" name="Slide Number Placeholder 1">
            <a:extLst>
              <a:ext uri="{FF2B5EF4-FFF2-40B4-BE49-F238E27FC236}">
                <a16:creationId xmlns:a16="http://schemas.microsoft.com/office/drawing/2014/main" id="{D3C53DA5-822A-4A38-A7E8-3692283AB639}"/>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a:solidFill>
                  <a:schemeClr val="tx1">
                    <a:alpha val="60000"/>
                  </a:schemeClr>
                </a:solidFill>
              </a:rPr>
              <a:pPr>
                <a:spcAft>
                  <a:spcPts val="600"/>
                </a:spcAft>
              </a:pPr>
              <a:t>17</a:t>
            </a:fld>
            <a:endParaRPr lang="en-US">
              <a:solidFill>
                <a:schemeClr val="tx1">
                  <a:alpha val="60000"/>
                </a:schemeClr>
              </a:solidFill>
            </a:endParaRPr>
          </a:p>
        </p:txBody>
      </p:sp>
      <p:cxnSp>
        <p:nvCxnSpPr>
          <p:cNvPr id="58" name="Straight Connector 5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35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75EBDFCE-6FAD-48DE-A967-8C5003407223}"/>
              </a:ext>
            </a:extLst>
          </p:cNvPr>
          <p:cNvSpPr>
            <a:spLocks noGrp="1"/>
          </p:cNvSpPr>
          <p:nvPr>
            <p:ph type="title"/>
          </p:nvPr>
        </p:nvSpPr>
        <p:spPr>
          <a:xfrm>
            <a:off x="535020" y="685800"/>
            <a:ext cx="2780271" cy="5105400"/>
          </a:xfrm>
        </p:spPr>
        <p:txBody>
          <a:bodyPr>
            <a:normAutofit/>
          </a:bodyPr>
          <a:lstStyle/>
          <a:p>
            <a:r>
              <a:rPr lang="en-US" sz="3100">
                <a:solidFill>
                  <a:srgbClr val="FFFFFF"/>
                </a:solidFill>
              </a:rPr>
              <a:t>Case Manager Responsibilities</a:t>
            </a:r>
          </a:p>
        </p:txBody>
      </p:sp>
      <p:sp>
        <p:nvSpPr>
          <p:cNvPr id="3" name="Slide Number Placeholder 2">
            <a:extLst>
              <a:ext uri="{FF2B5EF4-FFF2-40B4-BE49-F238E27FC236}">
                <a16:creationId xmlns:a16="http://schemas.microsoft.com/office/drawing/2014/main" id="{06756B2F-8D13-4DB7-8940-09473F936008}"/>
              </a:ext>
            </a:extLst>
          </p:cNvPr>
          <p:cNvSpPr>
            <a:spLocks noGrp="1"/>
          </p:cNvSpPr>
          <p:nvPr>
            <p:ph type="sldNum" sz="quarter" idx="12"/>
          </p:nvPr>
        </p:nvSpPr>
        <p:spPr>
          <a:xfrm>
            <a:off x="10265568" y="6309360"/>
            <a:ext cx="1088231" cy="365125"/>
          </a:xfrm>
        </p:spPr>
        <p:txBody>
          <a:bodyPr>
            <a:normAutofit/>
          </a:bodyPr>
          <a:lstStyle/>
          <a:p>
            <a:pPr>
              <a:spcAft>
                <a:spcPts val="600"/>
              </a:spcAft>
            </a:pPr>
            <a:fld id="{52E1F49B-1D3F-4517-9F0D-F4878A1B5319}" type="slidenum">
              <a:rPr lang="en-US">
                <a:solidFill>
                  <a:prstClr val="black">
                    <a:tint val="75000"/>
                  </a:prstClr>
                </a:solidFill>
              </a:rPr>
              <a:pPr>
                <a:spcAft>
                  <a:spcPts val="600"/>
                </a:spcAft>
              </a:pPr>
              <a:t>18</a:t>
            </a:fld>
            <a:endParaRPr lang="en-US">
              <a:solidFill>
                <a:prstClr val="black">
                  <a:tint val="75000"/>
                </a:prstClr>
              </a:solidFill>
            </a:endParaRPr>
          </a:p>
        </p:txBody>
      </p:sp>
      <p:graphicFrame>
        <p:nvGraphicFramePr>
          <p:cNvPr id="5" name="Content Placeholder 2">
            <a:extLst>
              <a:ext uri="{FF2B5EF4-FFF2-40B4-BE49-F238E27FC236}">
                <a16:creationId xmlns:a16="http://schemas.microsoft.com/office/drawing/2014/main" id="{D2596AAB-ED55-45BE-B26A-9718F9A8D372}"/>
              </a:ext>
            </a:extLst>
          </p:cNvPr>
          <p:cNvGraphicFramePr>
            <a:graphicFrameLocks noGrp="1"/>
          </p:cNvGraphicFramePr>
          <p:nvPr>
            <p:ph idx="1"/>
            <p:extLst>
              <p:ext uri="{D42A27DB-BD31-4B8C-83A1-F6EECF244321}">
                <p14:modId xmlns:p14="http://schemas.microsoft.com/office/powerpoint/2010/main" val="328675884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82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3" name="Straight Connector 103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856A3CE4-5596-EDA8-AE1E-C68260C021C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Sympathy vs Empathy</a:t>
            </a:r>
          </a:p>
        </p:txBody>
      </p:sp>
      <p:pic>
        <p:nvPicPr>
          <p:cNvPr id="1026" name="Picture 2" descr="Empathy Vs Sympathy: How To Practice True Empathy">
            <a:extLst>
              <a:ext uri="{FF2B5EF4-FFF2-40B4-BE49-F238E27FC236}">
                <a16:creationId xmlns:a16="http://schemas.microsoft.com/office/drawing/2014/main" id="{6226C07D-E640-A487-9648-E0F1D37448C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49180" y="307731"/>
            <a:ext cx="3997637"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gnitive vs. Emotional Empathy">
            <a:extLst>
              <a:ext uri="{FF2B5EF4-FFF2-40B4-BE49-F238E27FC236}">
                <a16:creationId xmlns:a16="http://schemas.microsoft.com/office/drawing/2014/main" id="{0EC403C5-5405-DE0C-6028-1A711F4B44E0}"/>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416043" y="485637"/>
            <a:ext cx="5455917" cy="3641824"/>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443F9A7-44D7-7D48-2DCE-A22B416AF5A4}"/>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defTabSz="914400">
              <a:spcAft>
                <a:spcPts val="600"/>
              </a:spcAft>
            </a:pPr>
            <a:fld id="{52E1F49B-1D3F-4517-9F0D-F4878A1B5319}" type="slidenum">
              <a:rPr lang="en-US">
                <a:solidFill>
                  <a:srgbClr val="898989"/>
                </a:solidFill>
              </a:rPr>
              <a:pPr defTabSz="914400">
                <a:spcAft>
                  <a:spcPts val="600"/>
                </a:spcAft>
              </a:pPr>
              <a:t>19</a:t>
            </a:fld>
            <a:endParaRPr lang="en-US">
              <a:solidFill>
                <a:srgbClr val="898989"/>
              </a:solidFill>
            </a:endParaRPr>
          </a:p>
        </p:txBody>
      </p:sp>
    </p:spTree>
    <p:extLst>
      <p:ext uri="{BB962C8B-B14F-4D97-AF65-F5344CB8AC3E}">
        <p14:creationId xmlns:p14="http://schemas.microsoft.com/office/powerpoint/2010/main" val="359550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4059" r="1" b="24060"/>
          <a:stretch/>
        </p:blipFill>
        <p:spPr>
          <a:xfrm>
            <a:off x="1141881" y="643467"/>
            <a:ext cx="9908238" cy="5571066"/>
          </a:xfrm>
          <a:prstGeom prst="rect">
            <a:avLst/>
          </a:prstGeom>
          <a:ln w="38100">
            <a:solidFill>
              <a:schemeClr val="accent1">
                <a:lumMod val="60000"/>
                <a:lumOff val="40000"/>
              </a:schemeClr>
            </a:solidFill>
          </a:ln>
        </p:spPr>
      </p:pic>
      <p:sp>
        <p:nvSpPr>
          <p:cNvPr id="4" name="Slide Number Placeholder 3">
            <a:extLst>
              <a:ext uri="{FF2B5EF4-FFF2-40B4-BE49-F238E27FC236}">
                <a16:creationId xmlns:a16="http://schemas.microsoft.com/office/drawing/2014/main" id="{AE33B76E-B3D2-4343-B5E0-250F2C7D9FA4}"/>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a:solidFill>
                  <a:srgbClr val="FFFFFF"/>
                </a:solidFill>
              </a:rPr>
              <a:pPr>
                <a:spcAft>
                  <a:spcPts val="600"/>
                </a:spcAft>
              </a:pPr>
              <a:t>2</a:t>
            </a:fld>
            <a:endParaRPr lang="en-US">
              <a:solidFill>
                <a:srgbClr val="FFFFFF"/>
              </a:solidFill>
            </a:endParaRPr>
          </a:p>
        </p:txBody>
      </p:sp>
      <p:sp>
        <p:nvSpPr>
          <p:cNvPr id="3" name="Content Placeholder 2"/>
          <p:cNvSpPr>
            <a:spLocks noGrp="1"/>
          </p:cNvSpPr>
          <p:nvPr>
            <p:ph idx="4294967295"/>
          </p:nvPr>
        </p:nvSpPr>
        <p:spPr>
          <a:xfrm>
            <a:off x="7177088" y="1504950"/>
            <a:ext cx="5014912" cy="4672013"/>
          </a:xfrm>
        </p:spPr>
        <p:txBody>
          <a:bodyPr>
            <a:normAutofit/>
          </a:bodyPr>
          <a:lstStyle/>
          <a:p>
            <a:pPr marL="0" indent="0">
              <a:lnSpc>
                <a:spcPct val="100000"/>
              </a:lnSpc>
              <a:spcBef>
                <a:spcPts val="0"/>
              </a:spcBef>
              <a:buNone/>
            </a:pPr>
            <a:r>
              <a:rPr lang="en-US" sz="2000" dirty="0"/>
              <a:t>	</a:t>
            </a:r>
            <a:endParaRPr lang="en-US" sz="1200" dirty="0"/>
          </a:p>
          <a:p>
            <a:pPr lvl="1"/>
            <a:endParaRPr lang="en-US" sz="2000" dirty="0"/>
          </a:p>
        </p:txBody>
      </p:sp>
    </p:spTree>
    <p:extLst>
      <p:ext uri="{BB962C8B-B14F-4D97-AF65-F5344CB8AC3E}">
        <p14:creationId xmlns:p14="http://schemas.microsoft.com/office/powerpoint/2010/main" val="31934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5">
            <a:extLst>
              <a:ext uri="{FF2B5EF4-FFF2-40B4-BE49-F238E27FC236}">
                <a16:creationId xmlns:a16="http://schemas.microsoft.com/office/drawing/2014/main" id="{33CBE267-1877-479F-82F0-E4BAA5B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37577" cy="6858478"/>
          </a:xfrm>
          <a:custGeom>
            <a:avLst/>
            <a:gdLst>
              <a:gd name="connsiteX0" fmla="*/ 0 w 9737577"/>
              <a:gd name="connsiteY0" fmla="*/ 0 h 6858478"/>
              <a:gd name="connsiteX1" fmla="*/ 268876 w 9737577"/>
              <a:gd name="connsiteY1" fmla="*/ 0 h 6858478"/>
              <a:gd name="connsiteX2" fmla="*/ 1554480 w 9737577"/>
              <a:gd name="connsiteY2" fmla="*/ 0 h 6858478"/>
              <a:gd name="connsiteX3" fmla="*/ 5489397 w 9737577"/>
              <a:gd name="connsiteY3" fmla="*/ 0 h 6858478"/>
              <a:gd name="connsiteX4" fmla="*/ 6555625 w 9737577"/>
              <a:gd name="connsiteY4" fmla="*/ 0 h 6858478"/>
              <a:gd name="connsiteX5" fmla="*/ 6561202 w 9737577"/>
              <a:gd name="connsiteY5" fmla="*/ 0 h 6858478"/>
              <a:gd name="connsiteX6" fmla="*/ 9737577 w 9737577"/>
              <a:gd name="connsiteY6" fmla="*/ 6858478 h 6858478"/>
              <a:gd name="connsiteX7" fmla="*/ 2313022 w 9737577"/>
              <a:gd name="connsiteY7" fmla="*/ 6858478 h 6858478"/>
              <a:gd name="connsiteX8" fmla="*/ 2313282 w 9737577"/>
              <a:gd name="connsiteY8" fmla="*/ 6857916 h 6858478"/>
              <a:gd name="connsiteX9" fmla="*/ 1554480 w 9737577"/>
              <a:gd name="connsiteY9" fmla="*/ 6857916 h 6858478"/>
              <a:gd name="connsiteX10" fmla="*/ 1554480 w 9737577"/>
              <a:gd name="connsiteY10" fmla="*/ 6858000 h 6858478"/>
              <a:gd name="connsiteX11" fmla="*/ 0 w 9737577"/>
              <a:gd name="connsiteY11"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7577" h="6858478">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27">
            <a:extLst>
              <a:ext uri="{FF2B5EF4-FFF2-40B4-BE49-F238E27FC236}">
                <a16:creationId xmlns:a16="http://schemas.microsoft.com/office/drawing/2014/main" id="{F2EA12E3-1C9E-43D7-ABCC-C16A6ED4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08951" cy="6858478"/>
          </a:xfrm>
          <a:custGeom>
            <a:avLst/>
            <a:gdLst>
              <a:gd name="connsiteX0" fmla="*/ 0 w 9308951"/>
              <a:gd name="connsiteY0" fmla="*/ 0 h 6858478"/>
              <a:gd name="connsiteX1" fmla="*/ 838200 w 9308951"/>
              <a:gd name="connsiteY1" fmla="*/ 0 h 6858478"/>
              <a:gd name="connsiteX2" fmla="*/ 838200 w 9308951"/>
              <a:gd name="connsiteY2" fmla="*/ 479 h 6858478"/>
              <a:gd name="connsiteX3" fmla="*/ 1230899 w 9308951"/>
              <a:gd name="connsiteY3" fmla="*/ 479 h 6858478"/>
              <a:gd name="connsiteX4" fmla="*/ 1230899 w 9308951"/>
              <a:gd name="connsiteY4" fmla="*/ 0 h 6858478"/>
              <a:gd name="connsiteX5" fmla="*/ 5060771 w 9308951"/>
              <a:gd name="connsiteY5" fmla="*/ 0 h 6858478"/>
              <a:gd name="connsiteX6" fmla="*/ 6126999 w 9308951"/>
              <a:gd name="connsiteY6" fmla="*/ 0 h 6858478"/>
              <a:gd name="connsiteX7" fmla="*/ 6132576 w 9308951"/>
              <a:gd name="connsiteY7" fmla="*/ 0 h 6858478"/>
              <a:gd name="connsiteX8" fmla="*/ 9308951 w 9308951"/>
              <a:gd name="connsiteY8" fmla="*/ 6858478 h 6858478"/>
              <a:gd name="connsiteX9" fmla="*/ 1884396 w 9308951"/>
              <a:gd name="connsiteY9" fmla="*/ 6858478 h 6858478"/>
              <a:gd name="connsiteX10" fmla="*/ 1884656 w 9308951"/>
              <a:gd name="connsiteY10" fmla="*/ 6857916 h 6858478"/>
              <a:gd name="connsiteX11" fmla="*/ 1230899 w 9308951"/>
              <a:gd name="connsiteY11" fmla="*/ 6857916 h 6858478"/>
              <a:gd name="connsiteX12" fmla="*/ 1230899 w 9308951"/>
              <a:gd name="connsiteY12" fmla="*/ 6858478 h 6858478"/>
              <a:gd name="connsiteX13" fmla="*/ 651890 w 9308951"/>
              <a:gd name="connsiteY13" fmla="*/ 6858478 h 6858478"/>
              <a:gd name="connsiteX14" fmla="*/ 651890 w 9308951"/>
              <a:gd name="connsiteY14" fmla="*/ 6858000 h 6858478"/>
              <a:gd name="connsiteX15" fmla="*/ 0 w 9308951"/>
              <a:gd name="connsiteY15"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8951" h="6858478">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4C1008-6DEE-4D04-9C0B-412834BBF9B5}"/>
              </a:ext>
            </a:extLst>
          </p:cNvPr>
          <p:cNvSpPr>
            <a:spLocks noGrp="1"/>
          </p:cNvSpPr>
          <p:nvPr>
            <p:ph type="title"/>
          </p:nvPr>
        </p:nvSpPr>
        <p:spPr>
          <a:xfrm>
            <a:off x="804672" y="365125"/>
            <a:ext cx="5398235" cy="1325563"/>
          </a:xfrm>
        </p:spPr>
        <p:txBody>
          <a:bodyPr>
            <a:normAutofit/>
          </a:bodyPr>
          <a:lstStyle/>
          <a:p>
            <a:r>
              <a:rPr lang="en-US"/>
              <a:t>Other Funding Sources</a:t>
            </a:r>
          </a:p>
        </p:txBody>
      </p:sp>
      <p:sp>
        <p:nvSpPr>
          <p:cNvPr id="4" name="Slide Number Placeholder 3">
            <a:extLst>
              <a:ext uri="{FF2B5EF4-FFF2-40B4-BE49-F238E27FC236}">
                <a16:creationId xmlns:a16="http://schemas.microsoft.com/office/drawing/2014/main" id="{78F227E3-D313-4A9B-B91D-6468945F64CD}"/>
              </a:ext>
            </a:extLst>
          </p:cNvPr>
          <p:cNvSpPr>
            <a:spLocks noGrp="1"/>
          </p:cNvSpPr>
          <p:nvPr>
            <p:ph type="sldNum" sz="quarter" idx="12"/>
          </p:nvPr>
        </p:nvSpPr>
        <p:spPr>
          <a:xfrm>
            <a:off x="9813174" y="6356350"/>
            <a:ext cx="1540625" cy="365125"/>
          </a:xfrm>
        </p:spPr>
        <p:txBody>
          <a:bodyPr anchor="ctr">
            <a:normAutofit/>
          </a:bodyPr>
          <a:lstStyle/>
          <a:p>
            <a:pPr>
              <a:spcAft>
                <a:spcPts val="600"/>
              </a:spcAft>
            </a:pPr>
            <a:fld id="{52E1F49B-1D3F-4517-9F0D-F4878A1B5319}" type="slidenum">
              <a:rPr lang="en-US">
                <a:solidFill>
                  <a:srgbClr val="FFFFFF">
                    <a:alpha val="80000"/>
                  </a:srgbClr>
                </a:solidFill>
              </a:rPr>
              <a:pPr>
                <a:spcAft>
                  <a:spcPts val="600"/>
                </a:spcAft>
              </a:pPr>
              <a:t>20</a:t>
            </a:fld>
            <a:endParaRPr lang="en-US">
              <a:solidFill>
                <a:srgbClr val="FFFFFF">
                  <a:alpha val="80000"/>
                </a:srgbClr>
              </a:solidFill>
            </a:endParaRPr>
          </a:p>
        </p:txBody>
      </p:sp>
      <p:graphicFrame>
        <p:nvGraphicFramePr>
          <p:cNvPr id="21" name="Content Placeholder 2">
            <a:extLst>
              <a:ext uri="{FF2B5EF4-FFF2-40B4-BE49-F238E27FC236}">
                <a16:creationId xmlns:a16="http://schemas.microsoft.com/office/drawing/2014/main" id="{164BDBE0-5BCA-21DE-BF79-49B67CB6FF1C}"/>
              </a:ext>
            </a:extLst>
          </p:cNvPr>
          <p:cNvGraphicFramePr>
            <a:graphicFrameLocks noGrp="1"/>
          </p:cNvGraphicFramePr>
          <p:nvPr>
            <p:ph idx="1"/>
            <p:extLst>
              <p:ext uri="{D42A27DB-BD31-4B8C-83A1-F6EECF244321}">
                <p14:modId xmlns:p14="http://schemas.microsoft.com/office/powerpoint/2010/main" val="2614709188"/>
              </p:ext>
            </p:extLst>
          </p:nvPr>
        </p:nvGraphicFramePr>
        <p:xfrm>
          <a:off x="804672" y="2022601"/>
          <a:ext cx="6032856" cy="415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340923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E82A0D-226B-4BD9-9D89-19006C8B5150}"/>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Medicaid</a:t>
            </a:r>
          </a:p>
        </p:txBody>
      </p:sp>
      <p:sp>
        <p:nvSpPr>
          <p:cNvPr id="3" name="Slide Number Placeholder 2">
            <a:extLst>
              <a:ext uri="{FF2B5EF4-FFF2-40B4-BE49-F238E27FC236}">
                <a16:creationId xmlns:a16="http://schemas.microsoft.com/office/drawing/2014/main" id="{F11AC582-FF2B-42D0-A228-89BD36D25643}"/>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defTabSz="914400">
              <a:spcAft>
                <a:spcPts val="600"/>
              </a:spcAft>
              <a:defRPr/>
            </a:pPr>
            <a:fld id="{52E1F49B-1D3F-4517-9F0D-F4878A1B5319}" type="slidenum">
              <a:rPr lang="en-US" sz="1100">
                <a:solidFill>
                  <a:srgbClr val="FFFFFF"/>
                </a:solidFill>
                <a:latin typeface="Calibri" panose="020F0502020204030204"/>
              </a:rPr>
              <a:pPr defTabSz="914400">
                <a:spcAft>
                  <a:spcPts val="600"/>
                </a:spcAft>
                <a:defRPr/>
              </a:pPr>
              <a:t>21</a:t>
            </a:fld>
            <a:endParaRPr lang="en-US" sz="1100">
              <a:solidFill>
                <a:srgbClr val="FFFFFF"/>
              </a:solidFill>
              <a:latin typeface="Calibri" panose="020F0502020204030204"/>
            </a:endParaRPr>
          </a:p>
        </p:txBody>
      </p:sp>
      <p:graphicFrame>
        <p:nvGraphicFramePr>
          <p:cNvPr id="12" name="Content Placeholder 2">
            <a:extLst>
              <a:ext uri="{FF2B5EF4-FFF2-40B4-BE49-F238E27FC236}">
                <a16:creationId xmlns:a16="http://schemas.microsoft.com/office/drawing/2014/main" id="{8B475A8C-1FD9-47A1-82E2-8FA1828A5F6E}"/>
              </a:ext>
            </a:extLst>
          </p:cNvPr>
          <p:cNvGraphicFramePr>
            <a:graphicFrameLocks noGrp="1"/>
          </p:cNvGraphicFramePr>
          <p:nvPr>
            <p:ph idx="1"/>
            <p:extLst>
              <p:ext uri="{D42A27DB-BD31-4B8C-83A1-F6EECF244321}">
                <p14:modId xmlns:p14="http://schemas.microsoft.com/office/powerpoint/2010/main" val="298210510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6056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5E82A0D-226B-4BD9-9D89-19006C8B5150}"/>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Medicaid, Cont.</a:t>
            </a:r>
          </a:p>
        </p:txBody>
      </p:sp>
      <p:sp>
        <p:nvSpPr>
          <p:cNvPr id="3" name="Slide Number Placeholder 2">
            <a:extLst>
              <a:ext uri="{FF2B5EF4-FFF2-40B4-BE49-F238E27FC236}">
                <a16:creationId xmlns:a16="http://schemas.microsoft.com/office/drawing/2014/main" id="{424EFD14-4670-4A1C-8286-28D6875DA54D}"/>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defTabSz="914400">
              <a:spcAft>
                <a:spcPts val="600"/>
              </a:spcAft>
              <a:defRPr/>
            </a:pPr>
            <a:fld id="{52E1F49B-1D3F-4517-9F0D-F4878A1B5319}" type="slidenum">
              <a:rPr lang="en-US" sz="1100">
                <a:solidFill>
                  <a:srgbClr val="FFFFFF"/>
                </a:solidFill>
                <a:latin typeface="Calibri" panose="020F0502020204030204"/>
              </a:rPr>
              <a:pPr defTabSz="914400">
                <a:spcAft>
                  <a:spcPts val="600"/>
                </a:spcAft>
                <a:defRPr/>
              </a:pPr>
              <a:t>22</a:t>
            </a:fld>
            <a:endParaRPr lang="en-US" sz="1100">
              <a:solidFill>
                <a:srgbClr val="FFFFFF"/>
              </a:solidFill>
              <a:latin typeface="Calibri" panose="020F0502020204030204"/>
            </a:endParaRPr>
          </a:p>
        </p:txBody>
      </p:sp>
      <p:graphicFrame>
        <p:nvGraphicFramePr>
          <p:cNvPr id="12" name="Content Placeholder 2">
            <a:extLst>
              <a:ext uri="{FF2B5EF4-FFF2-40B4-BE49-F238E27FC236}">
                <a16:creationId xmlns:a16="http://schemas.microsoft.com/office/drawing/2014/main" id="{8B475A8C-1FD9-47A1-82E2-8FA1828A5F6E}"/>
              </a:ext>
            </a:extLst>
          </p:cNvPr>
          <p:cNvGraphicFramePr>
            <a:graphicFrameLocks noGrp="1"/>
          </p:cNvGraphicFramePr>
          <p:nvPr>
            <p:ph idx="1"/>
            <p:extLst>
              <p:ext uri="{D42A27DB-BD31-4B8C-83A1-F6EECF244321}">
                <p14:modId xmlns:p14="http://schemas.microsoft.com/office/powerpoint/2010/main" val="259114943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2444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57DE18A-EF49-4CF2-AF00-5DCC9444F08C}"/>
              </a:ext>
            </a:extLst>
          </p:cNvPr>
          <p:cNvSpPr>
            <a:spLocks noGrp="1"/>
          </p:cNvSpPr>
          <p:nvPr>
            <p:ph type="title"/>
          </p:nvPr>
        </p:nvSpPr>
        <p:spPr>
          <a:xfrm>
            <a:off x="804672" y="457200"/>
            <a:ext cx="10579608" cy="1188720"/>
          </a:xfrm>
        </p:spPr>
        <p:txBody>
          <a:bodyPr>
            <a:normAutofit/>
          </a:bodyPr>
          <a:lstStyle/>
          <a:p>
            <a:r>
              <a:rPr lang="en-US" sz="4000">
                <a:solidFill>
                  <a:schemeClr val="tx2"/>
                </a:solidFill>
              </a:rPr>
              <a:t>Before FAPT</a:t>
            </a:r>
          </a:p>
        </p:txBody>
      </p:sp>
      <p:grpSp>
        <p:nvGrpSpPr>
          <p:cNvPr id="28" name="Group 27">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29" name="Freeform: Shape 28">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35" name="Freeform: Shape 34">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069EE669-C4AB-43E9-A2BA-9A72BAC20460}"/>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smtClean="0"/>
              <a:pPr>
                <a:spcAft>
                  <a:spcPts val="600"/>
                </a:spcAft>
              </a:pPr>
              <a:t>23</a:t>
            </a:fld>
            <a:endParaRPr lang="en-US"/>
          </a:p>
        </p:txBody>
      </p:sp>
      <p:graphicFrame>
        <p:nvGraphicFramePr>
          <p:cNvPr id="19" name="Content Placeholder 2">
            <a:extLst>
              <a:ext uri="{FF2B5EF4-FFF2-40B4-BE49-F238E27FC236}">
                <a16:creationId xmlns:a16="http://schemas.microsoft.com/office/drawing/2014/main" id="{EC15CAC0-0A04-47FB-B27E-48D0CF6B493C}"/>
              </a:ext>
            </a:extLst>
          </p:cNvPr>
          <p:cNvGraphicFramePr>
            <a:graphicFrameLocks noGrp="1"/>
          </p:cNvGraphicFramePr>
          <p:nvPr>
            <p:ph idx="1"/>
            <p:extLst>
              <p:ext uri="{D42A27DB-BD31-4B8C-83A1-F6EECF244321}">
                <p14:modId xmlns:p14="http://schemas.microsoft.com/office/powerpoint/2010/main" val="4278845346"/>
              </p:ext>
            </p:extLst>
          </p:nvPr>
        </p:nvGraphicFramePr>
        <p:xfrm>
          <a:off x="478759" y="1628688"/>
          <a:ext cx="11274626" cy="477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261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57DE18A-EF49-4CF2-AF00-5DCC9444F08C}"/>
              </a:ext>
            </a:extLst>
          </p:cNvPr>
          <p:cNvSpPr>
            <a:spLocks noGrp="1"/>
          </p:cNvSpPr>
          <p:nvPr>
            <p:ph type="title"/>
          </p:nvPr>
        </p:nvSpPr>
        <p:spPr>
          <a:xfrm>
            <a:off x="804672" y="457200"/>
            <a:ext cx="10579608" cy="1188720"/>
          </a:xfrm>
        </p:spPr>
        <p:txBody>
          <a:bodyPr>
            <a:normAutofit/>
          </a:bodyPr>
          <a:lstStyle/>
          <a:p>
            <a:r>
              <a:rPr lang="en-US" sz="4000" dirty="0"/>
              <a:t>Before FAPT, cont.</a:t>
            </a:r>
            <a:endParaRPr lang="en-US" sz="4000" dirty="0">
              <a:solidFill>
                <a:schemeClr val="tx2"/>
              </a:solidFill>
            </a:endParaRPr>
          </a:p>
        </p:txBody>
      </p:sp>
      <p:grpSp>
        <p:nvGrpSpPr>
          <p:cNvPr id="28" name="Group 27">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29" name="Freeform: Shape 28">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35" name="Freeform: Shape 34">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069EE669-C4AB-43E9-A2BA-9A72BAC20460}"/>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smtClean="0"/>
              <a:pPr>
                <a:spcAft>
                  <a:spcPts val="600"/>
                </a:spcAft>
              </a:pPr>
              <a:t>24</a:t>
            </a:fld>
            <a:endParaRPr lang="en-US"/>
          </a:p>
        </p:txBody>
      </p:sp>
      <p:graphicFrame>
        <p:nvGraphicFramePr>
          <p:cNvPr id="19" name="Content Placeholder 2">
            <a:extLst>
              <a:ext uri="{FF2B5EF4-FFF2-40B4-BE49-F238E27FC236}">
                <a16:creationId xmlns:a16="http://schemas.microsoft.com/office/drawing/2014/main" id="{EC15CAC0-0A04-47FB-B27E-48D0CF6B493C}"/>
              </a:ext>
            </a:extLst>
          </p:cNvPr>
          <p:cNvGraphicFramePr>
            <a:graphicFrameLocks noGrp="1"/>
          </p:cNvGraphicFramePr>
          <p:nvPr>
            <p:ph idx="1"/>
            <p:extLst>
              <p:ext uri="{D42A27DB-BD31-4B8C-83A1-F6EECF244321}">
                <p14:modId xmlns:p14="http://schemas.microsoft.com/office/powerpoint/2010/main" val="3479853174"/>
              </p:ext>
            </p:extLst>
          </p:nvPr>
        </p:nvGraphicFramePr>
        <p:xfrm>
          <a:off x="478759" y="1628688"/>
          <a:ext cx="11274626" cy="477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B9E5CE8-FD57-364B-0B0D-CF0C86CBA5A0}"/>
              </a:ext>
            </a:extLst>
          </p:cNvPr>
          <p:cNvSpPr txBox="1"/>
          <p:nvPr/>
        </p:nvSpPr>
        <p:spPr>
          <a:xfrm>
            <a:off x="8251243" y="2356012"/>
            <a:ext cx="3435236" cy="1107996"/>
          </a:xfrm>
          <a:prstGeom prst="rect">
            <a:avLst/>
          </a:prstGeom>
          <a:noFill/>
        </p:spPr>
        <p:txBody>
          <a:bodyPr wrap="none" rtlCol="0">
            <a:spAutoFit/>
          </a:bodyPr>
          <a:lstStyle/>
          <a:p>
            <a:r>
              <a:rPr lang="en-US" sz="6600" dirty="0">
                <a:solidFill>
                  <a:schemeClr val="bg1">
                    <a:lumMod val="95000"/>
                  </a:schemeClr>
                </a:solidFill>
              </a:rPr>
              <a:t>CONTACT</a:t>
            </a:r>
          </a:p>
        </p:txBody>
      </p:sp>
    </p:spTree>
    <p:extLst>
      <p:ext uri="{BB962C8B-B14F-4D97-AF65-F5344CB8AC3E}">
        <p14:creationId xmlns:p14="http://schemas.microsoft.com/office/powerpoint/2010/main" val="725210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8F175C6-C15F-4DB0-8423-A1EF4AADC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960121" y="960120"/>
            <a:ext cx="10271760" cy="4937759"/>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7DE18A-EF49-4CF2-AF00-5DCC9444F08C}"/>
              </a:ext>
            </a:extLst>
          </p:cNvPr>
          <p:cNvSpPr>
            <a:spLocks noGrp="1"/>
          </p:cNvSpPr>
          <p:nvPr>
            <p:ph type="title"/>
          </p:nvPr>
        </p:nvSpPr>
        <p:spPr>
          <a:xfrm>
            <a:off x="1196341" y="1179504"/>
            <a:ext cx="9812554" cy="1070495"/>
          </a:xfrm>
          <a:noFill/>
        </p:spPr>
        <p:txBody>
          <a:bodyPr anchor="b">
            <a:normAutofit/>
          </a:bodyPr>
          <a:lstStyle/>
          <a:p>
            <a:r>
              <a:rPr lang="en-US" dirty="0">
                <a:solidFill>
                  <a:srgbClr val="FFFFFF"/>
                </a:solidFill>
              </a:rPr>
              <a:t>FAPT </a:t>
            </a:r>
            <a:r>
              <a:rPr lang="en-US" i="1" dirty="0">
                <a:solidFill>
                  <a:srgbClr val="FFFFFF"/>
                </a:solidFill>
              </a:rPr>
              <a:t>IS</a:t>
            </a:r>
            <a:r>
              <a:rPr lang="en-US" dirty="0">
                <a:solidFill>
                  <a:srgbClr val="FFFFFF"/>
                </a:solidFill>
              </a:rPr>
              <a:t>…</a:t>
            </a:r>
          </a:p>
        </p:txBody>
      </p:sp>
      <p:sp>
        <p:nvSpPr>
          <p:cNvPr id="3" name="Slide Number Placeholder 2">
            <a:extLst>
              <a:ext uri="{FF2B5EF4-FFF2-40B4-BE49-F238E27FC236}">
                <a16:creationId xmlns:a16="http://schemas.microsoft.com/office/drawing/2014/main" id="{406A4886-5D4C-4E59-BC06-0ED9F2167FA1}"/>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a:solidFill>
                  <a:srgbClr val="FFFFFF"/>
                </a:solidFill>
              </a:rPr>
              <a:pPr>
                <a:spcAft>
                  <a:spcPts val="600"/>
                </a:spcAft>
              </a:pPr>
              <a:t>25</a:t>
            </a:fld>
            <a:endParaRPr lang="en-US">
              <a:solidFill>
                <a:srgbClr val="FFFFFF"/>
              </a:solidFill>
            </a:endParaRPr>
          </a:p>
        </p:txBody>
      </p:sp>
      <p:graphicFrame>
        <p:nvGraphicFramePr>
          <p:cNvPr id="19" name="Content Placeholder 2">
            <a:extLst>
              <a:ext uri="{FF2B5EF4-FFF2-40B4-BE49-F238E27FC236}">
                <a16:creationId xmlns:a16="http://schemas.microsoft.com/office/drawing/2014/main" id="{EC15CAC0-0A04-47FB-B27E-48D0CF6B493C}"/>
              </a:ext>
            </a:extLst>
          </p:cNvPr>
          <p:cNvGraphicFramePr>
            <a:graphicFrameLocks noGrp="1"/>
          </p:cNvGraphicFramePr>
          <p:nvPr>
            <p:ph idx="1"/>
            <p:extLst>
              <p:ext uri="{D42A27DB-BD31-4B8C-83A1-F6EECF244321}">
                <p14:modId xmlns:p14="http://schemas.microsoft.com/office/powerpoint/2010/main" val="4068182280"/>
              </p:ext>
            </p:extLst>
          </p:nvPr>
        </p:nvGraphicFramePr>
        <p:xfrm>
          <a:off x="1196340" y="2249999"/>
          <a:ext cx="9812555" cy="3392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063834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433776-79C9-E574-7466-425F6D296B9B}"/>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FAPT is </a:t>
            </a:r>
            <a:r>
              <a:rPr lang="en-US" sz="6000" i="1" dirty="0">
                <a:solidFill>
                  <a:schemeClr val="bg1"/>
                </a:solidFill>
              </a:rPr>
              <a:t>NOT…</a:t>
            </a:r>
          </a:p>
        </p:txBody>
      </p:sp>
      <p:sp>
        <p:nvSpPr>
          <p:cNvPr id="4" name="Slide Number Placeholder 3">
            <a:extLst>
              <a:ext uri="{FF2B5EF4-FFF2-40B4-BE49-F238E27FC236}">
                <a16:creationId xmlns:a16="http://schemas.microsoft.com/office/drawing/2014/main" id="{4D5CFBE1-6BF4-6CF6-08BC-51DA006EDD15}"/>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smtClean="0"/>
              <a:pPr>
                <a:spcAft>
                  <a:spcPts val="600"/>
                </a:spcAft>
              </a:pPr>
              <a:t>26</a:t>
            </a:fld>
            <a:endParaRPr lang="en-US"/>
          </a:p>
        </p:txBody>
      </p:sp>
      <p:graphicFrame>
        <p:nvGraphicFramePr>
          <p:cNvPr id="6" name="Content Placeholder 2">
            <a:extLst>
              <a:ext uri="{FF2B5EF4-FFF2-40B4-BE49-F238E27FC236}">
                <a16:creationId xmlns:a16="http://schemas.microsoft.com/office/drawing/2014/main" id="{62103C91-87C4-E12C-2CC4-CB141B157DD4}"/>
              </a:ext>
            </a:extLst>
          </p:cNvPr>
          <p:cNvGraphicFramePr>
            <a:graphicFrameLocks noGrp="1"/>
          </p:cNvGraphicFramePr>
          <p:nvPr>
            <p:ph idx="1"/>
            <p:extLst>
              <p:ext uri="{D42A27DB-BD31-4B8C-83A1-F6EECF244321}">
                <p14:modId xmlns:p14="http://schemas.microsoft.com/office/powerpoint/2010/main" val="132994353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017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D2D50D-265B-4E5E-8EE5-CC152B579FD6}"/>
              </a:ext>
            </a:extLst>
          </p:cNvPr>
          <p:cNvSpPr>
            <a:spLocks noGrp="1"/>
          </p:cNvSpPr>
          <p:nvPr>
            <p:ph type="title"/>
          </p:nvPr>
        </p:nvSpPr>
        <p:spPr>
          <a:xfrm>
            <a:off x="838200" y="556995"/>
            <a:ext cx="10515600" cy="1133693"/>
          </a:xfrm>
        </p:spPr>
        <p:txBody>
          <a:bodyPr>
            <a:normAutofit/>
          </a:bodyPr>
          <a:lstStyle/>
          <a:p>
            <a:r>
              <a:rPr lang="en-US" sz="5200" dirty="0"/>
              <a:t>What to Expect at FAPT</a:t>
            </a:r>
          </a:p>
        </p:txBody>
      </p:sp>
      <p:sp>
        <p:nvSpPr>
          <p:cNvPr id="3" name="Slide Number Placeholder 2">
            <a:extLst>
              <a:ext uri="{FF2B5EF4-FFF2-40B4-BE49-F238E27FC236}">
                <a16:creationId xmlns:a16="http://schemas.microsoft.com/office/drawing/2014/main" id="{7C45B434-0CDA-4206-BFE2-F5DFE488325A}"/>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smtClean="0"/>
              <a:pPr>
                <a:spcAft>
                  <a:spcPts val="600"/>
                </a:spcAft>
              </a:pPr>
              <a:t>27</a:t>
            </a:fld>
            <a:endParaRPr lang="en-US"/>
          </a:p>
        </p:txBody>
      </p:sp>
      <p:graphicFrame>
        <p:nvGraphicFramePr>
          <p:cNvPr id="12" name="Content Placeholder 2">
            <a:extLst>
              <a:ext uri="{FF2B5EF4-FFF2-40B4-BE49-F238E27FC236}">
                <a16:creationId xmlns:a16="http://schemas.microsoft.com/office/drawing/2014/main" id="{5D65A796-56F8-4DA0-AF52-5A8C004DD743}"/>
              </a:ext>
            </a:extLst>
          </p:cNvPr>
          <p:cNvGraphicFramePr>
            <a:graphicFrameLocks noGrp="1"/>
          </p:cNvGraphicFramePr>
          <p:nvPr>
            <p:ph idx="1"/>
            <p:extLst>
              <p:ext uri="{D42A27DB-BD31-4B8C-83A1-F6EECF244321}">
                <p14:modId xmlns:p14="http://schemas.microsoft.com/office/powerpoint/2010/main" val="9790584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5206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DF1A77-874A-BCF2-062C-4236A0816F4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What does FAPT Expect?</a:t>
            </a:r>
          </a:p>
        </p:txBody>
      </p:sp>
      <p:sp>
        <p:nvSpPr>
          <p:cNvPr id="7" name="Content Placeholder 6">
            <a:extLst>
              <a:ext uri="{FF2B5EF4-FFF2-40B4-BE49-F238E27FC236}">
                <a16:creationId xmlns:a16="http://schemas.microsoft.com/office/drawing/2014/main" id="{8AB56A21-D5C6-E671-26AD-28DF681979F3}"/>
              </a:ext>
            </a:extLst>
          </p:cNvPr>
          <p:cNvSpPr>
            <a:spLocks noGrp="1"/>
          </p:cNvSpPr>
          <p:nvPr>
            <p:ph idx="1"/>
          </p:nvPr>
        </p:nvSpPr>
        <p:spPr>
          <a:xfrm>
            <a:off x="1371599" y="2318197"/>
            <a:ext cx="9724031" cy="3683358"/>
          </a:xfrm>
        </p:spPr>
        <p:txBody>
          <a:bodyPr anchor="ctr">
            <a:normAutofit/>
          </a:bodyPr>
          <a:lstStyle/>
          <a:p>
            <a:r>
              <a:rPr lang="en-US" sz="2000" dirty="0"/>
              <a:t>Do not “take a pass” and ask the provider to give the update.</a:t>
            </a:r>
          </a:p>
          <a:p>
            <a:r>
              <a:rPr lang="en-US" sz="2000" dirty="0"/>
              <a:t>FAPT needs to understand </a:t>
            </a:r>
            <a:r>
              <a:rPr lang="en-US" sz="2000" i="1" u="sng" dirty="0"/>
              <a:t>WHY</a:t>
            </a:r>
            <a:r>
              <a:rPr lang="en-US" sz="2000" dirty="0"/>
              <a:t> a service is necessary.</a:t>
            </a:r>
          </a:p>
          <a:p>
            <a:r>
              <a:rPr lang="en-US" sz="2000" dirty="0"/>
              <a:t>Be detailed and descriptive about behavior and progress.</a:t>
            </a:r>
          </a:p>
          <a:p>
            <a:r>
              <a:rPr lang="en-US" sz="2000" dirty="0"/>
              <a:t>Talk about goals- what are the expectations.</a:t>
            </a:r>
          </a:p>
          <a:p>
            <a:r>
              <a:rPr lang="en-US" sz="2000" dirty="0"/>
              <a:t>Don’t say someone was aggressive. That could mean anything.</a:t>
            </a:r>
          </a:p>
          <a:p>
            <a:r>
              <a:rPr lang="en-US" sz="2000" dirty="0"/>
              <a:t>When discussing services, talk about continued needs and barriers.</a:t>
            </a:r>
          </a:p>
          <a:p>
            <a:r>
              <a:rPr lang="en-US" sz="2000" dirty="0"/>
              <a:t>ALWAYS talk to providers about discharge timelines. CSA funds are time LIMITED.</a:t>
            </a:r>
          </a:p>
          <a:p>
            <a:endParaRPr lang="en-US" sz="2000" dirty="0"/>
          </a:p>
          <a:p>
            <a:pPr marL="0" indent="0">
              <a:buNone/>
            </a:pPr>
            <a:r>
              <a:rPr lang="en-US" sz="2000" dirty="0"/>
              <a:t>**You should be telling the provider what the goals are, </a:t>
            </a:r>
            <a:r>
              <a:rPr lang="en-US" sz="2000" b="1" i="1" u="sng" dirty="0"/>
              <a:t>NOT</a:t>
            </a:r>
            <a:r>
              <a:rPr lang="en-US" sz="2000" dirty="0"/>
              <a:t> the other way around!**</a:t>
            </a:r>
          </a:p>
        </p:txBody>
      </p:sp>
      <p:sp>
        <p:nvSpPr>
          <p:cNvPr id="5" name="Slide Number Placeholder 4">
            <a:extLst>
              <a:ext uri="{FF2B5EF4-FFF2-40B4-BE49-F238E27FC236}">
                <a16:creationId xmlns:a16="http://schemas.microsoft.com/office/drawing/2014/main" id="{92266E75-7F89-117B-AECB-8DBC89C1638E}"/>
              </a:ext>
            </a:extLst>
          </p:cNvPr>
          <p:cNvSpPr>
            <a:spLocks noGrp="1"/>
          </p:cNvSpPr>
          <p:nvPr>
            <p:ph type="sldNum" sz="quarter" idx="12"/>
          </p:nvPr>
        </p:nvSpPr>
        <p:spPr>
          <a:xfrm>
            <a:off x="11704320" y="6455431"/>
            <a:ext cx="445913" cy="365125"/>
          </a:xfrm>
        </p:spPr>
        <p:txBody>
          <a:bodyPr>
            <a:normAutofit/>
          </a:bodyPr>
          <a:lstStyle/>
          <a:p>
            <a:pPr>
              <a:spcAft>
                <a:spcPts val="600"/>
              </a:spcAft>
            </a:pPr>
            <a:fld id="{52E1F49B-1D3F-4517-9F0D-F4878A1B5319}" type="slidenum">
              <a:rPr lang="en-US" sz="1100">
                <a:solidFill>
                  <a:schemeClr val="tx1">
                    <a:lumMod val="50000"/>
                    <a:lumOff val="50000"/>
                  </a:schemeClr>
                </a:solidFill>
              </a:rPr>
              <a:pPr>
                <a:spcAft>
                  <a:spcPts val="600"/>
                </a:spcAft>
              </a:pPr>
              <a:t>28</a:t>
            </a:fld>
            <a:endParaRPr lang="en-US" sz="1100">
              <a:solidFill>
                <a:schemeClr val="tx1">
                  <a:lumMod val="50000"/>
                  <a:lumOff val="50000"/>
                </a:schemeClr>
              </a:solidFill>
            </a:endParaRPr>
          </a:p>
        </p:txBody>
      </p:sp>
    </p:spTree>
    <p:extLst>
      <p:ext uri="{BB962C8B-B14F-4D97-AF65-F5344CB8AC3E}">
        <p14:creationId xmlns:p14="http://schemas.microsoft.com/office/powerpoint/2010/main" val="689350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0BEF-1098-417E-9B90-8E4F13E55F40}"/>
              </a:ext>
            </a:extLst>
          </p:cNvPr>
          <p:cNvSpPr>
            <a:spLocks noGrp="1"/>
          </p:cNvSpPr>
          <p:nvPr>
            <p:ph type="title"/>
          </p:nvPr>
        </p:nvSpPr>
        <p:spPr>
          <a:xfrm>
            <a:off x="1136428" y="627564"/>
            <a:ext cx="7474172" cy="1325563"/>
          </a:xfrm>
        </p:spPr>
        <p:txBody>
          <a:bodyPr>
            <a:normAutofit/>
          </a:bodyPr>
          <a:lstStyle/>
          <a:p>
            <a:r>
              <a:rPr lang="en-US"/>
              <a:t>Typical Questions Asked in FAPT</a:t>
            </a:r>
            <a:endParaRPr lang="en-US" dirty="0"/>
          </a:p>
        </p:txBody>
      </p:sp>
      <p:sp>
        <p:nvSpPr>
          <p:cNvPr id="17"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0A225C2-6741-4AC7-8A7F-5493F1907635}"/>
              </a:ext>
            </a:extLst>
          </p:cNvPr>
          <p:cNvSpPr>
            <a:spLocks noGrp="1"/>
          </p:cNvSpPr>
          <p:nvPr>
            <p:ph type="sldNum" sz="quarter" idx="12"/>
          </p:nvPr>
        </p:nvSpPr>
        <p:spPr>
          <a:xfrm>
            <a:off x="10341428" y="6356350"/>
            <a:ext cx="1012371" cy="365125"/>
          </a:xfrm>
        </p:spPr>
        <p:txBody>
          <a:bodyPr>
            <a:normAutofit/>
          </a:bodyPr>
          <a:lstStyle/>
          <a:p>
            <a:pPr>
              <a:spcAft>
                <a:spcPts val="600"/>
              </a:spcAft>
            </a:pPr>
            <a:fld id="{52E1F49B-1D3F-4517-9F0D-F4878A1B5319}" type="slidenum">
              <a:rPr lang="en-US">
                <a:solidFill>
                  <a:srgbClr val="FFFFFF"/>
                </a:solidFill>
              </a:rPr>
              <a:pPr>
                <a:spcAft>
                  <a:spcPts val="600"/>
                </a:spcAft>
              </a:pPr>
              <a:t>29</a:t>
            </a:fld>
            <a:endParaRPr lang="en-US">
              <a:solidFill>
                <a:srgbClr val="FFFFFF"/>
              </a:solidFill>
            </a:endParaRPr>
          </a:p>
        </p:txBody>
      </p:sp>
      <p:graphicFrame>
        <p:nvGraphicFramePr>
          <p:cNvPr id="5" name="Content Placeholder 2">
            <a:extLst>
              <a:ext uri="{FF2B5EF4-FFF2-40B4-BE49-F238E27FC236}">
                <a16:creationId xmlns:a16="http://schemas.microsoft.com/office/drawing/2014/main" id="{710BBA9F-B9BD-49D6-8957-F366C53A9635}"/>
              </a:ext>
            </a:extLst>
          </p:cNvPr>
          <p:cNvGraphicFramePr>
            <a:graphicFrameLocks noGrp="1"/>
          </p:cNvGraphicFramePr>
          <p:nvPr>
            <p:ph idx="1"/>
            <p:extLst>
              <p:ext uri="{D42A27DB-BD31-4B8C-83A1-F6EECF244321}">
                <p14:modId xmlns:p14="http://schemas.microsoft.com/office/powerpoint/2010/main" val="2421072312"/>
              </p:ext>
            </p:extLst>
          </p:nvPr>
        </p:nvGraphicFramePr>
        <p:xfrm>
          <a:off x="1136429" y="2278173"/>
          <a:ext cx="6467867"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87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F8CED-F6DC-87F7-9CD6-9DEEEB10AB31}"/>
              </a:ext>
            </a:extLst>
          </p:cNvPr>
          <p:cNvSpPr>
            <a:spLocks noGrp="1"/>
          </p:cNvSpPr>
          <p:nvPr>
            <p:ph type="title"/>
          </p:nvPr>
        </p:nvSpPr>
        <p:spPr>
          <a:xfrm>
            <a:off x="838200" y="620742"/>
            <a:ext cx="10515600" cy="1325563"/>
          </a:xfrm>
        </p:spPr>
        <p:txBody>
          <a:bodyPr>
            <a:normAutofit/>
          </a:bodyPr>
          <a:lstStyle/>
          <a:p>
            <a:r>
              <a:rPr lang="en-US" u="sng" dirty="0">
                <a:solidFill>
                  <a:srgbClr val="FFFFFF"/>
                </a:solidFill>
                <a:latin typeface="+mn-lt"/>
              </a:rPr>
              <a:t>CSA Staff</a:t>
            </a:r>
          </a:p>
        </p:txBody>
      </p:sp>
      <p:cxnSp>
        <p:nvCxnSpPr>
          <p:cNvPr id="12" name="Straight Connector 11">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8A9AC6-4527-10F2-81AA-D2B0D019F4C9}"/>
              </a:ext>
            </a:extLst>
          </p:cNvPr>
          <p:cNvSpPr>
            <a:spLocks noGrp="1"/>
          </p:cNvSpPr>
          <p:nvPr>
            <p:ph sz="half" idx="1"/>
          </p:nvPr>
        </p:nvSpPr>
        <p:spPr>
          <a:xfrm>
            <a:off x="838200" y="2266345"/>
            <a:ext cx="5097780" cy="3910617"/>
          </a:xfrm>
        </p:spPr>
        <p:txBody>
          <a:bodyPr>
            <a:normAutofit/>
          </a:bodyPr>
          <a:lstStyle/>
          <a:p>
            <a:pPr marL="0" indent="0">
              <a:buNone/>
            </a:pPr>
            <a:r>
              <a:rPr lang="en-US" sz="2400" b="1" dirty="0">
                <a:solidFill>
                  <a:srgbClr val="FFFFFF"/>
                </a:solidFill>
              </a:rPr>
              <a:t>CSA Coordinator</a:t>
            </a:r>
          </a:p>
          <a:p>
            <a:pPr marL="0" indent="0">
              <a:spcBef>
                <a:spcPts val="0"/>
              </a:spcBef>
              <a:buNone/>
            </a:pPr>
            <a:r>
              <a:rPr lang="en-US" sz="2400" dirty="0">
                <a:solidFill>
                  <a:srgbClr val="FFFFFF"/>
                </a:solidFill>
              </a:rPr>
              <a:t>	Jackie Jury, MS, LPC</a:t>
            </a:r>
          </a:p>
          <a:p>
            <a:pPr marL="0" indent="0">
              <a:spcBef>
                <a:spcPts val="0"/>
              </a:spcBef>
              <a:buNone/>
            </a:pPr>
            <a:r>
              <a:rPr lang="en-US" sz="2400" dirty="0">
                <a:solidFill>
                  <a:srgbClr val="FFFFFF"/>
                </a:solidFill>
              </a:rPr>
              <a:t>	</a:t>
            </a:r>
            <a:r>
              <a:rPr lang="en-US" sz="2400" dirty="0">
                <a:solidFill>
                  <a:srgbClr val="FFFFFF"/>
                </a:solidFill>
                <a:hlinkClick r:id="rId2"/>
              </a:rPr>
              <a:t>JJury@fcva.us</a:t>
            </a:r>
            <a:endParaRPr lang="en-US" sz="2400" dirty="0">
              <a:solidFill>
                <a:srgbClr val="FFFFFF"/>
              </a:solidFill>
            </a:endParaRPr>
          </a:p>
          <a:p>
            <a:pPr marL="0" indent="0">
              <a:spcBef>
                <a:spcPts val="0"/>
              </a:spcBef>
              <a:buNone/>
            </a:pPr>
            <a:r>
              <a:rPr lang="en-US" sz="2400" dirty="0">
                <a:solidFill>
                  <a:srgbClr val="FFFFFF"/>
                </a:solidFill>
              </a:rPr>
              <a:t>	540-722-8395</a:t>
            </a:r>
          </a:p>
          <a:p>
            <a:r>
              <a:rPr lang="en-US" sz="2400" dirty="0">
                <a:solidFill>
                  <a:srgbClr val="FFFFFF"/>
                </a:solidFill>
              </a:rPr>
              <a:t>Develop/Manage Policy &amp; Procedures, Compliance, Budget, CANS Local Administrator, FAPT, CPMT, IDT, Data Collection, Training, Contracting</a:t>
            </a:r>
          </a:p>
        </p:txBody>
      </p:sp>
      <p:sp>
        <p:nvSpPr>
          <p:cNvPr id="4" name="Content Placeholder 3">
            <a:extLst>
              <a:ext uri="{FF2B5EF4-FFF2-40B4-BE49-F238E27FC236}">
                <a16:creationId xmlns:a16="http://schemas.microsoft.com/office/drawing/2014/main" id="{2AD798FF-A867-DE26-567C-5EC4323B4DD3}"/>
              </a:ext>
            </a:extLst>
          </p:cNvPr>
          <p:cNvSpPr>
            <a:spLocks noGrp="1"/>
          </p:cNvSpPr>
          <p:nvPr>
            <p:ph sz="half" idx="2"/>
          </p:nvPr>
        </p:nvSpPr>
        <p:spPr>
          <a:xfrm>
            <a:off x="6256020" y="620742"/>
            <a:ext cx="5097780" cy="5556221"/>
          </a:xfrm>
        </p:spPr>
        <p:txBody>
          <a:bodyPr>
            <a:normAutofit/>
          </a:bodyPr>
          <a:lstStyle/>
          <a:p>
            <a:pPr marL="0" marR="0" lvl="0" indent="0" defTabSz="914400" rtl="0" eaLnBrk="1" fontAlgn="auto" latinLnBrk="0" hangingPunct="1">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CSA Account Specialist</a:t>
            </a:r>
          </a:p>
          <a:p>
            <a:pPr marL="0" indent="0">
              <a:spcBef>
                <a:spcPts val="0"/>
              </a:spcBef>
              <a:buNone/>
            </a:pPr>
            <a:r>
              <a:rPr lang="en-US" sz="2000" dirty="0">
                <a:solidFill>
                  <a:srgbClr val="FFFFFF"/>
                </a:solidFill>
              </a:rPr>
              <a:t>	Sarah Makomva</a:t>
            </a:r>
          </a:p>
          <a:p>
            <a:pPr marL="0" indent="0">
              <a:spcBef>
                <a:spcPts val="0"/>
              </a:spcBef>
              <a:buNone/>
            </a:pPr>
            <a:r>
              <a:rPr lang="en-US" sz="2000" dirty="0">
                <a:solidFill>
                  <a:srgbClr val="FFFFFF"/>
                </a:solidFill>
              </a:rPr>
              <a:t>	</a:t>
            </a:r>
            <a:r>
              <a:rPr lang="en-US" sz="2000" dirty="0">
                <a:solidFill>
                  <a:srgbClr val="FFFFFF"/>
                </a:solidFill>
                <a:hlinkClick r:id="rId3"/>
              </a:rPr>
              <a:t>Sarah.Makomva@fcva.us</a:t>
            </a:r>
            <a:endParaRPr lang="en-US" sz="2000" dirty="0">
              <a:solidFill>
                <a:srgbClr val="FFFFFF"/>
              </a:solidFill>
            </a:endParaRPr>
          </a:p>
          <a:p>
            <a:pPr marL="0" indent="0">
              <a:spcBef>
                <a:spcPts val="0"/>
              </a:spcBef>
              <a:buNone/>
            </a:pPr>
            <a:r>
              <a:rPr lang="en-US" sz="2000" dirty="0">
                <a:solidFill>
                  <a:srgbClr val="FFFFFF"/>
                </a:solidFill>
              </a:rPr>
              <a:t>	540-722-8394</a:t>
            </a:r>
          </a:p>
          <a:p>
            <a:r>
              <a:rPr lang="en-US" sz="2000" dirty="0">
                <a:solidFill>
                  <a:srgbClr val="FFFFFF"/>
                </a:solidFill>
              </a:rPr>
              <a:t>Purchase Orders, Payments, Invoices, Maintains FAPT Schedule, Maintains Records, Initiates Vendor Contracts</a:t>
            </a: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pPr marL="0" marR="0" lvl="0" indent="0" defTabSz="4572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CSA UR/CQI Specialist</a:t>
            </a:r>
          </a:p>
          <a:p>
            <a:pPr marL="0" marR="0" lvl="0" indent="0" defTabSz="457200" rtl="0" eaLnBrk="1" fontAlgn="auto" latinLnBrk="0" hangingPunct="1">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US" sz="2000" dirty="0">
                <a:solidFill>
                  <a:srgbClr val="FFFFFF"/>
                </a:solidFill>
                <a:latin typeface="Calibri" panose="020F0502020204030204"/>
              </a:rPr>
              <a:t>Katherine Webster</a:t>
            </a:r>
          </a:p>
          <a:p>
            <a:pPr marL="0" marR="0" lvl="0" indent="0" defTabSz="457200" rtl="0" eaLnBrk="1" fontAlgn="auto" latinLnBrk="0" hangingPunct="1">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hlinkClick r:id="rId4"/>
              </a:rPr>
              <a:t>Katherine.Webster@fcva.us</a:t>
            </a: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57200" marR="0" lvl="0" indent="-457200" defTabSz="457200" rtl="0" eaLnBrk="1" fontAlgn="auto" latinLnBrk="0" hangingPunct="1">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Utilization Review &amp; Continuous Quality Improvement</a:t>
            </a:r>
            <a:r>
              <a:rPr lang="en-US" sz="2000" dirty="0">
                <a:solidFill>
                  <a:srgbClr val="FFFFFF"/>
                </a:solidFill>
                <a:latin typeface="Calibri" panose="020F0502020204030204"/>
              </a:rPr>
              <a:t>, CANS </a:t>
            </a:r>
            <a:r>
              <a:rPr lang="en-US" sz="2000" dirty="0" err="1">
                <a:solidFill>
                  <a:srgbClr val="FFFFFF"/>
                </a:solidFill>
                <a:latin typeface="Calibri" panose="020F0502020204030204"/>
              </a:rPr>
              <a:t>SuperUser</a:t>
            </a:r>
            <a:r>
              <a:rPr lang="en-US" sz="2000" dirty="0">
                <a:solidFill>
                  <a:srgbClr val="FFFFFF"/>
                </a:solidFill>
                <a:latin typeface="Calibri" panose="020F0502020204030204"/>
              </a:rPr>
              <a:t>, </a:t>
            </a:r>
            <a:r>
              <a:rPr lang="en-US" sz="2000">
                <a:solidFill>
                  <a:srgbClr val="FFFFFF"/>
                </a:solidFill>
                <a:latin typeface="Calibri" panose="020F0502020204030204"/>
              </a:rPr>
              <a:t>Vendor Expert</a:t>
            </a: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endParaRPr lang="en-US" sz="2000" dirty="0">
              <a:solidFill>
                <a:srgbClr val="FFFFFF"/>
              </a:solidFill>
            </a:endParaRPr>
          </a:p>
          <a:p>
            <a:endParaRPr lang="en-US" sz="2000" dirty="0">
              <a:solidFill>
                <a:srgbClr val="FFFFFF"/>
              </a:solidFill>
            </a:endParaRPr>
          </a:p>
        </p:txBody>
      </p:sp>
      <p:sp>
        <p:nvSpPr>
          <p:cNvPr id="5" name="Slide Number Placeholder 4">
            <a:extLst>
              <a:ext uri="{FF2B5EF4-FFF2-40B4-BE49-F238E27FC236}">
                <a16:creationId xmlns:a16="http://schemas.microsoft.com/office/drawing/2014/main" id="{4D9B1714-EF74-8842-CE09-7908A5430E18}"/>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en-US">
                <a:solidFill>
                  <a:srgbClr val="FFFFFF"/>
                </a:solidFill>
              </a:rPr>
              <a:t>3</a:t>
            </a:r>
          </a:p>
        </p:txBody>
      </p:sp>
    </p:spTree>
    <p:extLst>
      <p:ext uri="{BB962C8B-B14F-4D97-AF65-F5344CB8AC3E}">
        <p14:creationId xmlns:p14="http://schemas.microsoft.com/office/powerpoint/2010/main" val="405058231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EB063-CBCE-4E47-A2EF-703A0FD381F2}"/>
              </a:ext>
            </a:extLst>
          </p:cNvPr>
          <p:cNvSpPr>
            <a:spLocks noGrp="1"/>
          </p:cNvSpPr>
          <p:nvPr>
            <p:ph type="title"/>
          </p:nvPr>
        </p:nvSpPr>
        <p:spPr>
          <a:xfrm>
            <a:off x="1245072" y="1289765"/>
            <a:ext cx="3651101" cy="4270963"/>
          </a:xfrm>
        </p:spPr>
        <p:txBody>
          <a:bodyPr anchor="ctr">
            <a:normAutofit/>
          </a:bodyPr>
          <a:lstStyle/>
          <a:p>
            <a:pPr algn="ctr"/>
            <a:r>
              <a:rPr lang="en-US" sz="5200">
                <a:solidFill>
                  <a:srgbClr val="FFFFFF"/>
                </a:solidFill>
              </a:rPr>
              <a:t>After FAPT…</a:t>
            </a:r>
            <a:br>
              <a:rPr lang="en-US" sz="5200">
                <a:solidFill>
                  <a:srgbClr val="FFFFFF"/>
                </a:solidFill>
              </a:rPr>
            </a:br>
            <a:br>
              <a:rPr lang="en-US" sz="5200">
                <a:solidFill>
                  <a:srgbClr val="FFFFFF"/>
                </a:solidFill>
              </a:rPr>
            </a:br>
            <a:r>
              <a:rPr lang="en-US" sz="5200">
                <a:solidFill>
                  <a:srgbClr val="FFFFFF"/>
                </a:solidFill>
              </a:rPr>
              <a:t>Intermediary Funding Team</a:t>
            </a: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2237A500-81D5-4063-BE0D-7B4191B9E026}"/>
              </a:ext>
            </a:extLst>
          </p:cNvPr>
          <p:cNvSpPr>
            <a:spLocks noGrp="1"/>
          </p:cNvSpPr>
          <p:nvPr>
            <p:ph idx="1"/>
          </p:nvPr>
        </p:nvSpPr>
        <p:spPr>
          <a:xfrm>
            <a:off x="6297233" y="518400"/>
            <a:ext cx="4771607" cy="5837949"/>
          </a:xfrm>
        </p:spPr>
        <p:txBody>
          <a:bodyPr anchor="ctr">
            <a:normAutofit/>
          </a:bodyPr>
          <a:lstStyle/>
          <a:p>
            <a:endParaRPr lang="en-US" sz="1700">
              <a:solidFill>
                <a:schemeClr val="tx1">
                  <a:alpha val="80000"/>
                </a:schemeClr>
              </a:solidFill>
            </a:endParaRPr>
          </a:p>
          <a:p>
            <a:endParaRPr lang="en-US" sz="1700">
              <a:solidFill>
                <a:schemeClr val="tx1">
                  <a:alpha val="80000"/>
                </a:schemeClr>
              </a:solidFill>
            </a:endParaRPr>
          </a:p>
          <a:p>
            <a:pPr marL="0" indent="0">
              <a:buNone/>
            </a:pPr>
            <a:r>
              <a:rPr lang="en-US" sz="1700">
                <a:solidFill>
                  <a:schemeClr val="tx1">
                    <a:alpha val="80000"/>
                  </a:schemeClr>
                </a:solidFill>
              </a:rPr>
              <a:t>Intermediary Funding Team (IFT)</a:t>
            </a:r>
          </a:p>
          <a:p>
            <a:r>
              <a:rPr lang="en-US" sz="1700">
                <a:solidFill>
                  <a:schemeClr val="tx1">
                    <a:alpha val="80000"/>
                  </a:schemeClr>
                </a:solidFill>
              </a:rPr>
              <a:t>Funding Reviewed/</a:t>
            </a:r>
            <a:r>
              <a:rPr lang="en-US" sz="1700" u="sng">
                <a:solidFill>
                  <a:schemeClr val="tx1">
                    <a:alpha val="80000"/>
                  </a:schemeClr>
                </a:solidFill>
              </a:rPr>
              <a:t>Temporarily</a:t>
            </a:r>
            <a:r>
              <a:rPr lang="en-US" sz="1700">
                <a:solidFill>
                  <a:schemeClr val="tx1">
                    <a:alpha val="80000"/>
                  </a:schemeClr>
                </a:solidFill>
              </a:rPr>
              <a:t> Authorized by IFT</a:t>
            </a:r>
          </a:p>
          <a:p>
            <a:pPr lvl="1"/>
            <a:r>
              <a:rPr lang="en-US" sz="1700">
                <a:solidFill>
                  <a:schemeClr val="tx1">
                    <a:alpha val="80000"/>
                  </a:schemeClr>
                </a:solidFill>
              </a:rPr>
              <a:t>Meets weekly on Thursdays- except on holidays</a:t>
            </a:r>
          </a:p>
          <a:p>
            <a:pPr lvl="1"/>
            <a:r>
              <a:rPr lang="en-US" sz="1700">
                <a:solidFill>
                  <a:schemeClr val="tx1">
                    <a:alpha val="80000"/>
                  </a:schemeClr>
                </a:solidFill>
              </a:rPr>
              <a:t>CMs notified of denials or contingencies</a:t>
            </a:r>
          </a:p>
          <a:p>
            <a:r>
              <a:rPr lang="en-US" sz="1700">
                <a:solidFill>
                  <a:schemeClr val="tx1">
                    <a:alpha val="80000"/>
                  </a:schemeClr>
                </a:solidFill>
              </a:rPr>
              <a:t>POSO created for authorized services (except for certain one time payments)</a:t>
            </a:r>
          </a:p>
          <a:p>
            <a:pPr lvl="1"/>
            <a:r>
              <a:rPr lang="en-US" sz="1700">
                <a:solidFill>
                  <a:schemeClr val="tx1">
                    <a:alpha val="80000"/>
                  </a:schemeClr>
                </a:solidFill>
              </a:rPr>
              <a:t>If any information is listed as unknown or TBD on the budget sheet, no POSO for that service is created. CM </a:t>
            </a:r>
            <a:r>
              <a:rPr lang="en-US" sz="1700" u="sng">
                <a:solidFill>
                  <a:schemeClr val="tx1">
                    <a:alpha val="80000"/>
                  </a:schemeClr>
                </a:solidFill>
              </a:rPr>
              <a:t>MUST</a:t>
            </a:r>
            <a:r>
              <a:rPr lang="en-US" sz="1700">
                <a:solidFill>
                  <a:schemeClr val="tx1">
                    <a:alpha val="80000"/>
                  </a:schemeClr>
                </a:solidFill>
              </a:rPr>
              <a:t> notify CSA Account Specialist of provider and rate to issue POSO </a:t>
            </a:r>
            <a:r>
              <a:rPr lang="en-US" sz="1700" u="sng">
                <a:solidFill>
                  <a:schemeClr val="tx1">
                    <a:alpha val="80000"/>
                  </a:schemeClr>
                </a:solidFill>
              </a:rPr>
              <a:t>prior</a:t>
            </a:r>
            <a:r>
              <a:rPr lang="en-US" sz="1700">
                <a:solidFill>
                  <a:schemeClr val="tx1">
                    <a:alpha val="80000"/>
                  </a:schemeClr>
                </a:solidFill>
              </a:rPr>
              <a:t> to services being initiated.</a:t>
            </a:r>
          </a:p>
          <a:p>
            <a:r>
              <a:rPr lang="en-US" sz="1700">
                <a:solidFill>
                  <a:schemeClr val="tx1">
                    <a:alpha val="80000"/>
                  </a:schemeClr>
                </a:solidFill>
              </a:rPr>
              <a:t>CM can notify vendor that once they receive, sign, and return the POSO, services may begin</a:t>
            </a:r>
          </a:p>
          <a:p>
            <a:endParaRPr lang="en-US" sz="1700">
              <a:solidFill>
                <a:schemeClr val="tx1">
                  <a:alpha val="80000"/>
                </a:schemeClr>
              </a:solidFill>
            </a:endParaRPr>
          </a:p>
          <a:p>
            <a:endParaRPr lang="en-US" sz="1700">
              <a:solidFill>
                <a:schemeClr val="tx1">
                  <a:alpha val="80000"/>
                </a:schemeClr>
              </a:solidFill>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436B0049-5BE6-4A96-8FEB-839728DE4C05}"/>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a:solidFill>
                  <a:schemeClr val="tx1">
                    <a:alpha val="60000"/>
                  </a:schemeClr>
                </a:solidFill>
              </a:rPr>
              <a:pPr>
                <a:spcAft>
                  <a:spcPts val="600"/>
                </a:spcAft>
              </a:pPr>
              <a:t>30</a:t>
            </a:fld>
            <a:endParaRPr lang="en-US">
              <a:solidFill>
                <a:schemeClr val="tx1">
                  <a:alpha val="60000"/>
                </a:schemeClr>
              </a:solidFill>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069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060BEC-B424-4AD1-9D96-44759D682A0C}"/>
              </a:ext>
            </a:extLst>
          </p:cNvPr>
          <p:cNvSpPr>
            <a:spLocks noGrp="1"/>
          </p:cNvSpPr>
          <p:nvPr>
            <p:ph type="title"/>
          </p:nvPr>
        </p:nvSpPr>
        <p:spPr>
          <a:xfrm>
            <a:off x="524256" y="583616"/>
            <a:ext cx="3722141" cy="5520579"/>
          </a:xfrm>
        </p:spPr>
        <p:txBody>
          <a:bodyPr>
            <a:normAutofit/>
          </a:bodyPr>
          <a:lstStyle/>
          <a:p>
            <a:r>
              <a:rPr lang="en-US">
                <a:solidFill>
                  <a:srgbClr val="FFFFFF"/>
                </a:solidFill>
              </a:rPr>
              <a:t>Ongoing Case Management responsibilities</a:t>
            </a:r>
          </a:p>
        </p:txBody>
      </p:sp>
      <p:sp>
        <p:nvSpPr>
          <p:cNvPr id="17"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C8435D-444F-43F2-956C-3BF3786058F1}"/>
              </a:ext>
            </a:extLst>
          </p:cNvPr>
          <p:cNvSpPr>
            <a:spLocks noGrp="1"/>
          </p:cNvSpPr>
          <p:nvPr>
            <p:ph idx="1"/>
          </p:nvPr>
        </p:nvSpPr>
        <p:spPr>
          <a:xfrm>
            <a:off x="4934269" y="583616"/>
            <a:ext cx="6594189" cy="5520579"/>
          </a:xfrm>
        </p:spPr>
        <p:txBody>
          <a:bodyPr anchor="ctr">
            <a:normAutofit/>
          </a:bodyPr>
          <a:lstStyle/>
          <a:p>
            <a:r>
              <a:rPr lang="en-US">
                <a:solidFill>
                  <a:srgbClr val="FFFFFF"/>
                </a:solidFill>
              </a:rPr>
              <a:t>Coordinate and Monitor Services</a:t>
            </a:r>
          </a:p>
          <a:p>
            <a:pPr lvl="1"/>
            <a:r>
              <a:rPr lang="en-US">
                <a:solidFill>
                  <a:srgbClr val="FFFFFF"/>
                </a:solidFill>
              </a:rPr>
              <a:t>Make sure services start in a timely manner</a:t>
            </a:r>
          </a:p>
          <a:p>
            <a:pPr lvl="1"/>
            <a:r>
              <a:rPr lang="en-US">
                <a:solidFill>
                  <a:srgbClr val="FFFFFF"/>
                </a:solidFill>
              </a:rPr>
              <a:t>Discuss FAPT identified goals and needs with provider, and alignment of provider activities and interventions with those goals</a:t>
            </a:r>
          </a:p>
          <a:p>
            <a:pPr lvl="2"/>
            <a:r>
              <a:rPr lang="en-US">
                <a:solidFill>
                  <a:srgbClr val="FFFFFF"/>
                </a:solidFill>
              </a:rPr>
              <a:t>SMART goals</a:t>
            </a:r>
          </a:p>
          <a:p>
            <a:pPr lvl="3"/>
            <a:r>
              <a:rPr lang="en-US">
                <a:solidFill>
                  <a:srgbClr val="FFFFFF"/>
                </a:solidFill>
              </a:rPr>
              <a:t>Specific, Measurable, Achievable, Relevant, Time limited</a:t>
            </a:r>
          </a:p>
          <a:p>
            <a:pPr lvl="1"/>
            <a:r>
              <a:rPr lang="en-US">
                <a:solidFill>
                  <a:srgbClr val="FFFFFF"/>
                </a:solidFill>
              </a:rPr>
              <a:t>Monitor for youth and family participation and full utilization of service hours</a:t>
            </a:r>
          </a:p>
          <a:p>
            <a:pPr lvl="1"/>
            <a:r>
              <a:rPr lang="en-US">
                <a:solidFill>
                  <a:srgbClr val="FFFFFF"/>
                </a:solidFill>
              </a:rPr>
              <a:t>Make sure the provider is a “good fit” without frequent staff changes</a:t>
            </a:r>
          </a:p>
          <a:p>
            <a:pPr lvl="1"/>
            <a:r>
              <a:rPr lang="en-US">
                <a:solidFill>
                  <a:srgbClr val="FFFFFF"/>
                </a:solidFill>
              </a:rPr>
              <a:t>Participate in treatment team meetings</a:t>
            </a:r>
          </a:p>
        </p:txBody>
      </p:sp>
      <p:sp>
        <p:nvSpPr>
          <p:cNvPr id="4" name="Slide Number Placeholder 3">
            <a:extLst>
              <a:ext uri="{FF2B5EF4-FFF2-40B4-BE49-F238E27FC236}">
                <a16:creationId xmlns:a16="http://schemas.microsoft.com/office/drawing/2014/main" id="{014D436C-4ED2-4CDE-A2DA-50B36DB04F93}"/>
              </a:ext>
            </a:extLst>
          </p:cNvPr>
          <p:cNvSpPr>
            <a:spLocks noGrp="1"/>
          </p:cNvSpPr>
          <p:nvPr>
            <p:ph type="sldNum" sz="quarter" idx="12"/>
          </p:nvPr>
        </p:nvSpPr>
        <p:spPr>
          <a:xfrm>
            <a:off x="10554791" y="6535157"/>
            <a:ext cx="973667" cy="274320"/>
          </a:xfrm>
        </p:spPr>
        <p:txBody>
          <a:bodyPr>
            <a:normAutofit/>
          </a:bodyPr>
          <a:lstStyle/>
          <a:p>
            <a:pPr>
              <a:spcAft>
                <a:spcPts val="600"/>
              </a:spcAft>
            </a:pPr>
            <a:fld id="{52E1F49B-1D3F-4517-9F0D-F4878A1B5319}" type="slidenum">
              <a:rPr lang="en-US" sz="1050">
                <a:solidFill>
                  <a:schemeClr val="tx1">
                    <a:lumMod val="50000"/>
                    <a:lumOff val="50000"/>
                  </a:schemeClr>
                </a:solidFill>
              </a:rPr>
              <a:pPr>
                <a:spcAft>
                  <a:spcPts val="600"/>
                </a:spcAft>
              </a:pPr>
              <a:t>31</a:t>
            </a:fld>
            <a:endParaRPr lang="en-US" sz="1050">
              <a:solidFill>
                <a:schemeClr val="tx1">
                  <a:lumMod val="50000"/>
                  <a:lumOff val="50000"/>
                </a:schemeClr>
              </a:solidFill>
            </a:endParaRPr>
          </a:p>
        </p:txBody>
      </p:sp>
    </p:spTree>
    <p:extLst>
      <p:ext uri="{BB962C8B-B14F-4D97-AF65-F5344CB8AC3E}">
        <p14:creationId xmlns:p14="http://schemas.microsoft.com/office/powerpoint/2010/main" val="2890750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060BEC-B424-4AD1-9D96-44759D682A0C}"/>
              </a:ext>
            </a:extLst>
          </p:cNvPr>
          <p:cNvSpPr>
            <a:spLocks noGrp="1"/>
          </p:cNvSpPr>
          <p:nvPr>
            <p:ph type="title"/>
          </p:nvPr>
        </p:nvSpPr>
        <p:spPr>
          <a:xfrm>
            <a:off x="524256" y="583616"/>
            <a:ext cx="3722141" cy="5520579"/>
          </a:xfrm>
        </p:spPr>
        <p:txBody>
          <a:bodyPr>
            <a:normAutofit/>
          </a:bodyPr>
          <a:lstStyle/>
          <a:p>
            <a:r>
              <a:rPr lang="en-US" dirty="0">
                <a:solidFill>
                  <a:schemeClr val="bg1"/>
                </a:solidFill>
              </a:rPr>
              <a:t>Ongoing Case Management, Cont.</a:t>
            </a:r>
          </a:p>
        </p:txBody>
      </p:sp>
      <p:sp>
        <p:nvSpPr>
          <p:cNvPr id="17"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C8435D-444F-43F2-956C-3BF3786058F1}"/>
              </a:ext>
            </a:extLst>
          </p:cNvPr>
          <p:cNvSpPr>
            <a:spLocks noGrp="1"/>
          </p:cNvSpPr>
          <p:nvPr>
            <p:ph idx="1"/>
          </p:nvPr>
        </p:nvSpPr>
        <p:spPr>
          <a:xfrm>
            <a:off x="4934269" y="583616"/>
            <a:ext cx="6594189" cy="5520579"/>
          </a:xfrm>
        </p:spPr>
        <p:txBody>
          <a:bodyPr anchor="ctr">
            <a:normAutofit/>
          </a:bodyPr>
          <a:lstStyle/>
          <a:p>
            <a:r>
              <a:rPr lang="en-US" dirty="0">
                <a:solidFill>
                  <a:schemeClr val="bg1"/>
                </a:solidFill>
              </a:rPr>
              <a:t>Reviews</a:t>
            </a:r>
          </a:p>
          <a:p>
            <a:pPr lvl="1"/>
            <a:r>
              <a:rPr lang="en-US" dirty="0">
                <a:solidFill>
                  <a:schemeClr val="bg1"/>
                </a:solidFill>
              </a:rPr>
              <a:t>CANS</a:t>
            </a:r>
          </a:p>
          <a:p>
            <a:pPr lvl="1"/>
            <a:r>
              <a:rPr lang="en-US" dirty="0">
                <a:solidFill>
                  <a:schemeClr val="bg1"/>
                </a:solidFill>
              </a:rPr>
              <a:t>FAPT Follow Up form</a:t>
            </a:r>
          </a:p>
          <a:p>
            <a:pPr lvl="1"/>
            <a:r>
              <a:rPr lang="en-US" dirty="0">
                <a:solidFill>
                  <a:schemeClr val="bg1"/>
                </a:solidFill>
              </a:rPr>
              <a:t>Budget Request form (if needed)</a:t>
            </a:r>
          </a:p>
          <a:p>
            <a:pPr lvl="1"/>
            <a:r>
              <a:rPr lang="en-US" dirty="0">
                <a:solidFill>
                  <a:schemeClr val="bg1"/>
                </a:solidFill>
              </a:rPr>
              <a:t>Vendor Progress Notes</a:t>
            </a:r>
          </a:p>
          <a:p>
            <a:r>
              <a:rPr lang="en-US" dirty="0">
                <a:solidFill>
                  <a:schemeClr val="bg1"/>
                </a:solidFill>
              </a:rPr>
              <a:t>Notification of changes</a:t>
            </a:r>
          </a:p>
          <a:p>
            <a:pPr lvl="1"/>
            <a:r>
              <a:rPr lang="en-US" dirty="0">
                <a:solidFill>
                  <a:schemeClr val="bg1"/>
                </a:solidFill>
              </a:rPr>
              <a:t>Service changes</a:t>
            </a:r>
          </a:p>
          <a:p>
            <a:pPr lvl="2"/>
            <a:r>
              <a:rPr lang="en-US" dirty="0">
                <a:solidFill>
                  <a:schemeClr val="bg1"/>
                </a:solidFill>
              </a:rPr>
              <a:t>Termination</a:t>
            </a:r>
          </a:p>
          <a:p>
            <a:pPr lvl="2"/>
            <a:r>
              <a:rPr lang="en-US" dirty="0">
                <a:solidFill>
                  <a:schemeClr val="bg1"/>
                </a:solidFill>
              </a:rPr>
              <a:t>Provider Changes</a:t>
            </a:r>
          </a:p>
          <a:p>
            <a:pPr lvl="1"/>
            <a:r>
              <a:rPr lang="en-US" dirty="0">
                <a:solidFill>
                  <a:schemeClr val="bg1"/>
                </a:solidFill>
              </a:rPr>
              <a:t>Address change/Relocation</a:t>
            </a:r>
          </a:p>
          <a:p>
            <a:pPr lvl="1"/>
            <a:r>
              <a:rPr lang="en-US" dirty="0">
                <a:solidFill>
                  <a:schemeClr val="bg1"/>
                </a:solidFill>
              </a:rPr>
              <a:t>Family obtains/loses insurance-Medicaid, Private Insurance, </a:t>
            </a:r>
            <a:r>
              <a:rPr lang="en-US" dirty="0" err="1">
                <a:solidFill>
                  <a:schemeClr val="bg1"/>
                </a:solidFill>
              </a:rPr>
              <a:t>etc</a:t>
            </a:r>
            <a:endParaRPr lang="en-US" dirty="0">
              <a:solidFill>
                <a:schemeClr val="bg1"/>
              </a:solidFill>
            </a:endParaRPr>
          </a:p>
        </p:txBody>
      </p:sp>
      <p:sp>
        <p:nvSpPr>
          <p:cNvPr id="4" name="Slide Number Placeholder 3">
            <a:extLst>
              <a:ext uri="{FF2B5EF4-FFF2-40B4-BE49-F238E27FC236}">
                <a16:creationId xmlns:a16="http://schemas.microsoft.com/office/drawing/2014/main" id="{014D436C-4ED2-4CDE-A2DA-50B36DB04F93}"/>
              </a:ext>
            </a:extLst>
          </p:cNvPr>
          <p:cNvSpPr>
            <a:spLocks noGrp="1"/>
          </p:cNvSpPr>
          <p:nvPr>
            <p:ph type="sldNum" sz="quarter" idx="12"/>
          </p:nvPr>
        </p:nvSpPr>
        <p:spPr>
          <a:xfrm>
            <a:off x="10554791" y="6535157"/>
            <a:ext cx="973667" cy="274320"/>
          </a:xfrm>
        </p:spPr>
        <p:txBody>
          <a:bodyPr>
            <a:normAutofit/>
          </a:bodyPr>
          <a:lstStyle/>
          <a:p>
            <a:pPr>
              <a:spcAft>
                <a:spcPts val="600"/>
              </a:spcAft>
            </a:pPr>
            <a:fld id="{52E1F49B-1D3F-4517-9F0D-F4878A1B5319}" type="slidenum">
              <a:rPr lang="en-US" sz="1050">
                <a:solidFill>
                  <a:schemeClr val="tx1">
                    <a:lumMod val="50000"/>
                    <a:lumOff val="50000"/>
                  </a:schemeClr>
                </a:solidFill>
              </a:rPr>
              <a:pPr>
                <a:spcAft>
                  <a:spcPts val="600"/>
                </a:spcAft>
              </a:pPr>
              <a:t>32</a:t>
            </a:fld>
            <a:endParaRPr lang="en-US" sz="1050">
              <a:solidFill>
                <a:schemeClr val="tx1">
                  <a:lumMod val="50000"/>
                  <a:lumOff val="50000"/>
                </a:schemeClr>
              </a:solidFill>
            </a:endParaRPr>
          </a:p>
        </p:txBody>
      </p:sp>
    </p:spTree>
    <p:extLst>
      <p:ext uri="{BB962C8B-B14F-4D97-AF65-F5344CB8AC3E}">
        <p14:creationId xmlns:p14="http://schemas.microsoft.com/office/powerpoint/2010/main" val="3987918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53290B2-4FD9-4B83-A429-458BC0823F8D}"/>
              </a:ext>
            </a:extLst>
          </p:cNvPr>
          <p:cNvSpPr>
            <a:spLocks noGrp="1"/>
          </p:cNvSpPr>
          <p:nvPr>
            <p:ph type="title"/>
          </p:nvPr>
        </p:nvSpPr>
        <p:spPr>
          <a:xfrm>
            <a:off x="804672" y="1243013"/>
            <a:ext cx="3855720" cy="4371974"/>
          </a:xfrm>
        </p:spPr>
        <p:txBody>
          <a:bodyPr>
            <a:normAutofit/>
          </a:bodyPr>
          <a:lstStyle/>
          <a:p>
            <a:r>
              <a:rPr lang="en-US" sz="3600">
                <a:solidFill>
                  <a:schemeClr val="tx2"/>
                </a:solidFill>
              </a:rPr>
              <a:t>CANS- Child and Adolescent Needs and Strengths</a:t>
            </a:r>
          </a:p>
        </p:txBody>
      </p:sp>
      <p:grpSp>
        <p:nvGrpSpPr>
          <p:cNvPr id="23" name="Group 22">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4" name="Freeform: Shape 23">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a:extLst>
              <a:ext uri="{FF2B5EF4-FFF2-40B4-BE49-F238E27FC236}">
                <a16:creationId xmlns:a16="http://schemas.microsoft.com/office/drawing/2014/main" id="{D3098C7B-65AC-4E37-BF20-DA08EB2135E9}"/>
              </a:ext>
            </a:extLst>
          </p:cNvPr>
          <p:cNvSpPr>
            <a:spLocks noGrp="1"/>
          </p:cNvSpPr>
          <p:nvPr>
            <p:ph idx="1"/>
          </p:nvPr>
        </p:nvSpPr>
        <p:spPr>
          <a:xfrm>
            <a:off x="6632812" y="1032987"/>
            <a:ext cx="4919108" cy="4792027"/>
          </a:xfrm>
        </p:spPr>
        <p:txBody>
          <a:bodyPr anchor="ctr">
            <a:normAutofit/>
          </a:bodyPr>
          <a:lstStyle/>
          <a:p>
            <a:r>
              <a:rPr lang="en-US" sz="2000">
                <a:solidFill>
                  <a:schemeClr val="tx2"/>
                </a:solidFill>
              </a:rPr>
              <a:t>Mandatory Uniform Assessment Required</a:t>
            </a:r>
          </a:p>
          <a:p>
            <a:r>
              <a:rPr lang="en-US" sz="2000">
                <a:solidFill>
                  <a:schemeClr val="tx2"/>
                </a:solidFill>
              </a:rPr>
              <a:t>Guides service planning</a:t>
            </a:r>
          </a:p>
          <a:p>
            <a:r>
              <a:rPr lang="en-US" sz="2000">
                <a:solidFill>
                  <a:schemeClr val="tx2"/>
                </a:solidFill>
              </a:rPr>
              <a:t>Assesses service outcomes</a:t>
            </a:r>
          </a:p>
          <a:p>
            <a:r>
              <a:rPr lang="en-US" sz="2000">
                <a:solidFill>
                  <a:schemeClr val="tx2"/>
                </a:solidFill>
              </a:rPr>
              <a:t>Establishes a baseline and gauges progress </a:t>
            </a:r>
          </a:p>
          <a:p>
            <a:r>
              <a:rPr lang="en-US" sz="2000">
                <a:solidFill>
                  <a:schemeClr val="tx2"/>
                </a:solidFill>
              </a:rPr>
              <a:t>Required for all children and adolescents who receive CSA funded services</a:t>
            </a:r>
          </a:p>
          <a:p>
            <a:endParaRPr lang="en-US" sz="2000">
              <a:solidFill>
                <a:schemeClr val="tx2"/>
              </a:solidFill>
            </a:endParaRPr>
          </a:p>
        </p:txBody>
      </p:sp>
      <p:sp>
        <p:nvSpPr>
          <p:cNvPr id="4" name="Slide Number Placeholder 3">
            <a:extLst>
              <a:ext uri="{FF2B5EF4-FFF2-40B4-BE49-F238E27FC236}">
                <a16:creationId xmlns:a16="http://schemas.microsoft.com/office/drawing/2014/main" id="{DB61D6CB-4720-4555-8100-55BC854AE350}"/>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smtClean="0"/>
              <a:pPr>
                <a:spcAft>
                  <a:spcPts val="600"/>
                </a:spcAft>
              </a:pPr>
              <a:t>33</a:t>
            </a:fld>
            <a:endParaRPr lang="en-US"/>
          </a:p>
        </p:txBody>
      </p:sp>
    </p:spTree>
    <p:extLst>
      <p:ext uri="{BB962C8B-B14F-4D97-AF65-F5344CB8AC3E}">
        <p14:creationId xmlns:p14="http://schemas.microsoft.com/office/powerpoint/2010/main" val="3552628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030F514-535C-40FE-982E-E7DA58D50454}"/>
              </a:ext>
            </a:extLst>
          </p:cNvPr>
          <p:cNvSpPr>
            <a:spLocks noGrp="1"/>
          </p:cNvSpPr>
          <p:nvPr>
            <p:ph type="title"/>
          </p:nvPr>
        </p:nvSpPr>
        <p:spPr>
          <a:xfrm>
            <a:off x="804672" y="1243013"/>
            <a:ext cx="3855720" cy="4371974"/>
          </a:xfrm>
        </p:spPr>
        <p:txBody>
          <a:bodyPr>
            <a:normAutofit/>
          </a:bodyPr>
          <a:lstStyle/>
          <a:p>
            <a:r>
              <a:rPr lang="en-US" sz="3600" dirty="0">
                <a:solidFill>
                  <a:schemeClr val="tx2"/>
                </a:solidFill>
              </a:rPr>
              <a:t>CANS Cont.</a:t>
            </a:r>
          </a:p>
        </p:txBody>
      </p:sp>
      <p:grpSp>
        <p:nvGrpSpPr>
          <p:cNvPr id="13" name="Group 12">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4" name="Freeform: Shape 13">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9B3B9BD7-B8A1-4A73-812B-3F86F9A08A94}"/>
              </a:ext>
            </a:extLst>
          </p:cNvPr>
          <p:cNvSpPr>
            <a:spLocks noGrp="1"/>
          </p:cNvSpPr>
          <p:nvPr>
            <p:ph idx="1"/>
          </p:nvPr>
        </p:nvSpPr>
        <p:spPr>
          <a:xfrm>
            <a:off x="6632812" y="1032987"/>
            <a:ext cx="4919108" cy="4792027"/>
          </a:xfrm>
        </p:spPr>
        <p:txBody>
          <a:bodyPr anchor="ctr">
            <a:normAutofit/>
          </a:bodyPr>
          <a:lstStyle/>
          <a:p>
            <a:r>
              <a:rPr lang="en-US" sz="2000">
                <a:solidFill>
                  <a:schemeClr val="tx2"/>
                </a:solidFill>
              </a:rPr>
              <a:t>What do different scores mean?</a:t>
            </a:r>
          </a:p>
          <a:p>
            <a:r>
              <a:rPr lang="en-US" sz="2000">
                <a:solidFill>
                  <a:schemeClr val="tx2"/>
                </a:solidFill>
              </a:rPr>
              <a:t>Closing out the CANS-with 60 days</a:t>
            </a:r>
          </a:p>
          <a:p>
            <a:r>
              <a:rPr lang="en-US" sz="2000">
                <a:solidFill>
                  <a:schemeClr val="tx2"/>
                </a:solidFill>
              </a:rPr>
              <a:t>CANS Certification</a:t>
            </a:r>
          </a:p>
          <a:p>
            <a:pPr lvl="1"/>
            <a:r>
              <a:rPr lang="en-US" sz="2000">
                <a:solidFill>
                  <a:schemeClr val="tx2"/>
                </a:solidFill>
                <a:hlinkClick r:id="rId3"/>
              </a:rPr>
              <a:t>https://www.schoox.com/login.php</a:t>
            </a:r>
            <a:endParaRPr lang="en-US" sz="2000">
              <a:solidFill>
                <a:schemeClr val="tx2"/>
              </a:solidFill>
            </a:endParaRPr>
          </a:p>
          <a:p>
            <a:pPr lvl="1"/>
            <a:r>
              <a:rPr lang="en-US" sz="2000">
                <a:solidFill>
                  <a:schemeClr val="tx2"/>
                </a:solidFill>
                <a:hlinkClick r:id="rId4"/>
              </a:rPr>
              <a:t>CANVaS 2.0 Request to Create Account</a:t>
            </a:r>
            <a:endParaRPr lang="en-US" sz="2000">
              <a:solidFill>
                <a:schemeClr val="tx2"/>
              </a:solidFill>
            </a:endParaRPr>
          </a:p>
          <a:p>
            <a:pPr lvl="2"/>
            <a:r>
              <a:rPr lang="en-US">
                <a:solidFill>
                  <a:schemeClr val="tx2"/>
                </a:solidFill>
              </a:rPr>
              <a:t>Submit both to CSA Coordinator to create CANVaS 2.0 Account</a:t>
            </a:r>
          </a:p>
          <a:p>
            <a:r>
              <a:rPr lang="en-US" sz="2000">
                <a:solidFill>
                  <a:schemeClr val="tx2"/>
                </a:solidFill>
              </a:rPr>
              <a:t>CANVaS 2.0</a:t>
            </a:r>
          </a:p>
          <a:p>
            <a:pPr lvl="1"/>
            <a:r>
              <a:rPr lang="en-US" sz="2000">
                <a:solidFill>
                  <a:schemeClr val="tx2"/>
                </a:solidFill>
                <a:hlinkClick r:id="rId5"/>
              </a:rPr>
              <a:t>https://www.csa.canvas.virginia.gov/</a:t>
            </a:r>
            <a:endParaRPr lang="en-US" sz="2000">
              <a:solidFill>
                <a:schemeClr val="tx2"/>
              </a:solidFill>
            </a:endParaRPr>
          </a:p>
          <a:p>
            <a:r>
              <a:rPr lang="en-US" sz="2000">
                <a:solidFill>
                  <a:schemeClr val="tx2"/>
                </a:solidFill>
              </a:rPr>
              <a:t>Complete based on Approved Schedule</a:t>
            </a:r>
          </a:p>
        </p:txBody>
      </p:sp>
      <p:sp>
        <p:nvSpPr>
          <p:cNvPr id="4" name="Slide Number Placeholder 3">
            <a:extLst>
              <a:ext uri="{FF2B5EF4-FFF2-40B4-BE49-F238E27FC236}">
                <a16:creationId xmlns:a16="http://schemas.microsoft.com/office/drawing/2014/main" id="{8AEDAD22-D4C1-4636-AD3F-CE47EE6F5038}"/>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smtClean="0"/>
              <a:pPr>
                <a:spcAft>
                  <a:spcPts val="600"/>
                </a:spcAft>
              </a:pPr>
              <a:t>34</a:t>
            </a:fld>
            <a:endParaRPr lang="en-US"/>
          </a:p>
        </p:txBody>
      </p:sp>
    </p:spTree>
    <p:extLst>
      <p:ext uri="{BB962C8B-B14F-4D97-AF65-F5344CB8AC3E}">
        <p14:creationId xmlns:p14="http://schemas.microsoft.com/office/powerpoint/2010/main" val="2332685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B24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B33E-A309-4314-AFB6-3D2DD221AC2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Review Frequency</a:t>
            </a:r>
          </a:p>
        </p:txBody>
      </p:sp>
      <p:graphicFrame>
        <p:nvGraphicFramePr>
          <p:cNvPr id="17" name="Content Placeholder 16">
            <a:extLst>
              <a:ext uri="{FF2B5EF4-FFF2-40B4-BE49-F238E27FC236}">
                <a16:creationId xmlns:a16="http://schemas.microsoft.com/office/drawing/2014/main" id="{4BDED06B-4F23-40F7-B24D-4CA9C27FCC6E}"/>
              </a:ext>
            </a:extLst>
          </p:cNvPr>
          <p:cNvGraphicFramePr>
            <a:graphicFrameLocks noGrp="1"/>
          </p:cNvGraphicFramePr>
          <p:nvPr>
            <p:ph idx="1"/>
            <p:extLst>
              <p:ext uri="{D42A27DB-BD31-4B8C-83A1-F6EECF244321}">
                <p14:modId xmlns:p14="http://schemas.microsoft.com/office/powerpoint/2010/main" val="1742644282"/>
              </p:ext>
            </p:extLst>
          </p:nvPr>
        </p:nvGraphicFramePr>
        <p:xfrm>
          <a:off x="1252331" y="1750070"/>
          <a:ext cx="9780104" cy="4562763"/>
        </p:xfrm>
        <a:graphic>
          <a:graphicData uri="http://schemas.openxmlformats.org/drawingml/2006/table">
            <a:tbl>
              <a:tblPr firstCol="1" bandRow="1">
                <a:tableStyleId>{5C22544A-7EE6-4342-B048-85BDC9FD1C3A}</a:tableStyleId>
              </a:tblPr>
              <a:tblGrid>
                <a:gridCol w="3423036">
                  <a:extLst>
                    <a:ext uri="{9D8B030D-6E8A-4147-A177-3AD203B41FA5}">
                      <a16:colId xmlns:a16="http://schemas.microsoft.com/office/drawing/2014/main" val="3586623324"/>
                    </a:ext>
                  </a:extLst>
                </a:gridCol>
                <a:gridCol w="2934032">
                  <a:extLst>
                    <a:ext uri="{9D8B030D-6E8A-4147-A177-3AD203B41FA5}">
                      <a16:colId xmlns:a16="http://schemas.microsoft.com/office/drawing/2014/main" val="3713291363"/>
                    </a:ext>
                  </a:extLst>
                </a:gridCol>
                <a:gridCol w="3423036">
                  <a:extLst>
                    <a:ext uri="{9D8B030D-6E8A-4147-A177-3AD203B41FA5}">
                      <a16:colId xmlns:a16="http://schemas.microsoft.com/office/drawing/2014/main" val="1711728685"/>
                    </a:ext>
                  </a:extLst>
                </a:gridCol>
              </a:tblGrid>
              <a:tr h="735956">
                <a:tc>
                  <a:txBody>
                    <a:bodyPr/>
                    <a:lstStyle/>
                    <a:p>
                      <a:pPr marL="0" marR="0">
                        <a:lnSpc>
                          <a:spcPct val="110000"/>
                        </a:lnSpc>
                        <a:spcBef>
                          <a:spcPts val="0"/>
                        </a:spcBef>
                        <a:spcAft>
                          <a:spcPts val="0"/>
                        </a:spcAft>
                        <a:tabLst>
                          <a:tab pos="-457200" algn="l"/>
                        </a:tabLst>
                      </a:pPr>
                      <a:r>
                        <a:rPr lang="en-US" sz="1600" spc="-15" dirty="0">
                          <a:effectLst/>
                        </a:rPr>
                        <a:t>Congregate Care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600" spc="-15" dirty="0">
                          <a:effectLst/>
                        </a:rPr>
                        <a:t>Every 3 months</a:t>
                      </a:r>
                      <a:endPar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600" spc="-15" dirty="0">
                          <a:effectLst/>
                        </a:rPr>
                        <a:t>Comprehensive-Initial &amp; Discharge</a:t>
                      </a:r>
                      <a:endParaRPr lang="en-US" sz="1600" dirty="0">
                        <a:effectLst/>
                      </a:endParaRPr>
                    </a:p>
                    <a:p>
                      <a:pPr marL="0" marR="0">
                        <a:lnSpc>
                          <a:spcPct val="110000"/>
                        </a:lnSpc>
                        <a:spcBef>
                          <a:spcPts val="0"/>
                        </a:spcBef>
                        <a:spcAft>
                          <a:spcPts val="0"/>
                        </a:spcAft>
                        <a:tabLst>
                          <a:tab pos="-457200" algn="l"/>
                        </a:tabLst>
                      </a:pPr>
                      <a:r>
                        <a:rPr lang="en-US" sz="1600" spc="-15" dirty="0">
                          <a:effectLst/>
                        </a:rPr>
                        <a:t>Reassessment-Annually/Every 3 months</a:t>
                      </a:r>
                      <a:endParaRPr lang="en-US" sz="1600" dirty="0">
                        <a:effectLst/>
                      </a:endParaRPr>
                    </a:p>
                    <a:p>
                      <a:pPr marL="0" marR="0">
                        <a:lnSpc>
                          <a:spcPct val="110000"/>
                        </a:lnSpc>
                        <a:spcBef>
                          <a:spcPts val="0"/>
                        </a:spcBef>
                        <a:spcAft>
                          <a:spcPts val="0"/>
                        </a:spcAft>
                        <a:tabLst>
                          <a:tab pos="-457200" algn="l"/>
                        </a:tabLst>
                      </a:pPr>
                      <a:endParaRPr lang="en-US"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9091622"/>
                  </a:ext>
                </a:extLst>
              </a:tr>
              <a:tr h="735956">
                <a:tc>
                  <a:txBody>
                    <a:bodyPr/>
                    <a:lstStyle/>
                    <a:p>
                      <a:pPr marL="0" marR="0">
                        <a:lnSpc>
                          <a:spcPct val="110000"/>
                        </a:lnSpc>
                        <a:spcBef>
                          <a:spcPts val="0"/>
                        </a:spcBef>
                        <a:spcAft>
                          <a:spcPts val="0"/>
                        </a:spcAft>
                        <a:tabLst>
                          <a:tab pos="-457200" algn="l"/>
                        </a:tabLst>
                      </a:pPr>
                      <a:r>
                        <a:rPr lang="en-US" sz="1600" spc="-15" dirty="0">
                          <a:effectLst/>
                        </a:rPr>
                        <a:t>Community Based Services, Foster Care Prevention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600" spc="-15" dirty="0">
                          <a:effectLst/>
                        </a:rPr>
                        <a:t>Every 3 months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600" spc="-15" dirty="0">
                          <a:effectLst/>
                        </a:rPr>
                        <a:t>Comprehensive-Initial &amp; Discharge</a:t>
                      </a:r>
                      <a:endParaRPr lang="en-US" sz="1600" dirty="0">
                        <a:effectLst/>
                      </a:endParaRPr>
                    </a:p>
                    <a:p>
                      <a:pPr marL="0" marR="0">
                        <a:lnSpc>
                          <a:spcPct val="110000"/>
                        </a:lnSpc>
                        <a:spcBef>
                          <a:spcPts val="0"/>
                        </a:spcBef>
                        <a:spcAft>
                          <a:spcPts val="0"/>
                        </a:spcAft>
                        <a:tabLst>
                          <a:tab pos="-457200" algn="l"/>
                        </a:tabLst>
                      </a:pPr>
                      <a:r>
                        <a:rPr lang="en-US" sz="1600" spc="-15" dirty="0">
                          <a:effectLst/>
                        </a:rPr>
                        <a:t>Reassessment-Annually/Every 3 months</a:t>
                      </a:r>
                      <a:endParaRPr lang="en-US" sz="1600" dirty="0">
                        <a:effectLst/>
                      </a:endParaRPr>
                    </a:p>
                  </a:txBody>
                  <a:tcPr marL="68580" marR="68580" marT="0" marB="0"/>
                </a:tc>
                <a:extLst>
                  <a:ext uri="{0D108BD9-81ED-4DB2-BD59-A6C34878D82A}">
                    <a16:rowId xmlns:a16="http://schemas.microsoft.com/office/drawing/2014/main" val="338120052"/>
                  </a:ext>
                </a:extLst>
              </a:tr>
              <a:tr h="735956">
                <a:tc>
                  <a:txBody>
                    <a:bodyPr/>
                    <a:lstStyle/>
                    <a:p>
                      <a:pPr marL="0" marR="0">
                        <a:lnSpc>
                          <a:spcPct val="110000"/>
                        </a:lnSpc>
                        <a:spcBef>
                          <a:spcPts val="0"/>
                        </a:spcBef>
                        <a:spcAft>
                          <a:spcPts val="0"/>
                        </a:spcAft>
                        <a:tabLst>
                          <a:tab pos="-457200" algn="l"/>
                        </a:tabLst>
                      </a:pPr>
                      <a:r>
                        <a:rPr lang="en-US" sz="1600" spc="-15" dirty="0">
                          <a:effectLst/>
                        </a:rPr>
                        <a:t>Treatment Foster Care Only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600" spc="-15" dirty="0">
                          <a:effectLst/>
                        </a:rPr>
                        <a:t>Every 6 months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600" spc="-15" dirty="0">
                          <a:effectLst/>
                        </a:rPr>
                        <a:t>Comprehensive-Initial &amp; Discharge</a:t>
                      </a:r>
                      <a:endParaRPr lang="en-US" sz="1600" dirty="0">
                        <a:effectLst/>
                      </a:endParaRPr>
                    </a:p>
                    <a:p>
                      <a:pPr marL="0" marR="0">
                        <a:lnSpc>
                          <a:spcPct val="110000"/>
                        </a:lnSpc>
                        <a:spcBef>
                          <a:spcPts val="0"/>
                        </a:spcBef>
                        <a:spcAft>
                          <a:spcPts val="0"/>
                        </a:spcAft>
                        <a:tabLst>
                          <a:tab pos="-457200" algn="l"/>
                        </a:tabLst>
                      </a:pPr>
                      <a:r>
                        <a:rPr lang="en-US" sz="1600" spc="-15" dirty="0">
                          <a:effectLst/>
                        </a:rPr>
                        <a:t>Reassessment-Annually/Every 6 months</a:t>
                      </a:r>
                      <a:endParaRPr lang="en-US" sz="1600" dirty="0">
                        <a:effectLst/>
                      </a:endParaRPr>
                    </a:p>
                  </a:txBody>
                  <a:tcPr marL="68580" marR="68580" marT="0" marB="0"/>
                </a:tc>
                <a:extLst>
                  <a:ext uri="{0D108BD9-81ED-4DB2-BD59-A6C34878D82A}">
                    <a16:rowId xmlns:a16="http://schemas.microsoft.com/office/drawing/2014/main" val="2440245086"/>
                  </a:ext>
                </a:extLst>
              </a:tr>
              <a:tr h="486468">
                <a:tc>
                  <a:txBody>
                    <a:bodyPr/>
                    <a:lstStyle/>
                    <a:p>
                      <a:pPr marL="0" marR="0">
                        <a:lnSpc>
                          <a:spcPct val="110000"/>
                        </a:lnSpc>
                        <a:spcBef>
                          <a:spcPts val="0"/>
                        </a:spcBef>
                        <a:spcAft>
                          <a:spcPts val="0"/>
                        </a:spcAft>
                        <a:tabLst>
                          <a:tab pos="-457200" algn="l"/>
                        </a:tabLst>
                      </a:pPr>
                      <a:r>
                        <a:rPr lang="en-US" sz="1600" spc="-15" dirty="0">
                          <a:effectLst/>
                        </a:rPr>
                        <a:t>Basic &amp; Enhanced Maintenance or Fostering Futures, and Clothing Only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600" spc="-15" dirty="0">
                          <a:effectLst/>
                        </a:rPr>
                        <a:t>Annually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600" spc="-15" dirty="0">
                          <a:effectLst/>
                        </a:rPr>
                        <a:t>Comprehensive-Initial &amp; Discharge</a:t>
                      </a:r>
                      <a:endParaRPr lang="en-US" sz="1600" dirty="0">
                        <a:effectLst/>
                      </a:endParaRPr>
                    </a:p>
                    <a:p>
                      <a:pPr marL="0" marR="0">
                        <a:lnSpc>
                          <a:spcPct val="110000"/>
                        </a:lnSpc>
                        <a:spcBef>
                          <a:spcPts val="0"/>
                        </a:spcBef>
                        <a:spcAft>
                          <a:spcPts val="0"/>
                        </a:spcAft>
                        <a:tabLst>
                          <a:tab pos="-457200" algn="l"/>
                        </a:tabLst>
                      </a:pPr>
                      <a:r>
                        <a:rPr lang="en-US" sz="1600" spc="-15" dirty="0">
                          <a:effectLst/>
                        </a:rPr>
                        <a:t>Reassessment-Annually</a:t>
                      </a:r>
                      <a:endParaRPr lang="en-US" sz="1600" dirty="0">
                        <a:effectLst/>
                      </a:endParaRPr>
                    </a:p>
                  </a:txBody>
                  <a:tcPr marL="68580" marR="68580" marT="0" marB="0"/>
                </a:tc>
                <a:extLst>
                  <a:ext uri="{0D108BD9-81ED-4DB2-BD59-A6C34878D82A}">
                    <a16:rowId xmlns:a16="http://schemas.microsoft.com/office/drawing/2014/main" val="3499732246"/>
                  </a:ext>
                </a:extLst>
              </a:tr>
              <a:tr h="985445">
                <a:tc>
                  <a:txBody>
                    <a:bodyPr/>
                    <a:lstStyle/>
                    <a:p>
                      <a:pPr marL="0" marR="0">
                        <a:lnSpc>
                          <a:spcPct val="110000"/>
                        </a:lnSpc>
                        <a:spcBef>
                          <a:spcPts val="0"/>
                        </a:spcBef>
                        <a:spcAft>
                          <a:spcPts val="0"/>
                        </a:spcAft>
                        <a:tabLst>
                          <a:tab pos="-457200" algn="l"/>
                        </a:tabLst>
                      </a:pPr>
                      <a:r>
                        <a:rPr lang="en-US" sz="1600" spc="-15" dirty="0">
                          <a:effectLst/>
                        </a:rPr>
                        <a:t>Private Day School Only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600" spc="-15">
                          <a:effectLst/>
                        </a:rPr>
                        <a:t>Every 6 months, </a:t>
                      </a:r>
                      <a:r>
                        <a:rPr lang="en-US" sz="1600" u="sng" spc="-15">
                          <a:effectLst/>
                        </a:rPr>
                        <a:t>or</a:t>
                      </a:r>
                      <a:endParaRPr lang="en-US" sz="1600">
                        <a:effectLst/>
                      </a:endParaRPr>
                    </a:p>
                    <a:p>
                      <a:pPr marL="0" marR="0">
                        <a:lnSpc>
                          <a:spcPct val="110000"/>
                        </a:lnSpc>
                        <a:spcBef>
                          <a:spcPts val="0"/>
                        </a:spcBef>
                        <a:spcAft>
                          <a:spcPts val="0"/>
                        </a:spcAft>
                        <a:tabLst>
                          <a:tab pos="-457200" algn="l"/>
                        </a:tabLst>
                      </a:pPr>
                      <a:r>
                        <a:rPr lang="en-US" sz="1600" spc="-15">
                          <a:effectLst/>
                        </a:rPr>
                        <a:t>Annually with justification to FAPT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600" spc="-15" dirty="0">
                          <a:effectLst/>
                        </a:rPr>
                        <a:t>Comprehensive-Initial &amp; Discharge</a:t>
                      </a:r>
                      <a:endParaRPr lang="en-US" sz="1600" dirty="0">
                        <a:effectLst/>
                      </a:endParaRPr>
                    </a:p>
                    <a:p>
                      <a:pPr marL="0" marR="0">
                        <a:lnSpc>
                          <a:spcPct val="110000"/>
                        </a:lnSpc>
                        <a:spcBef>
                          <a:spcPts val="0"/>
                        </a:spcBef>
                        <a:spcAft>
                          <a:spcPts val="0"/>
                        </a:spcAft>
                        <a:tabLst>
                          <a:tab pos="-457200" algn="l"/>
                        </a:tabLst>
                      </a:pPr>
                      <a:r>
                        <a:rPr lang="en-US" sz="1600" spc="-15" dirty="0">
                          <a:effectLst/>
                        </a:rPr>
                        <a:t>Reassessment-Annually/Every 6 months</a:t>
                      </a:r>
                      <a:endParaRPr lang="en-US" sz="1600" dirty="0">
                        <a:effectLst/>
                      </a:endParaRPr>
                    </a:p>
                  </a:txBody>
                  <a:tcPr marL="68580" marR="68580" marT="0" marB="0"/>
                </a:tc>
                <a:extLst>
                  <a:ext uri="{0D108BD9-81ED-4DB2-BD59-A6C34878D82A}">
                    <a16:rowId xmlns:a16="http://schemas.microsoft.com/office/drawing/2014/main" val="541375902"/>
                  </a:ext>
                </a:extLst>
              </a:tr>
              <a:tr h="486468">
                <a:tc>
                  <a:txBody>
                    <a:bodyPr/>
                    <a:lstStyle/>
                    <a:p>
                      <a:pPr marL="0" marR="0">
                        <a:lnSpc>
                          <a:spcPct val="110000"/>
                        </a:lnSpc>
                        <a:spcBef>
                          <a:spcPts val="0"/>
                        </a:spcBef>
                        <a:spcAft>
                          <a:spcPts val="0"/>
                        </a:spcAft>
                        <a:tabLst>
                          <a:tab pos="-457200" algn="l"/>
                        </a:tabLst>
                      </a:pPr>
                      <a:r>
                        <a:rPr lang="en-US" sz="1600" spc="-15" dirty="0">
                          <a:effectLst/>
                        </a:rPr>
                        <a:t>Change in Level of Care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r>
                        <a:rPr lang="en-US" sz="1600" spc="-15" dirty="0">
                          <a:effectLst/>
                        </a:rPr>
                        <a:t>Prior to change in placement or within 14 days of Emergency Funding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tabLst>
                          <a:tab pos="-457200" algn="l"/>
                        </a:tabLs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8059114"/>
                  </a:ext>
                </a:extLst>
              </a:tr>
            </a:tbl>
          </a:graphicData>
        </a:graphic>
      </p:graphicFrame>
      <p:sp>
        <p:nvSpPr>
          <p:cNvPr id="3" name="Slide Number Placeholder 2">
            <a:extLst>
              <a:ext uri="{FF2B5EF4-FFF2-40B4-BE49-F238E27FC236}">
                <a16:creationId xmlns:a16="http://schemas.microsoft.com/office/drawing/2014/main" id="{2DDD723C-5215-463A-AFC4-CFB99ED2793B}"/>
              </a:ext>
            </a:extLst>
          </p:cNvPr>
          <p:cNvSpPr>
            <a:spLocks noGrp="1"/>
          </p:cNvSpPr>
          <p:nvPr>
            <p:ph type="sldNum" sz="quarter" idx="12"/>
          </p:nvPr>
        </p:nvSpPr>
        <p:spPr/>
        <p:txBody>
          <a:bodyPr/>
          <a:lstStyle/>
          <a:p>
            <a:fld id="{52E1F49B-1D3F-4517-9F0D-F4878A1B5319}" type="slidenum">
              <a:rPr lang="en-US" smtClean="0"/>
              <a:t>35</a:t>
            </a:fld>
            <a:endParaRPr lang="en-US"/>
          </a:p>
        </p:txBody>
      </p:sp>
      <p:sp>
        <p:nvSpPr>
          <p:cNvPr id="18" name="Rectangle 1">
            <a:extLst>
              <a:ext uri="{FF2B5EF4-FFF2-40B4-BE49-F238E27FC236}">
                <a16:creationId xmlns:a16="http://schemas.microsoft.com/office/drawing/2014/main" id="{CC013A82-441A-4846-A5F0-DEC491E0CC07}"/>
              </a:ext>
            </a:extLst>
          </p:cNvPr>
          <p:cNvSpPr>
            <a:spLocks noChangeArrowheads="1"/>
          </p:cNvSpPr>
          <p:nvPr/>
        </p:nvSpPr>
        <p:spPr bwMode="auto">
          <a:xfrm>
            <a:off x="1252331" y="1442294"/>
            <a:ext cx="97801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Service			            FAPT/MDT Review	                CANS Completion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029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3743B-0C19-4181-93F5-6CC34F57078A}"/>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Helpful Links</a:t>
            </a:r>
          </a:p>
        </p:txBody>
      </p:sp>
      <p:sp>
        <p:nvSpPr>
          <p:cNvPr id="1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8DB102D3-DF1B-4418-9F04-7E778774E697}"/>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hlinkClick r:id="rId3"/>
              </a:rPr>
              <a:t>CSA Web Portal</a:t>
            </a:r>
            <a:endParaRPr lang="en-US" sz="2000">
              <a:solidFill>
                <a:schemeClr val="tx1">
                  <a:alpha val="80000"/>
                </a:schemeClr>
              </a:solidFill>
            </a:endParaRPr>
          </a:p>
          <a:p>
            <a:pPr lvl="1"/>
            <a:r>
              <a:rPr lang="en-US" sz="2000">
                <a:solidFill>
                  <a:schemeClr val="tx1">
                    <a:alpha val="80000"/>
                  </a:schemeClr>
                </a:solidFill>
              </a:rPr>
              <a:t>Click “Sign up for Case Managers Portal” and complete form for access</a:t>
            </a:r>
          </a:p>
          <a:p>
            <a:pPr lvl="2"/>
            <a:r>
              <a:rPr lang="en-US">
                <a:solidFill>
                  <a:schemeClr val="tx1">
                    <a:alpha val="80000"/>
                  </a:schemeClr>
                </a:solidFill>
              </a:rPr>
              <a:t>Most Up-to-date forms</a:t>
            </a:r>
          </a:p>
          <a:p>
            <a:pPr lvl="2"/>
            <a:r>
              <a:rPr lang="en-US">
                <a:solidFill>
                  <a:schemeClr val="tx1">
                    <a:alpha val="80000"/>
                  </a:schemeClr>
                </a:solidFill>
              </a:rPr>
              <a:t>Frederick County Policy &amp; Procedure Manual</a:t>
            </a:r>
          </a:p>
          <a:p>
            <a:pPr lvl="2"/>
            <a:r>
              <a:rPr lang="en-US">
                <a:solidFill>
                  <a:schemeClr val="tx1">
                    <a:alpha val="80000"/>
                  </a:schemeClr>
                </a:solidFill>
              </a:rPr>
              <a:t>Current Contracted Vendors &amp; Rates</a:t>
            </a:r>
          </a:p>
          <a:p>
            <a:pPr lvl="2"/>
            <a:r>
              <a:rPr lang="en-US">
                <a:solidFill>
                  <a:schemeClr val="tx1">
                    <a:alpha val="80000"/>
                  </a:schemeClr>
                </a:solidFill>
              </a:rPr>
              <a:t>IFT &amp; CPMT dates</a:t>
            </a:r>
          </a:p>
          <a:p>
            <a:pPr lvl="2"/>
            <a:r>
              <a:rPr lang="en-US">
                <a:solidFill>
                  <a:schemeClr val="tx1">
                    <a:alpha val="80000"/>
                  </a:schemeClr>
                </a:solidFill>
              </a:rPr>
              <a:t>Local Training, Resources, FAQ’s</a:t>
            </a:r>
          </a:p>
          <a:p>
            <a:r>
              <a:rPr lang="en-US" sz="2000">
                <a:solidFill>
                  <a:schemeClr val="tx1">
                    <a:alpha val="80000"/>
                  </a:schemeClr>
                </a:solidFill>
                <a:hlinkClick r:id="rId4"/>
              </a:rPr>
              <a:t>Office of Children's Services</a:t>
            </a:r>
            <a:endParaRPr lang="en-US" sz="2000">
              <a:solidFill>
                <a:schemeClr val="tx1">
                  <a:alpha val="80000"/>
                </a:schemeClr>
              </a:solidFill>
            </a:endParaRPr>
          </a:p>
          <a:p>
            <a:pPr lvl="1"/>
            <a:r>
              <a:rPr lang="en-US" sz="2000">
                <a:solidFill>
                  <a:schemeClr val="tx1">
                    <a:alpha val="80000"/>
                  </a:schemeClr>
                </a:solidFill>
              </a:rPr>
              <a:t>CANS Information</a:t>
            </a:r>
          </a:p>
          <a:p>
            <a:pPr lvl="1"/>
            <a:r>
              <a:rPr lang="en-US" sz="2000">
                <a:solidFill>
                  <a:schemeClr val="tx1">
                    <a:alpha val="80000"/>
                  </a:schemeClr>
                </a:solidFill>
              </a:rPr>
              <a:t>State CSA Policy Manual and User Guide</a:t>
            </a:r>
          </a:p>
          <a:p>
            <a:pPr lvl="1"/>
            <a:r>
              <a:rPr lang="en-US" sz="2000">
                <a:solidFill>
                  <a:schemeClr val="tx1">
                    <a:alpha val="80000"/>
                  </a:schemeClr>
                </a:solidFill>
              </a:rPr>
              <a:t>Training Material</a:t>
            </a:r>
          </a:p>
          <a:p>
            <a:pPr lvl="1"/>
            <a:r>
              <a:rPr lang="en-US" sz="2000">
                <a:solidFill>
                  <a:schemeClr val="tx1">
                    <a:alpha val="80000"/>
                  </a:schemeClr>
                </a:solidFill>
              </a:rPr>
              <a:t>VA Learning Center</a:t>
            </a: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BB619151-02D3-4F35-B69D-D3EFD02CEE49}"/>
              </a:ext>
            </a:extLst>
          </p:cNvPr>
          <p:cNvSpPr>
            <a:spLocks noGrp="1"/>
          </p:cNvSpPr>
          <p:nvPr>
            <p:ph type="sldNum" sz="quarter" idx="12"/>
          </p:nvPr>
        </p:nvSpPr>
        <p:spPr>
          <a:xfrm>
            <a:off x="8610600" y="6356350"/>
            <a:ext cx="2743200" cy="365125"/>
          </a:xfrm>
        </p:spPr>
        <p:txBody>
          <a:bodyPr>
            <a:normAutofit/>
          </a:bodyPr>
          <a:lstStyle/>
          <a:p>
            <a:pPr>
              <a:spcAft>
                <a:spcPts val="600"/>
              </a:spcAft>
            </a:pPr>
            <a:fld id="{52E1F49B-1D3F-4517-9F0D-F4878A1B5319}" type="slidenum">
              <a:rPr lang="en-US">
                <a:solidFill>
                  <a:schemeClr val="tx1">
                    <a:alpha val="60000"/>
                  </a:schemeClr>
                </a:solidFill>
              </a:rPr>
              <a:pPr>
                <a:spcAft>
                  <a:spcPts val="600"/>
                </a:spcAft>
              </a:pPr>
              <a:t>36</a:t>
            </a:fld>
            <a:endParaRPr lang="en-US">
              <a:solidFill>
                <a:schemeClr val="tx1">
                  <a:alpha val="60000"/>
                </a:schemeClr>
              </a:solidFill>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724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3" name="Rectangle 206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Rectangle 206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Rectangle 206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Rectangle 206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Questions Word Cloud Stock Vector (Royalty Free) 1164664042 | Shutterstock">
            <a:extLst>
              <a:ext uri="{FF2B5EF4-FFF2-40B4-BE49-F238E27FC236}">
                <a16:creationId xmlns:a16="http://schemas.microsoft.com/office/drawing/2014/main" id="{0542978B-941F-F2B6-10D9-5AA6C51ECE4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b="6480"/>
          <a:stretch/>
        </p:blipFill>
        <p:spPr bwMode="auto">
          <a:xfrm>
            <a:off x="777645" y="457200"/>
            <a:ext cx="10636709"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CD90FC7A-3ECF-4293-BD00-613A7B840D94}"/>
              </a:ext>
            </a:extLst>
          </p:cNvPr>
          <p:cNvSpPr>
            <a:spLocks noGrp="1"/>
          </p:cNvSpPr>
          <p:nvPr>
            <p:ph type="sldNum" sz="quarter" idx="12"/>
          </p:nvPr>
        </p:nvSpPr>
        <p:spPr>
          <a:xfrm>
            <a:off x="11704320" y="6455664"/>
            <a:ext cx="448056" cy="365125"/>
          </a:xfrm>
        </p:spPr>
        <p:txBody>
          <a:bodyPr>
            <a:normAutofit/>
          </a:bodyPr>
          <a:lstStyle/>
          <a:p>
            <a:pPr>
              <a:spcAft>
                <a:spcPts val="600"/>
              </a:spcAft>
            </a:pPr>
            <a:fld id="{52E1F49B-1D3F-4517-9F0D-F4878A1B5319}" type="slidenum">
              <a:rPr lang="en-US" sz="1100">
                <a:solidFill>
                  <a:srgbClr val="FFFFFF"/>
                </a:solidFill>
              </a:rPr>
              <a:pPr>
                <a:spcAft>
                  <a:spcPts val="600"/>
                </a:spcAft>
              </a:pPr>
              <a:t>37</a:t>
            </a:fld>
            <a:endParaRPr lang="en-US" sz="1100">
              <a:solidFill>
                <a:srgbClr val="FFFFFF"/>
              </a:solidFill>
            </a:endParaRPr>
          </a:p>
        </p:txBody>
      </p:sp>
      <p:sp>
        <p:nvSpPr>
          <p:cNvPr id="5" name="Text Placeholder 4">
            <a:extLst>
              <a:ext uri="{FF2B5EF4-FFF2-40B4-BE49-F238E27FC236}">
                <a16:creationId xmlns:a16="http://schemas.microsoft.com/office/drawing/2014/main" id="{7C324EB4-B548-40E2-BF75-C41D236993AE}"/>
              </a:ext>
            </a:extLst>
          </p:cNvPr>
          <p:cNvSpPr>
            <a:spLocks noGrp="1"/>
          </p:cNvSpPr>
          <p:nvPr>
            <p:ph type="body" idx="4294967295"/>
          </p:nvPr>
        </p:nvSpPr>
        <p:spPr>
          <a:xfrm>
            <a:off x="0" y="4495800"/>
            <a:ext cx="9144000" cy="762000"/>
          </a:xfrm>
        </p:spPr>
        <p:txBody>
          <a:bodyPr vert="horz" lIns="91440" tIns="45720" rIns="91440" bIns="45720" rtlCol="0">
            <a:normAutofit/>
          </a:bodyPr>
          <a:lstStyle/>
          <a:p>
            <a:pPr algn="ctr"/>
            <a:r>
              <a:rPr lang="en-US" sz="1800" kern="1200">
                <a:solidFill>
                  <a:schemeClr val="tx1"/>
                </a:solidFill>
                <a:latin typeface="+mn-lt"/>
                <a:ea typeface="+mn-ea"/>
                <a:cs typeface="+mn-cs"/>
              </a:rPr>
              <a:t> </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983144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FB24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7D69FC-D347-4C44-99A9-6CAF4E005A2A}"/>
              </a:ext>
            </a:extLst>
          </p:cNvPr>
          <p:cNvSpPr>
            <a:spLocks noGrp="1"/>
          </p:cNvSpPr>
          <p:nvPr>
            <p:ph type="title"/>
          </p:nvPr>
        </p:nvSpPr>
        <p:spPr>
          <a:xfrm>
            <a:off x="615568" y="476573"/>
            <a:ext cx="3616660" cy="685252"/>
          </a:xfrm>
        </p:spPr>
        <p:style>
          <a:lnRef idx="1">
            <a:schemeClr val="accent3"/>
          </a:lnRef>
          <a:fillRef idx="2">
            <a:schemeClr val="accent3"/>
          </a:fillRef>
          <a:effectRef idx="1">
            <a:schemeClr val="accent3"/>
          </a:effectRef>
          <a:fontRef idx="minor">
            <a:schemeClr val="dk1"/>
          </a:fontRef>
        </p:style>
        <p:txBody>
          <a:bodyPr anchor="t">
            <a:normAutofit/>
          </a:bodyPr>
          <a:lstStyle/>
          <a:p>
            <a:r>
              <a:rPr lang="en-US" sz="3600" dirty="0">
                <a:solidFill>
                  <a:schemeClr val="bg1"/>
                </a:solidFill>
              </a:rPr>
              <a:t>Contact Us</a:t>
            </a:r>
          </a:p>
        </p:txBody>
      </p:sp>
      <p:sp>
        <p:nvSpPr>
          <p:cNvPr id="3" name="Content Placeholder 2">
            <a:extLst>
              <a:ext uri="{FF2B5EF4-FFF2-40B4-BE49-F238E27FC236}">
                <a16:creationId xmlns:a16="http://schemas.microsoft.com/office/drawing/2014/main" id="{8B352284-21D1-47C2-ABEB-91EBE9D08FB8}"/>
              </a:ext>
            </a:extLst>
          </p:cNvPr>
          <p:cNvSpPr>
            <a:spLocks noGrp="1"/>
          </p:cNvSpPr>
          <p:nvPr>
            <p:ph sz="half" idx="1"/>
          </p:nvPr>
        </p:nvSpPr>
        <p:spPr>
          <a:xfrm>
            <a:off x="960858" y="1498550"/>
            <a:ext cx="2926080" cy="4363844"/>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en-US" sz="2000" dirty="0"/>
              <a:t>Jackie Jury</a:t>
            </a:r>
          </a:p>
          <a:p>
            <a:pPr marL="0" indent="0">
              <a:buNone/>
            </a:pPr>
            <a:r>
              <a:rPr lang="en-US" sz="2000" dirty="0"/>
              <a:t>CSA Coordinator</a:t>
            </a:r>
          </a:p>
          <a:p>
            <a:pPr marL="0" indent="0">
              <a:buNone/>
            </a:pPr>
            <a:r>
              <a:rPr lang="en-US" sz="2000" dirty="0"/>
              <a:t>Frederick County, VA </a:t>
            </a:r>
          </a:p>
          <a:p>
            <a:pPr marL="0" indent="0">
              <a:buNone/>
            </a:pPr>
            <a:r>
              <a:rPr lang="en-US" sz="2000" dirty="0"/>
              <a:t>540-722-8395</a:t>
            </a:r>
          </a:p>
          <a:p>
            <a:pPr marL="0" indent="0">
              <a:buNone/>
            </a:pPr>
            <a:r>
              <a:rPr lang="en-US" sz="2000" dirty="0"/>
              <a:t>JJury@fcva.us</a:t>
            </a:r>
          </a:p>
        </p:txBody>
      </p:sp>
      <p:sp>
        <p:nvSpPr>
          <p:cNvPr id="4" name="Content Placeholder 3">
            <a:extLst>
              <a:ext uri="{FF2B5EF4-FFF2-40B4-BE49-F238E27FC236}">
                <a16:creationId xmlns:a16="http://schemas.microsoft.com/office/drawing/2014/main" id="{9D2A1872-4444-4801-B611-5A53E5D1506E}"/>
              </a:ext>
            </a:extLst>
          </p:cNvPr>
          <p:cNvSpPr>
            <a:spLocks noGrp="1"/>
          </p:cNvSpPr>
          <p:nvPr>
            <p:ph sz="half" idx="2"/>
          </p:nvPr>
        </p:nvSpPr>
        <p:spPr>
          <a:xfrm>
            <a:off x="8317701" y="1498550"/>
            <a:ext cx="2926080" cy="4363844"/>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sz="2000" dirty="0"/>
              <a:t>Sarah Makomva</a:t>
            </a:r>
          </a:p>
          <a:p>
            <a:pPr marL="0" indent="0">
              <a:buNone/>
            </a:pPr>
            <a:r>
              <a:rPr lang="en-US" sz="2000" dirty="0"/>
              <a:t>CSA Account Specialist</a:t>
            </a:r>
          </a:p>
          <a:p>
            <a:pPr marL="0" indent="0">
              <a:buNone/>
            </a:pPr>
            <a:r>
              <a:rPr lang="en-US" sz="2000" dirty="0"/>
              <a:t>Frederick County, VA</a:t>
            </a:r>
          </a:p>
          <a:p>
            <a:pPr marL="0" indent="0">
              <a:buNone/>
            </a:pPr>
            <a:r>
              <a:rPr lang="en-US" sz="2000" dirty="0"/>
              <a:t>540-722-8394</a:t>
            </a:r>
          </a:p>
          <a:p>
            <a:pPr marL="0" indent="0">
              <a:buNone/>
            </a:pPr>
            <a:r>
              <a:rPr lang="en-US" sz="2000" dirty="0"/>
              <a:t>Sarah.Makomva@fcva.us</a:t>
            </a:r>
          </a:p>
        </p:txBody>
      </p:sp>
      <p:sp>
        <p:nvSpPr>
          <p:cNvPr id="5" name="Slide Number Placeholder 4">
            <a:extLst>
              <a:ext uri="{FF2B5EF4-FFF2-40B4-BE49-F238E27FC236}">
                <a16:creationId xmlns:a16="http://schemas.microsoft.com/office/drawing/2014/main" id="{CE160942-E7A9-46CF-BD40-FB85CED87830}"/>
              </a:ext>
            </a:extLst>
          </p:cNvPr>
          <p:cNvSpPr>
            <a:spLocks noGrp="1"/>
          </p:cNvSpPr>
          <p:nvPr>
            <p:ph type="sldNum" sz="quarter" idx="12"/>
          </p:nvPr>
        </p:nvSpPr>
        <p:spPr>
          <a:xfrm>
            <a:off x="10969461" y="6080241"/>
            <a:ext cx="548640" cy="548640"/>
          </a:xfrm>
          <a:prstGeom prst="ellipse">
            <a:avLst/>
          </a:prstGeom>
          <a:solidFill>
            <a:srgbClr val="7F7F7F"/>
          </a:solidFill>
        </p:spPr>
        <p:txBody>
          <a:bodyPr>
            <a:normAutofit/>
          </a:bodyPr>
          <a:lstStyle/>
          <a:p>
            <a:pPr algn="ctr">
              <a:spcAft>
                <a:spcPts val="600"/>
              </a:spcAft>
            </a:pPr>
            <a:fld id="{52E1F49B-1D3F-4517-9F0D-F4878A1B5319}" type="slidenum">
              <a:rPr lang="en-US">
                <a:solidFill>
                  <a:srgbClr val="FFFFFF"/>
                </a:solidFill>
              </a:rPr>
              <a:pPr algn="ctr">
                <a:spcAft>
                  <a:spcPts val="600"/>
                </a:spcAft>
              </a:pPr>
              <a:t>38</a:t>
            </a:fld>
            <a:endParaRPr lang="en-US">
              <a:solidFill>
                <a:srgbClr val="FFFFFF"/>
              </a:solidFill>
            </a:endParaRPr>
          </a:p>
        </p:txBody>
      </p:sp>
      <p:sp>
        <p:nvSpPr>
          <p:cNvPr id="6" name="Content Placeholder 2">
            <a:extLst>
              <a:ext uri="{FF2B5EF4-FFF2-40B4-BE49-F238E27FC236}">
                <a16:creationId xmlns:a16="http://schemas.microsoft.com/office/drawing/2014/main" id="{E377CF79-9E8F-3570-FC89-BD9410351C56}"/>
              </a:ext>
            </a:extLst>
          </p:cNvPr>
          <p:cNvSpPr txBox="1">
            <a:spLocks/>
          </p:cNvSpPr>
          <p:nvPr/>
        </p:nvSpPr>
        <p:spPr>
          <a:xfrm>
            <a:off x="4550485" y="1498550"/>
            <a:ext cx="3220185" cy="436384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sz="2000" dirty="0"/>
              <a:t>Katherine Webster</a:t>
            </a:r>
          </a:p>
          <a:p>
            <a:pPr marL="0" indent="0">
              <a:buFont typeface="Arial" panose="020B0604020202020204" pitchFamily="34" charset="0"/>
              <a:buNone/>
            </a:pPr>
            <a:r>
              <a:rPr lang="en-US" sz="2000" dirty="0"/>
              <a:t>CSA UR/CQI Specialist</a:t>
            </a:r>
          </a:p>
          <a:p>
            <a:pPr marL="0" indent="0">
              <a:buFont typeface="Arial" panose="020B0604020202020204" pitchFamily="34" charset="0"/>
              <a:buNone/>
            </a:pPr>
            <a:r>
              <a:rPr lang="en-US" sz="2000" dirty="0"/>
              <a:t>Frederick County, VA </a:t>
            </a:r>
          </a:p>
          <a:p>
            <a:pPr marL="0" indent="0">
              <a:buFont typeface="Arial" panose="020B0604020202020204" pitchFamily="34" charset="0"/>
              <a:buNone/>
            </a:pPr>
            <a:r>
              <a:rPr lang="en-US" sz="2000" dirty="0"/>
              <a:t>540-546-8032</a:t>
            </a:r>
          </a:p>
          <a:p>
            <a:pPr marL="0" indent="0">
              <a:buFont typeface="Arial" panose="020B0604020202020204" pitchFamily="34" charset="0"/>
              <a:buNone/>
            </a:pPr>
            <a:r>
              <a:rPr lang="en-US" sz="2000" dirty="0"/>
              <a:t>Katherine.Webster@fcva.us</a:t>
            </a:r>
          </a:p>
        </p:txBody>
      </p:sp>
    </p:spTree>
    <p:extLst>
      <p:ext uri="{BB962C8B-B14F-4D97-AF65-F5344CB8AC3E}">
        <p14:creationId xmlns:p14="http://schemas.microsoft.com/office/powerpoint/2010/main" val="320130776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149" r="1" b="1"/>
          <a:stretch/>
        </p:blipFill>
        <p:spPr>
          <a:xfrm>
            <a:off x="20" y="10"/>
            <a:ext cx="9947062" cy="6857990"/>
          </a:xfrm>
          <a:prstGeom prst="rect">
            <a:avLst/>
          </a:prstGeom>
        </p:spPr>
      </p:pic>
      <p:sp>
        <p:nvSpPr>
          <p:cNvPr id="8"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9"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p:cNvSpPr>
            <a:spLocks noGrp="1"/>
          </p:cNvSpPr>
          <p:nvPr>
            <p:ph type="title"/>
          </p:nvPr>
        </p:nvSpPr>
        <p:spPr>
          <a:xfrm>
            <a:off x="8046720" y="1045597"/>
            <a:ext cx="3633746" cy="898950"/>
          </a:xfrm>
        </p:spPr>
        <p:txBody>
          <a:bodyPr anchor="b">
            <a:normAutofit/>
          </a:bodyPr>
          <a:lstStyle/>
          <a:p>
            <a:r>
              <a:rPr lang="en-US" sz="2400" b="1" dirty="0"/>
              <a:t>Children’s Services Act</a:t>
            </a:r>
            <a:br>
              <a:rPr lang="en-US" sz="2400" b="1" dirty="0"/>
            </a:br>
            <a:r>
              <a:rPr lang="en-US" sz="2400" b="1" dirty="0"/>
              <a:t>History Lesson of the Day</a:t>
            </a:r>
          </a:p>
        </p:txBody>
      </p:sp>
      <p:sp>
        <p:nvSpPr>
          <p:cNvPr id="3" name="Content Placeholder 2"/>
          <p:cNvSpPr>
            <a:spLocks noGrp="1"/>
          </p:cNvSpPr>
          <p:nvPr>
            <p:ph idx="1"/>
          </p:nvPr>
        </p:nvSpPr>
        <p:spPr>
          <a:xfrm>
            <a:off x="8046719" y="1944547"/>
            <a:ext cx="3633747" cy="3478244"/>
          </a:xfrm>
        </p:spPr>
        <p:txBody>
          <a:bodyPr>
            <a:normAutofit fontScale="92500" lnSpcReduction="10000"/>
          </a:bodyPr>
          <a:lstStyle/>
          <a:p>
            <a:endParaRPr lang="en-US" sz="1100" dirty="0"/>
          </a:p>
          <a:p>
            <a:r>
              <a:rPr lang="en-US" sz="1800" dirty="0"/>
              <a:t>What is the Children’s Services Act?</a:t>
            </a:r>
          </a:p>
          <a:p>
            <a:endParaRPr lang="en-US" sz="1800" dirty="0"/>
          </a:p>
          <a:p>
            <a:r>
              <a:rPr lang="en-US" sz="1800" dirty="0"/>
              <a:t>Pooled funding streams from Virginia Child Serving Agencies: VDSS, VDOE, VDJJ, VDBHDS</a:t>
            </a:r>
          </a:p>
          <a:p>
            <a:endParaRPr lang="en-US" sz="1800" dirty="0"/>
          </a:p>
          <a:p>
            <a:r>
              <a:rPr lang="en-US" sz="1800" dirty="0"/>
              <a:t>The Children’s Services Act was enacted to create a collaborative system of services and funding.</a:t>
            </a:r>
          </a:p>
          <a:p>
            <a:pPr lvl="1">
              <a:spcBef>
                <a:spcPts val="0"/>
              </a:spcBef>
            </a:pPr>
            <a:r>
              <a:rPr lang="en-US" sz="1800" dirty="0"/>
              <a:t>child-centered</a:t>
            </a:r>
          </a:p>
          <a:p>
            <a:pPr lvl="1">
              <a:spcBef>
                <a:spcPts val="0"/>
              </a:spcBef>
            </a:pPr>
            <a:r>
              <a:rPr lang="en-US" sz="1800" dirty="0"/>
              <a:t>family-focused</a:t>
            </a:r>
          </a:p>
          <a:p>
            <a:pPr lvl="1">
              <a:spcBef>
                <a:spcPts val="0"/>
              </a:spcBef>
            </a:pPr>
            <a:r>
              <a:rPr lang="en-US" sz="1800" dirty="0"/>
              <a:t>community-based</a:t>
            </a:r>
          </a:p>
          <a:p>
            <a:pPr lvl="1"/>
            <a:endParaRPr lang="en-US" sz="1100" dirty="0"/>
          </a:p>
          <a:p>
            <a:pPr lvl="1"/>
            <a:endParaRPr lang="en-US" sz="1100" dirty="0"/>
          </a:p>
        </p:txBody>
      </p:sp>
      <p:sp>
        <p:nvSpPr>
          <p:cNvPr id="4" name="Slide Number Placeholder 3">
            <a:extLst>
              <a:ext uri="{FF2B5EF4-FFF2-40B4-BE49-F238E27FC236}">
                <a16:creationId xmlns:a16="http://schemas.microsoft.com/office/drawing/2014/main" id="{AE33B76E-B3D2-4343-B5E0-250F2C7D9FA4}"/>
              </a:ext>
            </a:extLst>
          </p:cNvPr>
          <p:cNvSpPr>
            <a:spLocks noGrp="1"/>
          </p:cNvSpPr>
          <p:nvPr>
            <p:ph type="sldNum" sz="quarter" idx="12"/>
          </p:nvPr>
        </p:nvSpPr>
        <p:spPr>
          <a:xfrm>
            <a:off x="10853928" y="6355080"/>
            <a:ext cx="1188720" cy="365760"/>
          </a:xfrm>
        </p:spPr>
        <p:txBody>
          <a:bodyPr>
            <a:normAutofit/>
          </a:bodyPr>
          <a:lstStyle/>
          <a:p>
            <a:pPr algn="l">
              <a:spcAft>
                <a:spcPts val="600"/>
              </a:spcAft>
            </a:pPr>
            <a:fld id="{52E1F49B-1D3F-4517-9F0D-F4878A1B5319}" type="slidenum">
              <a:rPr lang="en-US" sz="1600">
                <a:solidFill>
                  <a:schemeClr val="tx1">
                    <a:lumMod val="75000"/>
                    <a:lumOff val="25000"/>
                  </a:schemeClr>
                </a:solidFill>
              </a:rPr>
              <a:pPr algn="l">
                <a:spcAft>
                  <a:spcPts val="600"/>
                </a:spcAft>
              </a:pPr>
              <a:t>4</a:t>
            </a:fld>
            <a:endParaRPr lang="en-US" sz="1600">
              <a:solidFill>
                <a:schemeClr val="tx1">
                  <a:lumMod val="75000"/>
                  <a:lumOff val="25000"/>
                </a:schemeClr>
              </a:solidFill>
            </a:endParaRPr>
          </a:p>
        </p:txBody>
      </p:sp>
    </p:spTree>
    <p:extLst>
      <p:ext uri="{BB962C8B-B14F-4D97-AF65-F5344CB8AC3E}">
        <p14:creationId xmlns:p14="http://schemas.microsoft.com/office/powerpoint/2010/main" val="2299043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3">
                                            <p:txEl>
                                              <p:pRg st="5" end="5"/>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0"/>
                                  </p:stCondLst>
                                  <p:childTnLst>
                                    <p:set>
                                      <p:cBhvr>
                                        <p:cTn id="9" dur="1" fill="hold">
                                          <p:stCondLst>
                                            <p:cond delay="249"/>
                                          </p:stCondLst>
                                        </p:cTn>
                                        <p:tgtEl>
                                          <p:spTgt spid="3">
                                            <p:txEl>
                                              <p:pRg st="6" end="6"/>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249"/>
                                          </p:stCondLst>
                                        </p:cTn>
                                        <p:tgtEl>
                                          <p:spTgt spid="3">
                                            <p:txEl>
                                              <p:pRg st="7" end="7"/>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249"/>
                                          </p:stCondLst>
                                        </p:cTn>
                                        <p:tgtEl>
                                          <p:spTgt spid="3">
                                            <p:txEl>
                                              <p:pRg st="8" end="8"/>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3FC00-47CB-42E4-B9EE-CCE200BC4A7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mn-lt"/>
              </a:rPr>
              <a:t>Systems of Care-Family Engagement</a:t>
            </a:r>
          </a:p>
        </p:txBody>
      </p:sp>
      <p:sp>
        <p:nvSpPr>
          <p:cNvPr id="3" name="Content Placeholder 2">
            <a:extLst>
              <a:ext uri="{FF2B5EF4-FFF2-40B4-BE49-F238E27FC236}">
                <a16:creationId xmlns:a16="http://schemas.microsoft.com/office/drawing/2014/main" id="{53AAEC45-2BFF-4A0B-A79E-0171E33C23AD}"/>
              </a:ext>
            </a:extLst>
          </p:cNvPr>
          <p:cNvSpPr>
            <a:spLocks noGrp="1"/>
          </p:cNvSpPr>
          <p:nvPr>
            <p:ph idx="1"/>
          </p:nvPr>
        </p:nvSpPr>
        <p:spPr>
          <a:xfrm>
            <a:off x="4810259" y="649480"/>
            <a:ext cx="6555347" cy="5546047"/>
          </a:xfrm>
        </p:spPr>
        <p:txBody>
          <a:bodyPr anchor="ctr">
            <a:normAutofit/>
          </a:bodyPr>
          <a:lstStyle/>
          <a:p>
            <a:r>
              <a:rPr lang="en-US" sz="2000"/>
              <a:t>Fundamental to CSA is the belief that all families have strengths; families deserve to be treated with dignity and respect; and outcomes improve when families are involved in decision-making</a:t>
            </a:r>
          </a:p>
        </p:txBody>
      </p:sp>
      <p:sp>
        <p:nvSpPr>
          <p:cNvPr id="4" name="Slide Number Placeholder 3">
            <a:extLst>
              <a:ext uri="{FF2B5EF4-FFF2-40B4-BE49-F238E27FC236}">
                <a16:creationId xmlns:a16="http://schemas.microsoft.com/office/drawing/2014/main" id="{3C23A5F7-6FAE-4F01-BE2F-21803487B4BE}"/>
              </a:ext>
            </a:extLst>
          </p:cNvPr>
          <p:cNvSpPr>
            <a:spLocks noGrp="1"/>
          </p:cNvSpPr>
          <p:nvPr>
            <p:ph type="sldNum" sz="quarter" idx="12"/>
          </p:nvPr>
        </p:nvSpPr>
        <p:spPr>
          <a:xfrm>
            <a:off x="11704320" y="6455664"/>
            <a:ext cx="448056" cy="365125"/>
          </a:xfrm>
        </p:spPr>
        <p:txBody>
          <a:bodyPr>
            <a:normAutofit/>
          </a:bodyPr>
          <a:lstStyle/>
          <a:p>
            <a:pPr>
              <a:spcAft>
                <a:spcPts val="600"/>
              </a:spcAft>
            </a:pPr>
            <a:fld id="{52E1F49B-1D3F-4517-9F0D-F4878A1B5319}"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spTree>
    <p:extLst>
      <p:ext uri="{BB962C8B-B14F-4D97-AF65-F5344CB8AC3E}">
        <p14:creationId xmlns:p14="http://schemas.microsoft.com/office/powerpoint/2010/main" val="96000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Shape 31">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F327C1-F34C-488A-AAF1-7E5646CACFB0}"/>
              </a:ext>
            </a:extLst>
          </p:cNvPr>
          <p:cNvSpPr>
            <a:spLocks noGrp="1"/>
          </p:cNvSpPr>
          <p:nvPr>
            <p:ph type="title"/>
          </p:nvPr>
        </p:nvSpPr>
        <p:spPr>
          <a:xfrm>
            <a:off x="934872" y="982272"/>
            <a:ext cx="3388419" cy="4560970"/>
          </a:xfrm>
        </p:spPr>
        <p:txBody>
          <a:bodyPr anchorCtr="1">
            <a:normAutofit/>
          </a:bodyPr>
          <a:lstStyle/>
          <a:p>
            <a:r>
              <a:rPr lang="en-US" sz="4000">
                <a:solidFill>
                  <a:srgbClr val="FFFFFF"/>
                </a:solidFill>
              </a:rPr>
              <a:t>Community Policy &amp; Management Team</a:t>
            </a:r>
          </a:p>
        </p:txBody>
      </p:sp>
      <p:sp>
        <p:nvSpPr>
          <p:cNvPr id="34"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2E2857A-20C0-466F-B6D2-FD275404EEC3}"/>
              </a:ext>
            </a:extLst>
          </p:cNvPr>
          <p:cNvSpPr>
            <a:spLocks noGrp="1"/>
          </p:cNvSpPr>
          <p:nvPr>
            <p:ph idx="1"/>
          </p:nvPr>
        </p:nvSpPr>
        <p:spPr>
          <a:xfrm>
            <a:off x="5221862" y="1719618"/>
            <a:ext cx="5948831" cy="4334629"/>
          </a:xfrm>
        </p:spPr>
        <p:txBody>
          <a:bodyPr anchor="ctr">
            <a:normAutofit/>
          </a:bodyPr>
          <a:lstStyle/>
          <a:p>
            <a:r>
              <a:rPr lang="en-US" sz="1700">
                <a:solidFill>
                  <a:srgbClr val="FEFFFF"/>
                </a:solidFill>
              </a:rPr>
              <a:t>Mandated through the Code of Virginia</a:t>
            </a:r>
          </a:p>
          <a:p>
            <a:pPr lvl="1"/>
            <a:r>
              <a:rPr lang="en-US" sz="1700">
                <a:solidFill>
                  <a:srgbClr val="FEFFFF"/>
                </a:solidFill>
              </a:rPr>
              <a:t>Appointed by the governing board</a:t>
            </a:r>
          </a:p>
          <a:p>
            <a:pPr lvl="1"/>
            <a:r>
              <a:rPr lang="en-US" sz="1700">
                <a:solidFill>
                  <a:srgbClr val="FEFFFF"/>
                </a:solidFill>
              </a:rPr>
              <a:t>Local agency heads or their designees from each agency, Private Provider Representative, and Parent Representative</a:t>
            </a:r>
          </a:p>
          <a:p>
            <a:pPr lvl="2"/>
            <a:r>
              <a:rPr lang="en-US" sz="1700">
                <a:solidFill>
                  <a:srgbClr val="FEFFFF"/>
                </a:solidFill>
              </a:rPr>
              <a:t>NWCSB- Denise Acker, Current Chair</a:t>
            </a:r>
          </a:p>
          <a:p>
            <a:pPr lvl="2"/>
            <a:r>
              <a:rPr lang="en-US" sz="1700">
                <a:solidFill>
                  <a:srgbClr val="FEFFFF"/>
                </a:solidFill>
              </a:rPr>
              <a:t>County Admin- Jay Tibbs</a:t>
            </a:r>
          </a:p>
          <a:p>
            <a:pPr lvl="2"/>
            <a:r>
              <a:rPr lang="en-US" sz="1700">
                <a:solidFill>
                  <a:srgbClr val="FEFFFF"/>
                </a:solidFill>
              </a:rPr>
              <a:t>FCPS- Dr. Michele Sandy</a:t>
            </a:r>
          </a:p>
          <a:p>
            <a:pPr lvl="2"/>
            <a:r>
              <a:rPr lang="en-US" sz="1700">
                <a:solidFill>
                  <a:srgbClr val="FEFFFF"/>
                </a:solidFill>
              </a:rPr>
              <a:t>DSS- Tamara Green</a:t>
            </a:r>
          </a:p>
          <a:p>
            <a:pPr lvl="2"/>
            <a:r>
              <a:rPr lang="en-US" sz="1700">
                <a:solidFill>
                  <a:srgbClr val="FEFFFF"/>
                </a:solidFill>
              </a:rPr>
              <a:t>JCSU- Jerry Stollings</a:t>
            </a:r>
          </a:p>
          <a:p>
            <a:pPr lvl="2"/>
            <a:r>
              <a:rPr lang="en-US" sz="1700">
                <a:solidFill>
                  <a:srgbClr val="FEFFFF"/>
                </a:solidFill>
              </a:rPr>
              <a:t>VDH- Leea Shirley</a:t>
            </a:r>
          </a:p>
          <a:p>
            <a:pPr lvl="2"/>
            <a:r>
              <a:rPr lang="en-US" sz="1700">
                <a:solidFill>
                  <a:srgbClr val="FEFFFF"/>
                </a:solidFill>
              </a:rPr>
              <a:t>Private Provider Representative- David Alley, Grafton Integrated Health Network</a:t>
            </a:r>
          </a:p>
          <a:p>
            <a:pPr lvl="2"/>
            <a:r>
              <a:rPr lang="en-US" sz="1700">
                <a:solidFill>
                  <a:srgbClr val="FEFFFF"/>
                </a:solidFill>
              </a:rPr>
              <a:t>Parent Representative- Vacant</a:t>
            </a:r>
          </a:p>
          <a:p>
            <a:pPr lvl="1"/>
            <a:endParaRPr lang="en-US" sz="1700">
              <a:solidFill>
                <a:srgbClr val="FEFFFF"/>
              </a:solidFill>
            </a:endParaRPr>
          </a:p>
        </p:txBody>
      </p:sp>
      <p:sp>
        <p:nvSpPr>
          <p:cNvPr id="4" name="Slide Number Placeholder 3">
            <a:extLst>
              <a:ext uri="{FF2B5EF4-FFF2-40B4-BE49-F238E27FC236}">
                <a16:creationId xmlns:a16="http://schemas.microsoft.com/office/drawing/2014/main" id="{AB4AC5AD-0B00-44AD-A214-D5045AB76B28}"/>
              </a:ext>
            </a:extLst>
          </p:cNvPr>
          <p:cNvSpPr>
            <a:spLocks noGrp="1"/>
          </p:cNvSpPr>
          <p:nvPr>
            <p:ph type="sldNum" sz="quarter" idx="12"/>
          </p:nvPr>
        </p:nvSpPr>
        <p:spPr>
          <a:xfrm>
            <a:off x="10707624" y="6175188"/>
            <a:ext cx="685800" cy="320040"/>
          </a:xfrm>
        </p:spPr>
        <p:txBody>
          <a:bodyPr>
            <a:normAutofit/>
          </a:bodyPr>
          <a:lstStyle/>
          <a:p>
            <a:pPr>
              <a:spcAft>
                <a:spcPts val="600"/>
              </a:spcAft>
            </a:pPr>
            <a:fld id="{52E1F49B-1D3F-4517-9F0D-F4878A1B5319}" type="slidenum">
              <a:rPr lang="en-US" sz="1000">
                <a:solidFill>
                  <a:srgbClr val="FFFFFF"/>
                </a:solidFill>
              </a:rPr>
              <a:pPr>
                <a:spcAft>
                  <a:spcPts val="600"/>
                </a:spcAft>
              </a:pPr>
              <a:t>6</a:t>
            </a:fld>
            <a:endParaRPr lang="en-US" sz="1000">
              <a:solidFill>
                <a:srgbClr val="FFFFFF"/>
              </a:solidFill>
            </a:endParaRPr>
          </a:p>
        </p:txBody>
      </p:sp>
    </p:spTree>
    <p:extLst>
      <p:ext uri="{BB962C8B-B14F-4D97-AF65-F5344CB8AC3E}">
        <p14:creationId xmlns:p14="http://schemas.microsoft.com/office/powerpoint/2010/main" val="302874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EED3CB6-AB4E-4FFB-9BD8-50BAEB27776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CPMT Responsibilities</a:t>
            </a:r>
          </a:p>
        </p:txBody>
      </p:sp>
      <p:sp>
        <p:nvSpPr>
          <p:cNvPr id="3" name="Content Placeholder 2">
            <a:extLst>
              <a:ext uri="{FF2B5EF4-FFF2-40B4-BE49-F238E27FC236}">
                <a16:creationId xmlns:a16="http://schemas.microsoft.com/office/drawing/2014/main" id="{ADF5A1BA-138D-4A64-87CB-A00A6E2FBC93}"/>
              </a:ext>
            </a:extLst>
          </p:cNvPr>
          <p:cNvSpPr>
            <a:spLocks noGrp="1"/>
          </p:cNvSpPr>
          <p:nvPr>
            <p:ph idx="1"/>
          </p:nvPr>
        </p:nvSpPr>
        <p:spPr>
          <a:xfrm>
            <a:off x="1367624" y="2490436"/>
            <a:ext cx="9708995" cy="3567173"/>
          </a:xfrm>
        </p:spPr>
        <p:txBody>
          <a:bodyPr anchor="ctr">
            <a:normAutofit/>
          </a:bodyPr>
          <a:lstStyle/>
          <a:p>
            <a:r>
              <a:rPr lang="en-US" sz="2400"/>
              <a:t>Develop local interagency procedures governing the provision of services</a:t>
            </a:r>
          </a:p>
          <a:p>
            <a:r>
              <a:rPr lang="en-US" sz="2400"/>
              <a:t>Develop policies governing access to CSA Pool Funds, including a parental contribution for services, fiscal procedures, referrals to FAPT, utilization review, ICC, appeals, Emergency Funding, etc.</a:t>
            </a:r>
          </a:p>
          <a:p>
            <a:r>
              <a:rPr lang="en-US" sz="2400"/>
              <a:t>Authorize and monitor the expenditure of funds by FAPT or MDT</a:t>
            </a:r>
          </a:p>
          <a:p>
            <a:r>
              <a:rPr lang="en-US" sz="2400"/>
              <a:t>Collect and submit data to the State Executive Council as required</a:t>
            </a:r>
            <a:endParaRPr lang="en-US" sz="2400" dirty="0"/>
          </a:p>
        </p:txBody>
      </p:sp>
      <p:sp>
        <p:nvSpPr>
          <p:cNvPr id="4" name="Slide Number Placeholder 3">
            <a:extLst>
              <a:ext uri="{FF2B5EF4-FFF2-40B4-BE49-F238E27FC236}">
                <a16:creationId xmlns:a16="http://schemas.microsoft.com/office/drawing/2014/main" id="{C9090E14-BA6C-4859-A2A4-E042FA9362C7}"/>
              </a:ext>
            </a:extLst>
          </p:cNvPr>
          <p:cNvSpPr>
            <a:spLocks noGrp="1"/>
          </p:cNvSpPr>
          <p:nvPr>
            <p:ph type="sldNum" sz="quarter" idx="12"/>
          </p:nvPr>
        </p:nvSpPr>
        <p:spPr>
          <a:xfrm>
            <a:off x="10707624" y="6382512"/>
            <a:ext cx="685800" cy="320040"/>
          </a:xfrm>
        </p:spPr>
        <p:txBody>
          <a:bodyPr>
            <a:normAutofit/>
          </a:bodyPr>
          <a:lstStyle/>
          <a:p>
            <a:pPr>
              <a:spcAft>
                <a:spcPts val="600"/>
              </a:spcAft>
            </a:pPr>
            <a:fld id="{52E1F49B-1D3F-4517-9F0D-F4878A1B5319}" type="slidenum">
              <a:rPr lang="en-US" sz="1000"/>
              <a:pPr>
                <a:spcAft>
                  <a:spcPts val="600"/>
                </a:spcAft>
              </a:pPr>
              <a:t>7</a:t>
            </a:fld>
            <a:endParaRPr lang="en-US" sz="1000"/>
          </a:p>
        </p:txBody>
      </p:sp>
    </p:spTree>
    <p:extLst>
      <p:ext uri="{BB962C8B-B14F-4D97-AF65-F5344CB8AC3E}">
        <p14:creationId xmlns:p14="http://schemas.microsoft.com/office/powerpoint/2010/main" val="169560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Shape 29">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US" sz="4000">
                <a:solidFill>
                  <a:srgbClr val="FFFFFF"/>
                </a:solidFill>
              </a:rPr>
              <a:t>Family Assessment and Planning Team</a:t>
            </a:r>
          </a:p>
        </p:txBody>
      </p:sp>
      <p:sp>
        <p:nvSpPr>
          <p:cNvPr id="3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5948831" cy="4334629"/>
          </a:xfrm>
        </p:spPr>
        <p:txBody>
          <a:bodyPr anchor="ctr">
            <a:normAutofit/>
          </a:bodyPr>
          <a:lstStyle/>
          <a:p>
            <a:r>
              <a:rPr lang="en-US" sz="1700" dirty="0">
                <a:solidFill>
                  <a:srgbClr val="FEFFFF"/>
                </a:solidFill>
              </a:rPr>
              <a:t>Mandated through the Code of Virginia</a:t>
            </a:r>
          </a:p>
          <a:p>
            <a:pPr lvl="1"/>
            <a:r>
              <a:rPr lang="en-US" sz="1700" dirty="0">
                <a:solidFill>
                  <a:srgbClr val="FEFFFF"/>
                </a:solidFill>
              </a:rPr>
              <a:t>Appointed by the CPMT</a:t>
            </a:r>
          </a:p>
          <a:p>
            <a:pPr lvl="1"/>
            <a:r>
              <a:rPr lang="en-US" sz="1700" dirty="0">
                <a:solidFill>
                  <a:srgbClr val="FEFFFF"/>
                </a:solidFill>
              </a:rPr>
              <a:t>Agency representatives who have authority to access services within their respective agencies, Private Provider Representative, and Parent Representative</a:t>
            </a:r>
          </a:p>
          <a:p>
            <a:pPr lvl="2"/>
            <a:r>
              <a:rPr lang="en-US" sz="1700" dirty="0">
                <a:solidFill>
                  <a:srgbClr val="FEFFFF"/>
                </a:solidFill>
              </a:rPr>
              <a:t>FCPS- Julia </a:t>
            </a:r>
            <a:r>
              <a:rPr lang="en-US" sz="1700" dirty="0" err="1">
                <a:solidFill>
                  <a:srgbClr val="FEFFFF"/>
                </a:solidFill>
              </a:rPr>
              <a:t>Vettorel</a:t>
            </a:r>
            <a:endParaRPr lang="en-US" sz="1700" dirty="0">
              <a:solidFill>
                <a:srgbClr val="FEFFFF"/>
              </a:solidFill>
            </a:endParaRPr>
          </a:p>
          <a:p>
            <a:pPr lvl="2"/>
            <a:r>
              <a:rPr lang="en-US" sz="1700" dirty="0">
                <a:solidFill>
                  <a:srgbClr val="FEFFFF"/>
                </a:solidFill>
              </a:rPr>
              <a:t>NWCSB- Robin Hockman</a:t>
            </a:r>
          </a:p>
          <a:p>
            <a:pPr lvl="2"/>
            <a:r>
              <a:rPr lang="en-US" sz="1700" dirty="0">
                <a:solidFill>
                  <a:srgbClr val="FEFFFF"/>
                </a:solidFill>
              </a:rPr>
              <a:t>DSS- Jen Smith/Paula Orndorff</a:t>
            </a:r>
          </a:p>
          <a:p>
            <a:pPr lvl="2"/>
            <a:r>
              <a:rPr lang="en-US" sz="1700" dirty="0">
                <a:solidFill>
                  <a:srgbClr val="FEFFFF"/>
                </a:solidFill>
              </a:rPr>
              <a:t>JCSU- Jen Osbourne</a:t>
            </a:r>
          </a:p>
          <a:p>
            <a:pPr lvl="2"/>
            <a:r>
              <a:rPr lang="en-US" sz="1700" dirty="0">
                <a:solidFill>
                  <a:srgbClr val="FEFFFF"/>
                </a:solidFill>
              </a:rPr>
              <a:t>Private Provider Representative- Vacant</a:t>
            </a:r>
          </a:p>
          <a:p>
            <a:pPr lvl="2"/>
            <a:r>
              <a:rPr lang="en-US" sz="1700" dirty="0">
                <a:solidFill>
                  <a:srgbClr val="FEFFFF"/>
                </a:solidFill>
              </a:rPr>
              <a:t>Parent Representative- Vacant</a:t>
            </a:r>
          </a:p>
          <a:p>
            <a:pPr lvl="1"/>
            <a:r>
              <a:rPr lang="en-US" sz="1700" dirty="0">
                <a:solidFill>
                  <a:srgbClr val="FEFFFF"/>
                </a:solidFill>
              </a:rPr>
              <a:t>Members who serve are immune from liability unless it is proven that they acted with malicious intent</a:t>
            </a:r>
          </a:p>
        </p:txBody>
      </p:sp>
      <p:sp>
        <p:nvSpPr>
          <p:cNvPr id="4" name="Slide Number Placeholder 3">
            <a:extLst>
              <a:ext uri="{FF2B5EF4-FFF2-40B4-BE49-F238E27FC236}">
                <a16:creationId xmlns:a16="http://schemas.microsoft.com/office/drawing/2014/main" id="{3BC4E247-20DD-4269-A899-B64AA837457F}"/>
              </a:ext>
            </a:extLst>
          </p:cNvPr>
          <p:cNvSpPr>
            <a:spLocks noGrp="1"/>
          </p:cNvSpPr>
          <p:nvPr>
            <p:ph type="sldNum" sz="quarter" idx="12"/>
          </p:nvPr>
        </p:nvSpPr>
        <p:spPr>
          <a:xfrm>
            <a:off x="10707624" y="6175188"/>
            <a:ext cx="685800" cy="320040"/>
          </a:xfrm>
        </p:spPr>
        <p:txBody>
          <a:bodyPr>
            <a:normAutofit/>
          </a:bodyPr>
          <a:lstStyle/>
          <a:p>
            <a:pPr>
              <a:spcAft>
                <a:spcPts val="600"/>
              </a:spcAft>
            </a:pPr>
            <a:fld id="{52E1F49B-1D3F-4517-9F0D-F4878A1B5319}" type="slidenum">
              <a:rPr lang="en-US" sz="1000">
                <a:solidFill>
                  <a:srgbClr val="FFFFFF"/>
                </a:solidFill>
              </a:rPr>
              <a:pPr>
                <a:spcAft>
                  <a:spcPts val="600"/>
                </a:spcAft>
              </a:pPr>
              <a:t>8</a:t>
            </a:fld>
            <a:endParaRPr lang="en-US" sz="1000">
              <a:solidFill>
                <a:srgbClr val="FFFFFF"/>
              </a:solidFill>
            </a:endParaRPr>
          </a:p>
        </p:txBody>
      </p:sp>
    </p:spTree>
    <p:extLst>
      <p:ext uri="{BB962C8B-B14F-4D97-AF65-F5344CB8AC3E}">
        <p14:creationId xmlns:p14="http://schemas.microsoft.com/office/powerpoint/2010/main" val="329818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1151926-EC41-46E2-90E7-5EF2E32F7C79}"/>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FAPT Responsibilities</a:t>
            </a:r>
            <a:br>
              <a:rPr lang="en-US" sz="4000">
                <a:solidFill>
                  <a:srgbClr val="FFFFFF"/>
                </a:solidFill>
              </a:rPr>
            </a:br>
            <a:endParaRPr lang="en-US" sz="4000">
              <a:solidFill>
                <a:srgbClr val="FFFFFF"/>
              </a:solidFill>
            </a:endParaRPr>
          </a:p>
        </p:txBody>
      </p:sp>
      <p:sp>
        <p:nvSpPr>
          <p:cNvPr id="3" name="Content Placeholder 2"/>
          <p:cNvSpPr>
            <a:spLocks noGrp="1"/>
          </p:cNvSpPr>
          <p:nvPr>
            <p:ph idx="1"/>
          </p:nvPr>
        </p:nvSpPr>
        <p:spPr>
          <a:xfrm>
            <a:off x="1367624" y="2490436"/>
            <a:ext cx="9708995" cy="4107134"/>
          </a:xfrm>
        </p:spPr>
        <p:txBody>
          <a:bodyPr anchor="ctr">
            <a:normAutofit/>
          </a:bodyPr>
          <a:lstStyle/>
          <a:p>
            <a:endParaRPr lang="en-US" sz="1300" dirty="0"/>
          </a:p>
          <a:p>
            <a:pPr lvl="1"/>
            <a:r>
              <a:rPr lang="en-US" sz="1600" dirty="0"/>
              <a:t>Review referrals to the team</a:t>
            </a:r>
          </a:p>
          <a:p>
            <a:pPr lvl="1"/>
            <a:r>
              <a:rPr lang="en-US" sz="1600" dirty="0"/>
              <a:t>Provide for family participation in all aspects of assessment, planning, and implementation of services</a:t>
            </a:r>
          </a:p>
          <a:p>
            <a:pPr lvl="1"/>
            <a:r>
              <a:rPr lang="en-US" sz="1600" dirty="0"/>
              <a:t>Provide for participation of foster parents for permanent foster care or long-term foster care placement; CM shall notify foster parents of meetings, opinions of foster parents shall be considered</a:t>
            </a:r>
          </a:p>
          <a:p>
            <a:pPr lvl="1"/>
            <a:r>
              <a:rPr lang="en-US" sz="1600" dirty="0"/>
              <a:t>Develop an IFSP that provides for appropriate cost-effective services</a:t>
            </a:r>
          </a:p>
          <a:p>
            <a:pPr lvl="1"/>
            <a:r>
              <a:rPr lang="en-US" sz="1600" dirty="0"/>
              <a:t>Identify youth at risk of entering, or placed in, residential treatment who can be effectively served in their communities. The FAPT shall:</a:t>
            </a:r>
          </a:p>
          <a:p>
            <a:pPr lvl="2"/>
            <a:r>
              <a:rPr lang="en-US" sz="1600" dirty="0"/>
              <a:t>Identify the strengths &amp; needs of child &amp; family-through conducting/reviewing comprehensive assessments including the CANS</a:t>
            </a:r>
          </a:p>
          <a:p>
            <a:pPr lvl="2"/>
            <a:r>
              <a:rPr lang="en-US" sz="1600" dirty="0"/>
              <a:t>Identify specific services and supports necessary to meet the identified needs</a:t>
            </a:r>
          </a:p>
          <a:p>
            <a:pPr lvl="2"/>
            <a:r>
              <a:rPr lang="en-US" sz="1600" dirty="0"/>
              <a:t>Implement a plan for returning the youth to the home or community, including identifying services/supports to assist with the transition</a:t>
            </a:r>
          </a:p>
          <a:p>
            <a:pPr lvl="2"/>
            <a:r>
              <a:rPr lang="en-US" sz="1600" dirty="0"/>
              <a:t>Provide Utilization Review of services to determine whether the services/placement continue to provide the most appropriate, least restrictive and effective services</a:t>
            </a:r>
          </a:p>
        </p:txBody>
      </p:sp>
      <p:sp>
        <p:nvSpPr>
          <p:cNvPr id="4" name="Slide Number Placeholder 3">
            <a:extLst>
              <a:ext uri="{FF2B5EF4-FFF2-40B4-BE49-F238E27FC236}">
                <a16:creationId xmlns:a16="http://schemas.microsoft.com/office/drawing/2014/main" id="{636BBF81-E830-4D01-9067-086A9AF07683}"/>
              </a:ext>
            </a:extLst>
          </p:cNvPr>
          <p:cNvSpPr>
            <a:spLocks noGrp="1"/>
          </p:cNvSpPr>
          <p:nvPr>
            <p:ph type="sldNum" sz="quarter" idx="12"/>
          </p:nvPr>
        </p:nvSpPr>
        <p:spPr>
          <a:xfrm>
            <a:off x="10707624" y="6382512"/>
            <a:ext cx="685800" cy="320040"/>
          </a:xfrm>
        </p:spPr>
        <p:txBody>
          <a:bodyPr>
            <a:normAutofit/>
          </a:bodyPr>
          <a:lstStyle/>
          <a:p>
            <a:pPr>
              <a:spcAft>
                <a:spcPts val="600"/>
              </a:spcAft>
            </a:pPr>
            <a:fld id="{52E1F49B-1D3F-4517-9F0D-F4878A1B5319}" type="slidenum">
              <a:rPr lang="en-US" sz="1000"/>
              <a:pPr>
                <a:spcAft>
                  <a:spcPts val="600"/>
                </a:spcAft>
              </a:pPr>
              <a:t>9</a:t>
            </a:fld>
            <a:endParaRPr lang="en-US" sz="1000"/>
          </a:p>
        </p:txBody>
      </p:sp>
    </p:spTree>
    <p:extLst>
      <p:ext uri="{BB962C8B-B14F-4D97-AF65-F5344CB8AC3E}">
        <p14:creationId xmlns:p14="http://schemas.microsoft.com/office/powerpoint/2010/main" val="639658688"/>
      </p:ext>
    </p:extLst>
  </p:cSld>
  <p:clrMapOvr>
    <a:masterClrMapping/>
  </p:clrMapOvr>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206392e-7a44-4add-962b-2a6c11dfab6c" xsi:nil="true"/>
    <lcf76f155ced4ddcb4097134ff3c332f xmlns="17216b12-051f-4432-b23f-21bf5036276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1C4ED6FBDAF64691EBF6F21B8B0DAB" ma:contentTypeVersion="15" ma:contentTypeDescription="Create a new document." ma:contentTypeScope="" ma:versionID="b04a167652f00f1ee6bd5c7d503899e3">
  <xsd:schema xmlns:xsd="http://www.w3.org/2001/XMLSchema" xmlns:xs="http://www.w3.org/2001/XMLSchema" xmlns:p="http://schemas.microsoft.com/office/2006/metadata/properties" xmlns:ns2="17216b12-051f-4432-b23f-21bf5036276f" xmlns:ns3="7206392e-7a44-4add-962b-2a6c11dfab6c" targetNamespace="http://schemas.microsoft.com/office/2006/metadata/properties" ma:root="true" ma:fieldsID="e48967a845ca8765472348f01754f22b" ns2:_="" ns3:_="">
    <xsd:import namespace="17216b12-051f-4432-b23f-21bf5036276f"/>
    <xsd:import namespace="7206392e-7a44-4add-962b-2a6c11dfab6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16b12-051f-4432-b23f-21bf503627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581a9b-7bcd-4da4-ae03-4f6f06d04d2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06392e-7a44-4add-962b-2a6c11dfab6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4e68450-9c04-46cf-827e-65320fc2918c}" ma:internalName="TaxCatchAll" ma:showField="CatchAllData" ma:web="7206392e-7a44-4add-962b-2a6c11dfab6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EAD4F9-AD0D-45B0-8423-F8DBD9DC2A73}">
  <ds:schemaRefs>
    <ds:schemaRef ds:uri="http://schemas.microsoft.com/sharepoint/v3/contenttype/forms"/>
  </ds:schemaRefs>
</ds:datastoreItem>
</file>

<file path=customXml/itemProps2.xml><?xml version="1.0" encoding="utf-8"?>
<ds:datastoreItem xmlns:ds="http://schemas.openxmlformats.org/officeDocument/2006/customXml" ds:itemID="{6F0D7054-46B4-4575-A877-75550756C45E}">
  <ds:schemaRefs>
    <ds:schemaRef ds:uri="http://schemas.microsoft.com/office/2006/metadata/properties"/>
    <ds:schemaRef ds:uri="http://schemas.microsoft.com/office/infopath/2007/PartnerControls"/>
    <ds:schemaRef ds:uri="7206392e-7a44-4add-962b-2a6c11dfab6c"/>
    <ds:schemaRef ds:uri="17216b12-051f-4432-b23f-21bf5036276f"/>
  </ds:schemaRefs>
</ds:datastoreItem>
</file>

<file path=customXml/itemProps3.xml><?xml version="1.0" encoding="utf-8"?>
<ds:datastoreItem xmlns:ds="http://schemas.openxmlformats.org/officeDocument/2006/customXml" ds:itemID="{ECB59653-1CDC-4C3C-8DE6-ED77BDD18863}"/>
</file>

<file path=docProps/app.xml><?xml version="1.0" encoding="utf-8"?>
<Properties xmlns="http://schemas.openxmlformats.org/officeDocument/2006/extended-properties" xmlns:vt="http://schemas.openxmlformats.org/officeDocument/2006/docPropsVTypes">
  <Template>Ion Boardroom</Template>
  <TotalTime>36056</TotalTime>
  <Words>2654</Words>
  <Application>Microsoft Office PowerPoint</Application>
  <PresentationFormat>Widescreen</PresentationFormat>
  <Paragraphs>412</Paragraphs>
  <Slides>38</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Meiryo</vt:lpstr>
      <vt:lpstr>Arial</vt:lpstr>
      <vt:lpstr>Calibri</vt:lpstr>
      <vt:lpstr>Calibri Light</vt:lpstr>
      <vt:lpstr>Office Theme</vt:lpstr>
      <vt:lpstr>Case Manager Training</vt:lpstr>
      <vt:lpstr>PowerPoint Presentation</vt:lpstr>
      <vt:lpstr>CSA Staff</vt:lpstr>
      <vt:lpstr>Children’s Services Act History Lesson of the Day</vt:lpstr>
      <vt:lpstr>Systems of Care-Family Engagement</vt:lpstr>
      <vt:lpstr>Community Policy &amp; Management Team</vt:lpstr>
      <vt:lpstr>CPMT Responsibilities</vt:lpstr>
      <vt:lpstr>Family Assessment and Planning Team</vt:lpstr>
      <vt:lpstr>FAPT Responsibilities </vt:lpstr>
      <vt:lpstr>FAPT Responsibilities, cont.</vt:lpstr>
      <vt:lpstr>CSA Eligibility</vt:lpstr>
      <vt:lpstr>Mandated Eligibility</vt:lpstr>
      <vt:lpstr>Eligibility</vt:lpstr>
      <vt:lpstr>COV§16.1.228 CHINS-Services Definition </vt:lpstr>
      <vt:lpstr>CHINS-Services continued</vt:lpstr>
      <vt:lpstr>Can CSA Pay?     </vt:lpstr>
      <vt:lpstr>PowerPoint Presentation</vt:lpstr>
      <vt:lpstr>Case Manager Responsibilities</vt:lpstr>
      <vt:lpstr>Sympathy vs Empathy</vt:lpstr>
      <vt:lpstr>Other Funding Sources</vt:lpstr>
      <vt:lpstr>Medicaid</vt:lpstr>
      <vt:lpstr>Medicaid, Cont.</vt:lpstr>
      <vt:lpstr>Before FAPT</vt:lpstr>
      <vt:lpstr>Before FAPT, cont.</vt:lpstr>
      <vt:lpstr>FAPT IS…</vt:lpstr>
      <vt:lpstr>FAPT is NOT…</vt:lpstr>
      <vt:lpstr>What to Expect at FAPT</vt:lpstr>
      <vt:lpstr>What does FAPT Expect?</vt:lpstr>
      <vt:lpstr>Typical Questions Asked in FAPT</vt:lpstr>
      <vt:lpstr>After FAPT…  Intermediary Funding Team</vt:lpstr>
      <vt:lpstr>Ongoing Case Management responsibilities</vt:lpstr>
      <vt:lpstr>Ongoing Case Management, Cont.</vt:lpstr>
      <vt:lpstr>CANS- Child and Adolescent Needs and Strengths</vt:lpstr>
      <vt:lpstr>CANS Cont.</vt:lpstr>
      <vt:lpstr>Review Frequency</vt:lpstr>
      <vt:lpstr>Helpful Links</vt:lpstr>
      <vt:lpstr>PowerPoint Presentation</vt:lpstr>
      <vt:lpstr>Contact 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FAPT Training</dc:title>
  <dc:creator>Jackie Jury</dc:creator>
  <cp:lastModifiedBy>Jackie Jury</cp:lastModifiedBy>
  <cp:revision>122</cp:revision>
  <cp:lastPrinted>2018-03-13T21:28:57Z</cp:lastPrinted>
  <dcterms:created xsi:type="dcterms:W3CDTF">2017-09-11T15:21:28Z</dcterms:created>
  <dcterms:modified xsi:type="dcterms:W3CDTF">2024-02-02T20:59:17Z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0x010100CA1C4ED6FBDAF64691EBF6F21B8B0DAB</vt:lpwstr>
  </property>
  <property fmtid="{D5CDD505-2E9C-101B-9397-08002B2CF9AE}" pid="3" name="MediaServiceImageTags">
    <vt:lpwstr/>
  </property>
</Properties>
</file>