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commentAuthors.xml" ContentType="application/vnd.openxmlformats-officedocument.presentationml.commentAuthors+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2" r:id="rId7"/>
    <p:sldId id="265" r:id="rId8"/>
    <p:sldId id="266" r:id="rId9"/>
    <p:sldId id="263" r:id="rId10"/>
    <p:sldId id="264" r:id="rId11"/>
    <p:sldId id="267"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ckie Jury" initials="JJ" lastIdx="2" clrIdx="0">
    <p:extLst>
      <p:ext uri="{19B8F6BF-5375-455C-9EA6-DF929625EA0E}">
        <p15:presenceInfo xmlns:p15="http://schemas.microsoft.com/office/powerpoint/2012/main" userId="S-1-5-21-3809452678-2075984677-533812712-88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2" autoAdjust="0"/>
    <p:restoredTop sz="94660" autoAdjust="0"/>
  </p:normalViewPr>
  <p:slideViewPr>
    <p:cSldViewPr snapToGrid="0">
      <p:cViewPr varScale="1">
        <p:scale>
          <a:sx n="96" d="100"/>
          <a:sy n="96" d="100"/>
        </p:scale>
        <p:origin x="522"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7" d="100"/>
          <a:sy n="77" d="100"/>
        </p:scale>
        <p:origin x="406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FA71FD-9A72-4755-863B-21BF4C1E82A3}" type="datetimeFigureOut">
              <a:rPr lang="en-US" smtClean="0"/>
              <a:t>10/25/2017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858BDF-7457-415C-9011-8C20B0B65743}" type="slidenum">
              <a:rPr lang="en-US" smtClean="0"/>
              <a:t>‹#›</a:t>
            </a:fld>
            <a:endParaRPr lang="en-US"/>
          </a:p>
        </p:txBody>
      </p:sp>
    </p:spTree>
    <p:extLst>
      <p:ext uri="{BB962C8B-B14F-4D97-AF65-F5344CB8AC3E}">
        <p14:creationId xmlns:p14="http://schemas.microsoft.com/office/powerpoint/2010/main" val="1477290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1993 Legislation through General Assembly</a:t>
            </a:r>
          </a:p>
        </p:txBody>
      </p:sp>
      <p:sp>
        <p:nvSpPr>
          <p:cNvPr id="4" name="Slide Number Placeholder 3"/>
          <p:cNvSpPr>
            <a:spLocks noGrp="1"/>
          </p:cNvSpPr>
          <p:nvPr>
            <p:ph type="sldNum" sz="quarter" idx="10"/>
          </p:nvPr>
        </p:nvSpPr>
        <p:spPr/>
        <p:txBody>
          <a:bodyPr/>
          <a:lstStyle/>
          <a:p>
            <a:fld id="{B8858BDF-7457-415C-9011-8C20B0B65743}" type="slidenum">
              <a:rPr lang="en-US" smtClean="0"/>
              <a:t>2</a:t>
            </a:fld>
            <a:endParaRPr lang="en-US"/>
          </a:p>
        </p:txBody>
      </p:sp>
    </p:spTree>
    <p:extLst>
      <p:ext uri="{BB962C8B-B14F-4D97-AF65-F5344CB8AC3E}">
        <p14:creationId xmlns:p14="http://schemas.microsoft.com/office/powerpoint/2010/main" val="3596437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392F364-50B2-4CBC-812D-8C0411F8872B}" type="datetimeFigureOut">
              <a:rPr lang="en-US" smtClean="0"/>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4224140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92F364-50B2-4CBC-812D-8C0411F8872B}" type="datetimeFigureOut">
              <a:rPr lang="en-US" smtClean="0"/>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1411654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92F364-50B2-4CBC-812D-8C0411F8872B}" type="datetimeFigureOut">
              <a:rPr lang="en-US" smtClean="0"/>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883799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92F364-50B2-4CBC-812D-8C0411F8872B}" type="datetimeFigureOut">
              <a:rPr lang="en-US" smtClean="0"/>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378568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92F364-50B2-4CBC-812D-8C0411F8872B}" type="datetimeFigureOut">
              <a:rPr lang="en-US" smtClean="0"/>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2268550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392F364-50B2-4CBC-812D-8C0411F8872B}" type="datetimeFigureOut">
              <a:rPr lang="en-US" smtClean="0"/>
              <a:t>10/25/2017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1268657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392F364-50B2-4CBC-812D-8C0411F8872B}" type="datetimeFigureOut">
              <a:rPr lang="en-US" smtClean="0"/>
              <a:t>10/25/2017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1583329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392F364-50B2-4CBC-812D-8C0411F8872B}" type="datetimeFigureOut">
              <a:rPr lang="en-US" smtClean="0"/>
              <a:t>10/25/2017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347566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92F364-50B2-4CBC-812D-8C0411F8872B}" type="datetimeFigureOut">
              <a:rPr lang="en-US" smtClean="0"/>
              <a:t>10/25/2017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891994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392F364-50B2-4CBC-812D-8C0411F8872B}" type="datetimeFigureOut">
              <a:rPr lang="en-US" smtClean="0"/>
              <a:t>10/25/2017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1133136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392F364-50B2-4CBC-812D-8C0411F8872B}" type="datetimeFigureOut">
              <a:rPr lang="en-US" smtClean="0"/>
              <a:t>10/25/2017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E1F49B-1D3F-4517-9F0D-F4878A1B5319}" type="slidenum">
              <a:rPr lang="en-US" smtClean="0"/>
              <a:t>‹#›</a:t>
            </a:fld>
            <a:endParaRPr lang="en-US"/>
          </a:p>
        </p:txBody>
      </p:sp>
    </p:spTree>
    <p:extLst>
      <p:ext uri="{BB962C8B-B14F-4D97-AF65-F5344CB8AC3E}">
        <p14:creationId xmlns:p14="http://schemas.microsoft.com/office/powerpoint/2010/main" val="3554067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92F364-50B2-4CBC-812D-8C0411F8872B}" type="datetimeFigureOut">
              <a:rPr lang="en-US" smtClean="0"/>
              <a:t>10/25/2017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E1F49B-1D3F-4517-9F0D-F4878A1B5319}" type="slidenum">
              <a:rPr lang="en-US" smtClean="0"/>
              <a:t>‹#›</a:t>
            </a:fld>
            <a:endParaRPr lang="en-US"/>
          </a:p>
        </p:txBody>
      </p:sp>
    </p:spTree>
    <p:extLst>
      <p:ext uri="{BB962C8B-B14F-4D97-AF65-F5344CB8AC3E}">
        <p14:creationId xmlns:p14="http://schemas.microsoft.com/office/powerpoint/2010/main" val="1214104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207008"/>
            <a:ext cx="9144000" cy="1180592"/>
          </a:xfrm>
        </p:spPr>
        <p:txBody>
          <a:bodyPr/>
          <a:lstStyle/>
          <a:p>
            <a:r>
              <a:rPr lang="en-US" dirty="0"/>
              <a:t>FAPT Training</a:t>
            </a:r>
          </a:p>
        </p:txBody>
      </p:sp>
      <p:sp>
        <p:nvSpPr>
          <p:cNvPr id="3" name="Subtitle 2"/>
          <p:cNvSpPr>
            <a:spLocks noGrp="1"/>
          </p:cNvSpPr>
          <p:nvPr>
            <p:ph type="subTitle" idx="1"/>
          </p:nvPr>
        </p:nvSpPr>
        <p:spPr>
          <a:xfrm>
            <a:off x="1493520" y="5852159"/>
            <a:ext cx="9144000" cy="527145"/>
          </a:xfrm>
        </p:spPr>
        <p:txBody>
          <a:bodyPr/>
          <a:lstStyle/>
          <a:p>
            <a:r>
              <a:rPr lang="en-US" dirty="0"/>
              <a:t>October 24, 2017</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33712" y="2387600"/>
            <a:ext cx="6124575" cy="3163824"/>
          </a:xfrm>
          <a:prstGeom prst="rect">
            <a:avLst/>
          </a:prstGeom>
        </p:spPr>
      </p:pic>
    </p:spTree>
    <p:extLst>
      <p:ext uri="{BB962C8B-B14F-4D97-AF65-F5344CB8AC3E}">
        <p14:creationId xmlns:p14="http://schemas.microsoft.com/office/powerpoint/2010/main" val="12276880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5"/>
          <p:cNvPicPr>
            <a:picLocks noGrp="1" noChangeAspect="1"/>
          </p:cNvPicPr>
          <p:nvPr>
            <p:ph idx="1"/>
          </p:nvPr>
        </p:nvPicPr>
        <p:blipFill>
          <a:blip r:embed="rId2"/>
          <a:stretch>
            <a:fillRect/>
          </a:stretch>
        </p:blipFill>
        <p:spPr>
          <a:xfrm>
            <a:off x="3495675" y="95250"/>
            <a:ext cx="5143500" cy="6677025"/>
          </a:xfrm>
          <a:prstGeom prst="rect">
            <a:avLst/>
          </a:prstGeom>
        </p:spPr>
      </p:pic>
    </p:spTree>
    <p:extLst>
      <p:ext uri="{BB962C8B-B14F-4D97-AF65-F5344CB8AC3E}">
        <p14:creationId xmlns:p14="http://schemas.microsoft.com/office/powerpoint/2010/main" val="66635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C1008-6DEE-4D04-9C0B-412834BBF9B5}"/>
              </a:ext>
            </a:extLst>
          </p:cNvPr>
          <p:cNvSpPr>
            <a:spLocks noGrp="1"/>
          </p:cNvSpPr>
          <p:nvPr>
            <p:ph type="title"/>
          </p:nvPr>
        </p:nvSpPr>
        <p:spPr/>
        <p:txBody>
          <a:bodyPr/>
          <a:lstStyle/>
          <a:p>
            <a:pPr algn="ctr"/>
            <a:r>
              <a:rPr lang="en-US" dirty="0"/>
              <a:t>Other Funding Sources</a:t>
            </a:r>
          </a:p>
        </p:txBody>
      </p:sp>
      <p:sp>
        <p:nvSpPr>
          <p:cNvPr id="3" name="Content Placeholder 2">
            <a:extLst>
              <a:ext uri="{FF2B5EF4-FFF2-40B4-BE49-F238E27FC236}">
                <a16:creationId xmlns:a16="http://schemas.microsoft.com/office/drawing/2014/main" id="{E47A9C35-8A79-4D22-B4B8-60BB7F1205ED}"/>
              </a:ext>
            </a:extLst>
          </p:cNvPr>
          <p:cNvSpPr>
            <a:spLocks noGrp="1"/>
          </p:cNvSpPr>
          <p:nvPr>
            <p:ph idx="1"/>
          </p:nvPr>
        </p:nvSpPr>
        <p:spPr/>
        <p:txBody>
          <a:bodyPr/>
          <a:lstStyle/>
          <a:p>
            <a:r>
              <a:rPr lang="en-US" dirty="0"/>
              <a:t>Providing Safe and Stable Families-PSSF</a:t>
            </a:r>
          </a:p>
          <a:p>
            <a:r>
              <a:rPr lang="en-US" dirty="0"/>
              <a:t>Virginia Juvenile Community Crime Control Act-VJCCCA</a:t>
            </a:r>
          </a:p>
          <a:p>
            <a:r>
              <a:rPr lang="en-US" dirty="0"/>
              <a:t>SSI or SSA</a:t>
            </a:r>
          </a:p>
          <a:p>
            <a:r>
              <a:rPr lang="en-US" dirty="0"/>
              <a:t>Adoption Assistance</a:t>
            </a:r>
          </a:p>
          <a:p>
            <a:r>
              <a:rPr lang="en-US" dirty="0"/>
              <a:t>Private Insurance</a:t>
            </a:r>
          </a:p>
          <a:p>
            <a:r>
              <a:rPr lang="en-US" dirty="0"/>
              <a:t>Child Support</a:t>
            </a:r>
          </a:p>
          <a:p>
            <a:r>
              <a:rPr lang="en-US" dirty="0"/>
              <a:t>Child Care Assistance</a:t>
            </a:r>
          </a:p>
          <a:p>
            <a:r>
              <a:rPr lang="en-US" dirty="0"/>
              <a:t>Community Partners-spiritual groups, non-profit agencies, etc.</a:t>
            </a:r>
          </a:p>
        </p:txBody>
      </p:sp>
    </p:spTree>
    <p:extLst>
      <p:ext uri="{BB962C8B-B14F-4D97-AF65-F5344CB8AC3E}">
        <p14:creationId xmlns:p14="http://schemas.microsoft.com/office/powerpoint/2010/main" val="1203409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82A0D-226B-4BD9-9D89-19006C8B5150}"/>
              </a:ext>
            </a:extLst>
          </p:cNvPr>
          <p:cNvSpPr>
            <a:spLocks noGrp="1"/>
          </p:cNvSpPr>
          <p:nvPr>
            <p:ph type="title"/>
          </p:nvPr>
        </p:nvSpPr>
        <p:spPr/>
        <p:txBody>
          <a:bodyPr/>
          <a:lstStyle/>
          <a:p>
            <a:pPr algn="ctr"/>
            <a:r>
              <a:rPr lang="en-US" dirty="0"/>
              <a:t>Medicaid</a:t>
            </a:r>
          </a:p>
        </p:txBody>
      </p:sp>
      <p:sp>
        <p:nvSpPr>
          <p:cNvPr id="3" name="Content Placeholder 2">
            <a:extLst>
              <a:ext uri="{FF2B5EF4-FFF2-40B4-BE49-F238E27FC236}">
                <a16:creationId xmlns:a16="http://schemas.microsoft.com/office/drawing/2014/main" id="{C77CF75B-8DAD-434B-BC6B-AD0F8D2497A0}"/>
              </a:ext>
            </a:extLst>
          </p:cNvPr>
          <p:cNvSpPr>
            <a:spLocks noGrp="1"/>
          </p:cNvSpPr>
          <p:nvPr>
            <p:ph idx="1"/>
          </p:nvPr>
        </p:nvSpPr>
        <p:spPr>
          <a:xfrm>
            <a:off x="838200" y="1467816"/>
            <a:ext cx="10515600" cy="4863410"/>
          </a:xfrm>
        </p:spPr>
        <p:txBody>
          <a:bodyPr>
            <a:normAutofit/>
          </a:bodyPr>
          <a:lstStyle/>
          <a:p>
            <a:r>
              <a:rPr lang="en-US" dirty="0"/>
              <a:t>Waivers</a:t>
            </a:r>
          </a:p>
          <a:p>
            <a:pPr lvl="1"/>
            <a:r>
              <a:rPr lang="en-US" dirty="0"/>
              <a:t>EDCD-Elderly or Disabled with Consumer Direction</a:t>
            </a:r>
          </a:p>
          <a:p>
            <a:pPr lvl="2"/>
            <a:r>
              <a:rPr lang="en-US" dirty="0"/>
              <a:t>Respite, Attendant Care</a:t>
            </a:r>
          </a:p>
          <a:p>
            <a:pPr lvl="1"/>
            <a:r>
              <a:rPr lang="en-US" dirty="0"/>
              <a:t>CL-Community Living, formerly ID-Intellectual Disability</a:t>
            </a:r>
          </a:p>
          <a:p>
            <a:pPr lvl="2"/>
            <a:r>
              <a:rPr lang="en-US" dirty="0"/>
              <a:t>Congregate Care living</a:t>
            </a:r>
          </a:p>
          <a:p>
            <a:pPr lvl="1"/>
            <a:r>
              <a:rPr lang="en-US" dirty="0"/>
              <a:t>FIS-Family and Individual Supports, formerly DD-Developmental Disabilities</a:t>
            </a:r>
          </a:p>
          <a:p>
            <a:pPr lvl="2"/>
            <a:r>
              <a:rPr lang="en-US" dirty="0"/>
              <a:t>Community based supports</a:t>
            </a:r>
          </a:p>
          <a:p>
            <a:pPr lvl="0"/>
            <a:r>
              <a:rPr lang="en-US" dirty="0">
                <a:solidFill>
                  <a:prstClr val="black"/>
                </a:solidFill>
              </a:rPr>
              <a:t>EPSDT-Early Periodic Screening, Diagnostic, and Treatment</a:t>
            </a:r>
          </a:p>
          <a:p>
            <a:pPr lvl="1"/>
            <a:r>
              <a:rPr lang="en-US" dirty="0">
                <a:solidFill>
                  <a:prstClr val="black"/>
                </a:solidFill>
              </a:rPr>
              <a:t>Comprehensive and preventive health care services for children under age 21 who are enrolled in Medicaid.</a:t>
            </a:r>
          </a:p>
          <a:p>
            <a:pPr lvl="2"/>
            <a:r>
              <a:rPr lang="en-US" dirty="0">
                <a:solidFill>
                  <a:prstClr val="black"/>
                </a:solidFill>
              </a:rPr>
              <a:t>“Correct or ameliorate defects and physical and mental illnesses or conditions”</a:t>
            </a:r>
          </a:p>
          <a:p>
            <a:pPr lvl="2"/>
            <a:r>
              <a:rPr lang="en-US" dirty="0">
                <a:solidFill>
                  <a:prstClr val="black"/>
                </a:solidFill>
              </a:rPr>
              <a:t>ABA</a:t>
            </a:r>
          </a:p>
          <a:p>
            <a:pPr lvl="1"/>
            <a:endParaRPr lang="en-US" dirty="0"/>
          </a:p>
        </p:txBody>
      </p:sp>
    </p:spTree>
    <p:extLst>
      <p:ext uri="{BB962C8B-B14F-4D97-AF65-F5344CB8AC3E}">
        <p14:creationId xmlns:p14="http://schemas.microsoft.com/office/powerpoint/2010/main" val="2086056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04C80-EE30-45B4-A6F9-60109EE69445}"/>
              </a:ext>
            </a:extLst>
          </p:cNvPr>
          <p:cNvSpPr>
            <a:spLocks noGrp="1"/>
          </p:cNvSpPr>
          <p:nvPr>
            <p:ph type="title"/>
          </p:nvPr>
        </p:nvSpPr>
        <p:spPr/>
        <p:txBody>
          <a:bodyPr/>
          <a:lstStyle/>
          <a:p>
            <a:pPr algn="ctr"/>
            <a:r>
              <a:rPr lang="en-US" dirty="0"/>
              <a:t>Medicaid </a:t>
            </a:r>
            <a:r>
              <a:rPr lang="en-US" dirty="0" err="1"/>
              <a:t>Con’t</a:t>
            </a:r>
            <a:r>
              <a:rPr lang="en-US" dirty="0"/>
              <a:t>.</a:t>
            </a:r>
          </a:p>
        </p:txBody>
      </p:sp>
      <p:sp>
        <p:nvSpPr>
          <p:cNvPr id="3" name="Content Placeholder 2">
            <a:extLst>
              <a:ext uri="{FF2B5EF4-FFF2-40B4-BE49-F238E27FC236}">
                <a16:creationId xmlns:a16="http://schemas.microsoft.com/office/drawing/2014/main" id="{F82CE541-A383-4584-9F49-AD9F2C59F3C5}"/>
              </a:ext>
            </a:extLst>
          </p:cNvPr>
          <p:cNvSpPr>
            <a:spLocks noGrp="1"/>
          </p:cNvSpPr>
          <p:nvPr>
            <p:ph idx="1"/>
          </p:nvPr>
        </p:nvSpPr>
        <p:spPr>
          <a:xfrm>
            <a:off x="838200" y="1825625"/>
            <a:ext cx="10515600" cy="4351338"/>
          </a:xfrm>
        </p:spPr>
        <p:txBody>
          <a:bodyPr/>
          <a:lstStyle/>
          <a:p>
            <a:r>
              <a:rPr lang="en-US" dirty="0"/>
              <a:t>Fee for Service/MCO</a:t>
            </a:r>
          </a:p>
          <a:p>
            <a:pPr lvl="1"/>
            <a:r>
              <a:rPr lang="en-US" dirty="0"/>
              <a:t>Full continuum</a:t>
            </a:r>
          </a:p>
          <a:p>
            <a:pPr lvl="2"/>
            <a:r>
              <a:rPr lang="en-US" dirty="0"/>
              <a:t>Community based services through Acute Psychiatric Hospitalization</a:t>
            </a:r>
          </a:p>
          <a:p>
            <a:r>
              <a:rPr lang="en-US" dirty="0"/>
              <a:t>Exclusions:</a:t>
            </a:r>
          </a:p>
          <a:p>
            <a:pPr lvl="1"/>
            <a:r>
              <a:rPr lang="en-US" dirty="0"/>
              <a:t>Service duplications</a:t>
            </a:r>
          </a:p>
          <a:p>
            <a:pPr lvl="1"/>
            <a:r>
              <a:rPr lang="en-US" dirty="0"/>
              <a:t>Undefined services (Parent Mentoring, Respite, Early Intervention Services, Mentoring, etc.) </a:t>
            </a:r>
          </a:p>
          <a:p>
            <a:r>
              <a:rPr lang="en-US" dirty="0"/>
              <a:t>CMs role: varies</a:t>
            </a:r>
          </a:p>
        </p:txBody>
      </p:sp>
    </p:spTree>
    <p:extLst>
      <p:ext uri="{BB962C8B-B14F-4D97-AF65-F5344CB8AC3E}">
        <p14:creationId xmlns:p14="http://schemas.microsoft.com/office/powerpoint/2010/main" val="1127614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02336"/>
            <a:ext cx="10515600" cy="1023176"/>
          </a:xfrm>
        </p:spPr>
        <p:txBody>
          <a:bodyPr/>
          <a:lstStyle/>
          <a:p>
            <a:pPr algn="ctr"/>
            <a:r>
              <a:rPr lang="en-US" dirty="0"/>
              <a:t>History Lesson for the Day</a:t>
            </a:r>
          </a:p>
        </p:txBody>
      </p:sp>
      <p:sp>
        <p:nvSpPr>
          <p:cNvPr id="3" name="Content Placeholder 2"/>
          <p:cNvSpPr>
            <a:spLocks noGrp="1"/>
          </p:cNvSpPr>
          <p:nvPr>
            <p:ph idx="1"/>
          </p:nvPr>
        </p:nvSpPr>
        <p:spPr>
          <a:xfrm>
            <a:off x="838200" y="1425512"/>
            <a:ext cx="10515600" cy="4974336"/>
          </a:xfrm>
        </p:spPr>
        <p:txBody>
          <a:bodyPr anchor="ctr">
            <a:normAutofit/>
          </a:bodyPr>
          <a:lstStyle/>
          <a:p>
            <a:r>
              <a:rPr lang="en-US" dirty="0"/>
              <a:t>The Children’s Services Act was enacted to create a collaborative system of services and funding.</a:t>
            </a:r>
          </a:p>
          <a:p>
            <a:pPr lvl="1"/>
            <a:r>
              <a:rPr lang="en-US" dirty="0"/>
              <a:t>child-centered</a:t>
            </a:r>
          </a:p>
          <a:p>
            <a:pPr lvl="1"/>
            <a:r>
              <a:rPr lang="en-US" dirty="0"/>
              <a:t>family-focused</a:t>
            </a:r>
          </a:p>
          <a:p>
            <a:pPr lvl="1"/>
            <a:r>
              <a:rPr lang="en-US" dirty="0"/>
              <a:t>community-based</a:t>
            </a:r>
          </a:p>
          <a:p>
            <a:pPr lvl="1"/>
            <a:endParaRPr lang="en-US" dirty="0"/>
          </a:p>
          <a:p>
            <a:pPr lvl="1"/>
            <a:endParaRPr lang="en-US" dirty="0"/>
          </a:p>
          <a:p>
            <a:pPr lvl="1"/>
            <a:endParaRPr lang="en-US" dirty="0"/>
          </a:p>
          <a:p>
            <a:endParaRPr lang="en-US" dirty="0"/>
          </a:p>
          <a:p>
            <a:r>
              <a:rPr lang="en-US" dirty="0"/>
              <a:t>Pooled funding streams from Virginia Child Serving Agencies: VDSS, VDOE, VDJJ, VDBHDS</a:t>
            </a:r>
          </a:p>
          <a:p>
            <a:pPr lvl="1"/>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0" y="1828800"/>
            <a:ext cx="4058242" cy="3401568"/>
          </a:xfrm>
          <a:prstGeom prst="rect">
            <a:avLst/>
          </a:prstGeom>
        </p:spPr>
      </p:pic>
    </p:spTree>
    <p:extLst>
      <p:ext uri="{BB962C8B-B14F-4D97-AF65-F5344CB8AC3E}">
        <p14:creationId xmlns:p14="http://schemas.microsoft.com/office/powerpoint/2010/main" val="3193443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Statutory Requirements for FAPT</a:t>
            </a:r>
          </a:p>
        </p:txBody>
      </p:sp>
      <p:sp>
        <p:nvSpPr>
          <p:cNvPr id="3" name="Content Placeholder 2"/>
          <p:cNvSpPr>
            <a:spLocks noGrp="1"/>
          </p:cNvSpPr>
          <p:nvPr>
            <p:ph idx="1"/>
          </p:nvPr>
        </p:nvSpPr>
        <p:spPr>
          <a:xfrm>
            <a:off x="838200" y="1999361"/>
            <a:ext cx="10515600" cy="4351338"/>
          </a:xfrm>
        </p:spPr>
        <p:txBody>
          <a:bodyPr/>
          <a:lstStyle/>
          <a:p>
            <a:r>
              <a:rPr lang="en-US" dirty="0"/>
              <a:t>§ 2.2-5207. Family assessment and planning team; membership; immunity from liability</a:t>
            </a:r>
          </a:p>
          <a:p>
            <a:pPr lvl="1"/>
            <a:endParaRPr lang="en-US" dirty="0"/>
          </a:p>
          <a:p>
            <a:pPr lvl="1"/>
            <a:r>
              <a:rPr lang="en-US" dirty="0"/>
              <a:t>Membership shall include representatives who have authority to access services within their respective agencies: CSB, JCSU, DSS, FCPS &amp; Parent Rep, Private Provider Rep, &amp; </a:t>
            </a:r>
            <a:r>
              <a:rPr lang="en-US" dirty="0" err="1"/>
              <a:t>DoH</a:t>
            </a:r>
            <a:r>
              <a:rPr lang="en-US" dirty="0"/>
              <a:t> if determined by CPMT</a:t>
            </a:r>
          </a:p>
          <a:p>
            <a:pPr lvl="1"/>
            <a:r>
              <a:rPr lang="en-US" dirty="0"/>
              <a:t>Members who serve are immune from liability unless it is proven that they acted with malicious intent</a:t>
            </a:r>
          </a:p>
        </p:txBody>
      </p:sp>
    </p:spTree>
    <p:extLst>
      <p:ext uri="{BB962C8B-B14F-4D97-AF65-F5344CB8AC3E}">
        <p14:creationId xmlns:p14="http://schemas.microsoft.com/office/powerpoint/2010/main" val="3298181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94360"/>
            <a:ext cx="10515600" cy="5582603"/>
          </a:xfrm>
        </p:spPr>
        <p:txBody>
          <a:bodyPr>
            <a:normAutofit fontScale="92500" lnSpcReduction="10000"/>
          </a:bodyPr>
          <a:lstStyle/>
          <a:p>
            <a:r>
              <a:rPr lang="en-US" dirty="0"/>
              <a:t>§ 2.2-5208. Family assessment and planning team powers and duties</a:t>
            </a:r>
          </a:p>
          <a:p>
            <a:endParaRPr lang="en-US" dirty="0"/>
          </a:p>
          <a:p>
            <a:pPr marL="914400" lvl="1" indent="-457200">
              <a:buFont typeface="+mj-lt"/>
              <a:buAutoNum type="arabicPeriod"/>
            </a:pPr>
            <a:r>
              <a:rPr lang="en-US" dirty="0"/>
              <a:t>Review referrals to the team</a:t>
            </a:r>
          </a:p>
          <a:p>
            <a:pPr marL="914400" lvl="1" indent="-457200">
              <a:buFont typeface="+mj-lt"/>
              <a:buAutoNum type="arabicPeriod"/>
            </a:pPr>
            <a:r>
              <a:rPr lang="en-US" dirty="0"/>
              <a:t>Provide for family participation in all aspects of assessment, planning, and implementation of services</a:t>
            </a:r>
          </a:p>
          <a:p>
            <a:pPr marL="914400" lvl="1" indent="-457200">
              <a:buFont typeface="+mj-lt"/>
              <a:buAutoNum type="arabicPeriod"/>
            </a:pPr>
            <a:r>
              <a:rPr lang="en-US" dirty="0"/>
              <a:t>Provide for participation of foster parents for permanent foster care or long-term foster care placement; CM shall notify foster parents of meetings, opinions of foster parents shall be considered</a:t>
            </a:r>
          </a:p>
          <a:p>
            <a:pPr marL="914400" lvl="1" indent="-457200">
              <a:buFont typeface="+mj-lt"/>
              <a:buAutoNum type="arabicPeriod"/>
            </a:pPr>
            <a:r>
              <a:rPr lang="en-US" dirty="0"/>
              <a:t>Develop an IFSP that provides for appropriate cost-effective services</a:t>
            </a:r>
          </a:p>
          <a:p>
            <a:pPr marL="914400" lvl="1" indent="-457200">
              <a:buFont typeface="+mj-lt"/>
              <a:buAutoNum type="arabicPeriod"/>
            </a:pPr>
            <a:r>
              <a:rPr lang="en-US" dirty="0"/>
              <a:t>Identify youth at risk of entering, or placed in, residential treatment who can be effectively served in their communities. The FAPT shall:</a:t>
            </a:r>
          </a:p>
          <a:p>
            <a:pPr marL="1371600" lvl="2" indent="-457200">
              <a:buFont typeface="+mj-lt"/>
              <a:buAutoNum type="arabicPeriod"/>
            </a:pPr>
            <a:r>
              <a:rPr lang="en-US" dirty="0"/>
              <a:t>Identify the strengths &amp; needs of child &amp; family-through conducting/reviewing comprehensive assessments including the CANS</a:t>
            </a:r>
          </a:p>
          <a:p>
            <a:pPr marL="1371600" lvl="2" indent="-457200">
              <a:buFont typeface="+mj-lt"/>
              <a:buAutoNum type="arabicPeriod"/>
            </a:pPr>
            <a:r>
              <a:rPr lang="en-US" dirty="0"/>
              <a:t>Identify specific services and supports necessary to meet the identified needs</a:t>
            </a:r>
          </a:p>
          <a:p>
            <a:pPr marL="1371600" lvl="2" indent="-457200">
              <a:buFont typeface="+mj-lt"/>
              <a:buAutoNum type="arabicPeriod"/>
            </a:pPr>
            <a:r>
              <a:rPr lang="en-US" dirty="0"/>
              <a:t>Implement a plan for returning the youth to the home or community, including identifying services/supports to assist with the transition</a:t>
            </a:r>
          </a:p>
          <a:p>
            <a:pPr marL="1371600" lvl="2" indent="-457200">
              <a:buFont typeface="+mj-lt"/>
              <a:buAutoNum type="arabicPeriod"/>
            </a:pPr>
            <a:r>
              <a:rPr lang="en-US" dirty="0"/>
              <a:t>Provide Utilization Review of services to determine whether the services/placement continue to provide the most appropriate, least restrictive and effective services</a:t>
            </a:r>
          </a:p>
          <a:p>
            <a:pPr marL="1371600" lvl="2" indent="-457200">
              <a:buFont typeface="+mj-lt"/>
              <a:buAutoNum type="arabicPeriod"/>
            </a:pPr>
            <a:endParaRPr lang="en-US" dirty="0"/>
          </a:p>
          <a:p>
            <a:pPr marL="914400" lvl="1" indent="-457200">
              <a:buFont typeface="+mj-lt"/>
              <a:buAutoNum type="arabicPeriod"/>
            </a:pPr>
            <a:endParaRPr lang="en-US" dirty="0"/>
          </a:p>
          <a:p>
            <a:pPr lvl="1"/>
            <a:endParaRPr lang="en-US" dirty="0"/>
          </a:p>
          <a:p>
            <a:endParaRPr lang="en-US" dirty="0"/>
          </a:p>
        </p:txBody>
      </p:sp>
    </p:spTree>
    <p:extLst>
      <p:ext uri="{BB962C8B-B14F-4D97-AF65-F5344CB8AC3E}">
        <p14:creationId xmlns:p14="http://schemas.microsoft.com/office/powerpoint/2010/main" val="639658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04900"/>
            <a:ext cx="10515600" cy="5072063"/>
          </a:xfrm>
        </p:spPr>
        <p:txBody>
          <a:bodyPr anchor="ctr"/>
          <a:lstStyle/>
          <a:p>
            <a:pPr marL="914400" lvl="1" indent="-457200">
              <a:buAutoNum type="arabicPeriod" startAt="6"/>
            </a:pPr>
            <a:r>
              <a:rPr lang="en-US" dirty="0"/>
              <a:t>Assess parents/legal guardians to contribute financially to the cost of services being provided, where not specifically prohibited by law</a:t>
            </a:r>
          </a:p>
          <a:p>
            <a:pPr marL="914400" lvl="1" indent="-457200">
              <a:buAutoNum type="arabicPeriod" startAt="6"/>
            </a:pPr>
            <a:r>
              <a:rPr lang="en-US" dirty="0"/>
              <a:t>Refer youth and families to community agencies and resources in accordance with the IFSP</a:t>
            </a:r>
          </a:p>
          <a:p>
            <a:pPr marL="914400" lvl="1" indent="-457200">
              <a:buAutoNum type="arabicPeriod" startAt="6"/>
            </a:pPr>
            <a:r>
              <a:rPr lang="en-US" dirty="0"/>
              <a:t>Recommend the use of CSA funds to CPMT</a:t>
            </a:r>
          </a:p>
          <a:p>
            <a:pPr marL="914400" lvl="1" indent="-457200">
              <a:buAutoNum type="arabicPeriod" startAt="6"/>
            </a:pPr>
            <a:r>
              <a:rPr lang="en-US" dirty="0"/>
              <a:t>Designate a person responsible for monitoring and reporting on the progress being made in fulfilling the IFSP</a:t>
            </a:r>
          </a:p>
        </p:txBody>
      </p:sp>
    </p:spTree>
    <p:extLst>
      <p:ext uri="{BB962C8B-B14F-4D97-AF65-F5344CB8AC3E}">
        <p14:creationId xmlns:p14="http://schemas.microsoft.com/office/powerpoint/2010/main" val="447537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Eligibility</a:t>
            </a:r>
          </a:p>
        </p:txBody>
      </p:sp>
      <p:sp>
        <p:nvSpPr>
          <p:cNvPr id="3" name="Content Placeholder 2"/>
          <p:cNvSpPr>
            <a:spLocks noGrp="1"/>
          </p:cNvSpPr>
          <p:nvPr>
            <p:ph sz="half" idx="1"/>
          </p:nvPr>
        </p:nvSpPr>
        <p:spPr>
          <a:xfrm>
            <a:off x="838200" y="1457877"/>
            <a:ext cx="5181600" cy="4351338"/>
          </a:xfrm>
        </p:spPr>
        <p:txBody>
          <a:bodyPr/>
          <a:lstStyle/>
          <a:p>
            <a:r>
              <a:rPr lang="en-US" u="sng" dirty="0"/>
              <a:t>Mandated</a:t>
            </a:r>
          </a:p>
          <a:p>
            <a:pPr lvl="1"/>
            <a:r>
              <a:rPr lang="en-US" dirty="0"/>
              <a:t>IEP Special Education Private Day School and Residential Treatment Facility placements and related services</a:t>
            </a:r>
          </a:p>
          <a:p>
            <a:pPr lvl="1"/>
            <a:r>
              <a:rPr lang="en-US" dirty="0"/>
              <a:t>Special Education </a:t>
            </a:r>
            <a:r>
              <a:rPr lang="en-US" dirty="0" err="1"/>
              <a:t>WrapAround</a:t>
            </a:r>
            <a:endParaRPr lang="en-US" dirty="0"/>
          </a:p>
          <a:p>
            <a:pPr lvl="1"/>
            <a:r>
              <a:rPr lang="en-US" dirty="0"/>
              <a:t>Foster Care Youth</a:t>
            </a:r>
          </a:p>
          <a:p>
            <a:pPr lvl="1"/>
            <a:r>
              <a:rPr lang="en-US" dirty="0"/>
              <a:t>Foster Care Prevention</a:t>
            </a:r>
          </a:p>
          <a:p>
            <a:pPr lvl="2"/>
            <a:r>
              <a:rPr lang="en-US" dirty="0"/>
              <a:t>Abuse/Neglect</a:t>
            </a:r>
          </a:p>
          <a:p>
            <a:pPr lvl="2"/>
            <a:r>
              <a:rPr lang="en-US" dirty="0" err="1"/>
              <a:t>CHINServices</a:t>
            </a:r>
            <a:endParaRPr lang="en-US" dirty="0"/>
          </a:p>
          <a:p>
            <a:pPr lvl="3"/>
            <a:r>
              <a:rPr lang="en-US" dirty="0"/>
              <a:t>FAPT</a:t>
            </a:r>
          </a:p>
          <a:p>
            <a:pPr lvl="3"/>
            <a:r>
              <a:rPr lang="en-US" dirty="0"/>
              <a:t>Court</a:t>
            </a:r>
          </a:p>
        </p:txBody>
      </p:sp>
      <p:sp>
        <p:nvSpPr>
          <p:cNvPr id="4" name="Content Placeholder 3"/>
          <p:cNvSpPr>
            <a:spLocks noGrp="1"/>
          </p:cNvSpPr>
          <p:nvPr>
            <p:ph sz="half" idx="2"/>
          </p:nvPr>
        </p:nvSpPr>
        <p:spPr>
          <a:xfrm>
            <a:off x="6172200" y="1457877"/>
            <a:ext cx="5181600" cy="4351338"/>
          </a:xfrm>
        </p:spPr>
        <p:txBody>
          <a:bodyPr/>
          <a:lstStyle/>
          <a:p>
            <a:r>
              <a:rPr lang="en-US" u="sng" dirty="0" err="1"/>
              <a:t>NonMandated</a:t>
            </a:r>
            <a:r>
              <a:rPr lang="en-US" dirty="0"/>
              <a:t> (Must meet all 3)</a:t>
            </a:r>
          </a:p>
          <a:p>
            <a:pPr lvl="1"/>
            <a:r>
              <a:rPr lang="en-US" dirty="0"/>
              <a:t>Emotional or Behavioral problems over a persistent length of time or if short length, are of such critical nature that intervention is warranted</a:t>
            </a:r>
          </a:p>
          <a:p>
            <a:pPr lvl="1"/>
            <a:r>
              <a:rPr lang="en-US" dirty="0"/>
              <a:t>Significantly present and disabling in several community settings</a:t>
            </a:r>
          </a:p>
          <a:p>
            <a:pPr lvl="1"/>
            <a:r>
              <a:rPr lang="en-US" dirty="0"/>
              <a:t>Require services beyond normal agency resources or multi-agency collaboration</a:t>
            </a:r>
          </a:p>
          <a:p>
            <a:pPr lvl="1"/>
            <a:endParaRPr lang="en-US" dirty="0"/>
          </a:p>
          <a:p>
            <a:pPr lvl="1"/>
            <a:endParaRPr lang="en-US" dirty="0"/>
          </a:p>
          <a:p>
            <a:pPr lvl="1"/>
            <a:endParaRPr lang="en-US" dirty="0"/>
          </a:p>
        </p:txBody>
      </p:sp>
    </p:spTree>
    <p:extLst>
      <p:ext uri="{BB962C8B-B14F-4D97-AF65-F5344CB8AC3E}">
        <p14:creationId xmlns:p14="http://schemas.microsoft.com/office/powerpoint/2010/main" val="1291743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AF327-53E0-40C4-9F04-30DFCBFDA525}"/>
              </a:ext>
            </a:extLst>
          </p:cNvPr>
          <p:cNvSpPr>
            <a:spLocks noGrp="1"/>
          </p:cNvSpPr>
          <p:nvPr>
            <p:ph type="title"/>
          </p:nvPr>
        </p:nvSpPr>
        <p:spPr/>
        <p:txBody>
          <a:bodyPr/>
          <a:lstStyle/>
          <a:p>
            <a:pPr algn="ctr"/>
            <a:r>
              <a:rPr lang="en-US" dirty="0"/>
              <a:t>COV§16.1.228 CHINS-Services Definition </a:t>
            </a:r>
          </a:p>
        </p:txBody>
      </p:sp>
      <p:sp>
        <p:nvSpPr>
          <p:cNvPr id="5" name="Content Placeholder 4">
            <a:extLst>
              <a:ext uri="{FF2B5EF4-FFF2-40B4-BE49-F238E27FC236}">
                <a16:creationId xmlns:a16="http://schemas.microsoft.com/office/drawing/2014/main" id="{EB81111F-4011-4F27-A4E3-A806A479055F}"/>
              </a:ext>
            </a:extLst>
          </p:cNvPr>
          <p:cNvSpPr>
            <a:spLocks noGrp="1"/>
          </p:cNvSpPr>
          <p:nvPr>
            <p:ph idx="1"/>
          </p:nvPr>
        </p:nvSpPr>
        <p:spPr/>
        <p:txBody>
          <a:bodyPr>
            <a:normAutofit fontScale="92500" lnSpcReduction="10000"/>
          </a:bodyPr>
          <a:lstStyle/>
          <a:p>
            <a:r>
              <a:rPr lang="en-US" dirty="0"/>
              <a:t>"Child in need of services" means (</a:t>
            </a:r>
            <a:r>
              <a:rPr lang="en-US" dirty="0" err="1"/>
              <a:t>i</a:t>
            </a:r>
            <a:r>
              <a:rPr lang="en-US" dirty="0"/>
              <a:t>) a child whose behavior, conduct or condition presents or results in a serious threat to the well-being and physical safety of the child or (ii) a child under the age of 14 whose behavior, conduct or condition presents or results in a serious threat to the well-being and physical safety of another person; however, no child who in good faith is under treatment solely by spiritual means through prayer in accordance with the tenets and practices of a recognized church or religious denomination shall for that reason alone be considered to be a child in need of services, nor shall any child who habitually remains away from or habitually deserts or abandons his family as a result of what the court or the local child protective services unit determines to be incidents of physical, emotional or sexual abuse in the home be considered a child in need of services for that reason alone.</a:t>
            </a:r>
          </a:p>
        </p:txBody>
      </p:sp>
    </p:spTree>
    <p:extLst>
      <p:ext uri="{BB962C8B-B14F-4D97-AF65-F5344CB8AC3E}">
        <p14:creationId xmlns:p14="http://schemas.microsoft.com/office/powerpoint/2010/main" val="3879787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632804C-41BA-4D3D-B29F-7AB22C886B27}"/>
              </a:ext>
            </a:extLst>
          </p:cNvPr>
          <p:cNvSpPr>
            <a:spLocks noGrp="1"/>
          </p:cNvSpPr>
          <p:nvPr>
            <p:ph type="title"/>
          </p:nvPr>
        </p:nvSpPr>
        <p:spPr/>
        <p:txBody>
          <a:bodyPr/>
          <a:lstStyle/>
          <a:p>
            <a:pPr algn="ctr"/>
            <a:r>
              <a:rPr lang="en-US" dirty="0"/>
              <a:t>CHINS-Services, </a:t>
            </a:r>
            <a:r>
              <a:rPr lang="en-US" dirty="0" err="1"/>
              <a:t>con’t</a:t>
            </a:r>
            <a:r>
              <a:rPr lang="en-US" dirty="0"/>
              <a:t>.</a:t>
            </a:r>
          </a:p>
        </p:txBody>
      </p:sp>
      <p:sp>
        <p:nvSpPr>
          <p:cNvPr id="6" name="Content Placeholder 5">
            <a:extLst>
              <a:ext uri="{FF2B5EF4-FFF2-40B4-BE49-F238E27FC236}">
                <a16:creationId xmlns:a16="http://schemas.microsoft.com/office/drawing/2014/main" id="{C9FD9F0F-CD39-42CE-9E1B-75B99112AFAC}"/>
              </a:ext>
            </a:extLst>
          </p:cNvPr>
          <p:cNvSpPr>
            <a:spLocks noGrp="1"/>
          </p:cNvSpPr>
          <p:nvPr>
            <p:ph idx="1"/>
          </p:nvPr>
        </p:nvSpPr>
        <p:spPr/>
        <p:txBody>
          <a:bodyPr/>
          <a:lstStyle/>
          <a:p>
            <a:r>
              <a:rPr lang="en-US" dirty="0"/>
              <a:t>However, to find that a child falls within these provisions, (</a:t>
            </a:r>
            <a:r>
              <a:rPr lang="en-US" dirty="0" err="1"/>
              <a:t>i</a:t>
            </a:r>
            <a:r>
              <a:rPr lang="en-US" dirty="0"/>
              <a:t>) the conduct complained of must present a clear and substantial danger to the child's life or health or to the life or health of another person, (ii) the child or his family is in need of treatment, rehabilitation or services not presently being received, and (iii) the intervention of the court is essential to provide the treatment, rehabilitation or services needed by the child or his family.</a:t>
            </a:r>
          </a:p>
        </p:txBody>
      </p:sp>
    </p:spTree>
    <p:extLst>
      <p:ext uri="{BB962C8B-B14F-4D97-AF65-F5344CB8AC3E}">
        <p14:creationId xmlns:p14="http://schemas.microsoft.com/office/powerpoint/2010/main" val="2686139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Can CSA Pay?</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19425" y="1378109"/>
            <a:ext cx="6214777" cy="5298916"/>
          </a:xfrm>
        </p:spPr>
      </p:pic>
    </p:spTree>
    <p:extLst>
      <p:ext uri="{BB962C8B-B14F-4D97-AF65-F5344CB8AC3E}">
        <p14:creationId xmlns:p14="http://schemas.microsoft.com/office/powerpoint/2010/main" val="9175760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579FE812D23A341A21DE942F3EC0502" ma:contentTypeVersion="4" ma:contentTypeDescription="Create a new document." ma:contentTypeScope="" ma:versionID="4b46739251a37aeef182d2495c0ceffa">
  <xsd:schema xmlns:xsd="http://www.w3.org/2001/XMLSchema" xmlns:xs="http://www.w3.org/2001/XMLSchema" xmlns:p="http://schemas.microsoft.com/office/2006/metadata/properties" xmlns:ns2="9f9f6fb2-1427-4e1a-b3d2-c93457da2867" targetNamespace="http://schemas.microsoft.com/office/2006/metadata/properties" ma:root="true" ma:fieldsID="1e4b7910129386ea332c3bf1e3b9be72" ns2:_="">
    <xsd:import namespace="9f9f6fb2-1427-4e1a-b3d2-c93457da286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9f6fb2-1427-4e1a-b3d2-c93457da286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EE83334-6E9E-49EA-A4E3-B72E7F1DC2D8}"/>
</file>

<file path=customXml/itemProps2.xml><?xml version="1.0" encoding="utf-8"?>
<ds:datastoreItem xmlns:ds="http://schemas.openxmlformats.org/officeDocument/2006/customXml" ds:itemID="{A9E40836-EAAF-41A1-B164-241DC509B6E1}"/>
</file>

<file path=customXml/itemProps3.xml><?xml version="1.0" encoding="utf-8"?>
<ds:datastoreItem xmlns:ds="http://schemas.openxmlformats.org/officeDocument/2006/customXml" ds:itemID="{1EA9600E-8F1C-444F-8AA6-DB984E69A630}"/>
</file>

<file path=docProps/app.xml><?xml version="1.0" encoding="utf-8"?>
<Properties xmlns="http://schemas.openxmlformats.org/officeDocument/2006/extended-properties" xmlns:vt="http://schemas.openxmlformats.org/officeDocument/2006/docPropsVTypes">
  <TotalTime>27967</TotalTime>
  <Words>860</Words>
  <Application>Microsoft Office PowerPoint</Application>
  <PresentationFormat>Widescreen</PresentationFormat>
  <Paragraphs>85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FAPT Training</vt:lpstr>
      <vt:lpstr>History Lesson for the Day</vt:lpstr>
      <vt:lpstr>Statutory Requirements for FAPT</vt:lpstr>
      <vt:lpstr>PowerPoint Presentation</vt:lpstr>
      <vt:lpstr>PowerPoint Presentation</vt:lpstr>
      <vt:lpstr>Eligibility</vt:lpstr>
      <vt:lpstr>COV§16.1.228 CHINS-Services Definition </vt:lpstr>
      <vt:lpstr>CHINS-Services, con’t.</vt:lpstr>
      <vt:lpstr>Can CSA Pay?</vt:lpstr>
      <vt:lpstr>PowerPoint Presentation</vt:lpstr>
      <vt:lpstr>Other Funding Sources</vt:lpstr>
      <vt:lpstr>Medicaid</vt:lpstr>
      <vt:lpstr>Medicaid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FAPT Training</dc:title>
  <dc:creator>Jackie Jury</dc:creator>
  <cp:lastModifiedBy>Jackie Jury</cp:lastModifiedBy>
  <cp:revision>33</cp:revision>
  <dcterms:created xsi:type="dcterms:W3CDTF">2017-09-11T15:21:28Z</dcterms:created>
  <dcterms:modified xsi:type="dcterms:W3CDTF">2017-11-01T16:42:25Z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0x0101001579FE812D23A341A21DE942F3EC0502</vt:lpwstr>
  </property>
</Properties>
</file>