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3">
  <p:sldMasterIdLst>
    <p:sldMasterId id="2147483915" r:id="rId4"/>
  </p:sldMasterIdLst>
  <p:sldIdLst>
    <p:sldId id="256" r:id="rId5"/>
    <p:sldId id="257" r:id="rId6"/>
    <p:sldId id="291" r:id="rId7"/>
    <p:sldId id="259" r:id="rId8"/>
    <p:sldId id="261" r:id="rId9"/>
    <p:sldId id="278" r:id="rId10"/>
    <p:sldId id="279" r:id="rId11"/>
    <p:sldId id="265" r:id="rId12"/>
    <p:sldId id="266" r:id="rId13"/>
    <p:sldId id="267" r:id="rId14"/>
    <p:sldId id="268" r:id="rId15"/>
    <p:sldId id="269" r:id="rId16"/>
    <p:sldId id="270" r:id="rId17"/>
    <p:sldId id="271" r:id="rId18"/>
    <p:sldId id="292" r:id="rId19"/>
    <p:sldId id="264" r:id="rId20"/>
    <p:sldId id="282" r:id="rId21"/>
    <p:sldId id="283" r:id="rId22"/>
    <p:sldId id="273" r:id="rId23"/>
    <p:sldId id="284" r:id="rId24"/>
    <p:sldId id="272" r:id="rId25"/>
    <p:sldId id="276" r:id="rId26"/>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horzBarState="maximized">
    <p:restoredLeft sz="34587" autoAdjust="0"/>
    <p:restoredTop sz="94629" autoAdjust="0"/>
  </p:normalViewPr>
  <p:slideViewPr>
    <p:cSldViewPr>
      <p:cViewPr varScale="1">
        <p:scale>
          <a:sx n="114" d="100"/>
          <a:sy n="114" d="100"/>
        </p:scale>
        <p:origin x="1122" y="114"/>
      </p:cViewPr>
      <p:guideLst>
        <p:guide orient="horz" pos="2160"/>
        <p:guide pos="2880"/>
      </p:guideLst>
    </p:cSldViewPr>
  </p:slideViewPr>
  <p:outlineViewPr>
    <p:cViewPr>
      <p:scale>
        <a:sx n="33" d="100"/>
        <a:sy n="33" d="100"/>
      </p:scale>
      <p:origin x="12" y="5574"/>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8" name="Picture 7" descr="Brickwork-SD-R1acrop.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useBgFill="1">
        <p:nvSpPr>
          <p:cNvPr id="13" name="Freeform 12"/>
          <p:cNvSpPr/>
          <p:nvPr/>
        </p:nvSpPr>
        <p:spPr>
          <a:xfrm>
            <a:off x="-8467" y="-16933"/>
            <a:ext cx="8754534" cy="6451600"/>
          </a:xfrm>
          <a:custGeom>
            <a:avLst/>
            <a:gdLst/>
            <a:ahLst/>
            <a:cxnLst/>
            <a:rect l="l" t="t" r="r" b="b"/>
            <a:pathLst>
              <a:path w="8754534" h="6451600">
                <a:moveTo>
                  <a:pt x="8373534" y="0"/>
                </a:moveTo>
                <a:lnTo>
                  <a:pt x="8754534" y="5994400"/>
                </a:lnTo>
                <a:lnTo>
                  <a:pt x="0" y="6451600"/>
                </a:lnTo>
                <a:lnTo>
                  <a:pt x="0" y="0"/>
                </a:lnTo>
                <a:lnTo>
                  <a:pt x="8373534" y="0"/>
                </a:lnTo>
                <a:close/>
              </a:path>
            </a:pathLst>
          </a:cu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10379" y="4445000"/>
            <a:ext cx="8464695" cy="1715811"/>
          </a:xfrm>
          <a:custGeom>
            <a:avLst/>
            <a:gdLst/>
            <a:ahLst/>
            <a:cxnLst/>
            <a:rect l="l" t="t" r="r" b="b"/>
            <a:pathLst>
              <a:path w="8428428" h="1878553">
                <a:moveTo>
                  <a:pt x="0" y="438229"/>
                </a:moveTo>
                <a:lnTo>
                  <a:pt x="8343246" y="0"/>
                </a:lnTo>
                <a:lnTo>
                  <a:pt x="8428428" y="1424838"/>
                </a:lnTo>
                <a:lnTo>
                  <a:pt x="7515" y="1878553"/>
                </a:lnTo>
                <a:lnTo>
                  <a:pt x="0" y="438229"/>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9" name="Freeform 28"/>
          <p:cNvSpPr/>
          <p:nvPr/>
        </p:nvSpPr>
        <p:spPr>
          <a:xfrm>
            <a:off x="-2864" y="0"/>
            <a:ext cx="5811235" cy="321615"/>
          </a:xfrm>
          <a:custGeom>
            <a:avLst/>
            <a:gdLst/>
            <a:ahLst/>
            <a:cxnLst/>
            <a:rect l="l" t="t" r="r" b="b"/>
            <a:pathLst>
              <a:path w="5811235" h="321615">
                <a:moveTo>
                  <a:pt x="0" y="0"/>
                </a:moveTo>
                <a:lnTo>
                  <a:pt x="5811235" y="0"/>
                </a:lnTo>
                <a:lnTo>
                  <a:pt x="1" y="321615"/>
                </a:lnTo>
                <a:cubicBezTo>
                  <a:pt x="1" y="214410"/>
                  <a:pt x="0" y="107205"/>
                  <a:pt x="0" y="0"/>
                </a:cubicBez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30" name="Freeform 29"/>
          <p:cNvSpPr/>
          <p:nvPr/>
        </p:nvSpPr>
        <p:spPr>
          <a:xfrm rot="21420000">
            <a:off x="-170768" y="213023"/>
            <a:ext cx="8480534" cy="5746008"/>
          </a:xfrm>
          <a:custGeom>
            <a:avLst/>
            <a:gdLst/>
            <a:ahLst/>
            <a:cxnLst/>
            <a:rect l="l" t="t" r="r" b="b"/>
            <a:pathLst>
              <a:path w="11307378" h="5746008">
                <a:moveTo>
                  <a:pt x="11270997" y="0"/>
                </a:moveTo>
                <a:lnTo>
                  <a:pt x="11307378" y="5746008"/>
                </a:lnTo>
                <a:lnTo>
                  <a:pt x="1" y="574313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451416" y="668338"/>
            <a:ext cx="7533524" cy="2766528"/>
          </a:xfrm>
        </p:spPr>
        <p:txBody>
          <a:bodyPr anchor="b">
            <a:normAutofit/>
          </a:bodyPr>
          <a:lstStyle>
            <a:lvl1pPr algn="r">
              <a:defRPr sz="7200"/>
            </a:lvl1pPr>
          </a:lstStyle>
          <a:p>
            <a:r>
              <a:rPr lang="en-US"/>
              <a:t>Click to edit Master title style</a:t>
            </a:r>
            <a:endParaRPr lang="en-US" dirty="0"/>
          </a:p>
        </p:txBody>
      </p:sp>
      <p:sp>
        <p:nvSpPr>
          <p:cNvPr id="3" name="Subtitle 2"/>
          <p:cNvSpPr>
            <a:spLocks noGrp="1"/>
          </p:cNvSpPr>
          <p:nvPr>
            <p:ph type="subTitle" idx="1"/>
          </p:nvPr>
        </p:nvSpPr>
        <p:spPr>
          <a:xfrm rot="21420000">
            <a:off x="554462" y="3446830"/>
            <a:ext cx="7512060" cy="550333"/>
          </a:xfrm>
        </p:spPr>
        <p:txBody>
          <a:bodyPr anchor="t">
            <a:noAutofit/>
          </a:bodyPr>
          <a:lstStyle>
            <a:lvl1pPr marL="0" indent="0" algn="r">
              <a:buNone/>
              <a:defRPr sz="24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rot="21420000">
            <a:off x="3669071" y="4714242"/>
            <a:ext cx="4607740" cy="942356"/>
          </a:xfrm>
        </p:spPr>
        <p:txBody>
          <a:bodyPr/>
          <a:lstStyle>
            <a:lvl1pPr algn="ctr">
              <a:defRPr sz="4200">
                <a:solidFill>
                  <a:schemeClr val="accent1">
                    <a:lumMod val="50000"/>
                  </a:schemeClr>
                </a:solidFill>
              </a:defRPr>
            </a:lvl1pPr>
          </a:lstStyle>
          <a:p>
            <a:fld id="{FEEDD173-F6E5-4F1A-963E-EC8B91F7B4BA}" type="datetimeFigureOut">
              <a:rPr lang="en-US" smtClean="0"/>
              <a:t>12/12/2019</a:t>
            </a:fld>
            <a:endParaRPr lang="en-US"/>
          </a:p>
        </p:txBody>
      </p:sp>
      <p:sp>
        <p:nvSpPr>
          <p:cNvPr id="5" name="Footer Placeholder 4"/>
          <p:cNvSpPr>
            <a:spLocks noGrp="1"/>
          </p:cNvSpPr>
          <p:nvPr>
            <p:ph type="ftr" sz="quarter" idx="11"/>
          </p:nvPr>
        </p:nvSpPr>
        <p:spPr>
          <a:xfrm rot="21420000">
            <a:off x="-12134" y="4954635"/>
            <a:ext cx="2987069" cy="918361"/>
          </a:xfrm>
        </p:spPr>
        <p:txBody>
          <a:bodyPr vert="horz" lIns="91440" tIns="45720" rIns="91440" bIns="45720" rtlCol="0" anchor="ctr"/>
          <a:lstStyle>
            <a:lvl1pPr algn="r">
              <a:defRPr lang="en-US" sz="4200" dirty="0"/>
            </a:lvl1pPr>
          </a:lstStyle>
          <a:p>
            <a:endParaRPr lang="en-US"/>
          </a:p>
        </p:txBody>
      </p:sp>
      <p:sp>
        <p:nvSpPr>
          <p:cNvPr id="6" name="Slide Number Placeholder 5"/>
          <p:cNvSpPr>
            <a:spLocks noGrp="1"/>
          </p:cNvSpPr>
          <p:nvPr>
            <p:ph type="sldNum" sz="quarter" idx="12"/>
          </p:nvPr>
        </p:nvSpPr>
        <p:spPr>
          <a:xfrm rot="21420000">
            <a:off x="7401518" y="3819948"/>
            <a:ext cx="680390" cy="498470"/>
          </a:xfrm>
        </p:spPr>
        <p:txBody>
          <a:bodyPr/>
          <a:lstStyle>
            <a:lvl1pPr>
              <a:defRPr sz="2400">
                <a:solidFill>
                  <a:schemeClr val="tx1">
                    <a:lumMod val="75000"/>
                    <a:lumOff val="25000"/>
                  </a:schemeClr>
                </a:solidFill>
              </a:defRPr>
            </a:lvl1pPr>
          </a:lstStyle>
          <a:p>
            <a:fld id="{4BBE8000-E307-44AD-A098-6E2D57A7BC59}" type="slidenum">
              <a:rPr lang="en-US" smtClean="0"/>
              <a:t>‹#›</a:t>
            </a:fld>
            <a:endParaRPr lang="en-US"/>
          </a:p>
        </p:txBody>
      </p:sp>
      <p:sp>
        <p:nvSpPr>
          <p:cNvPr id="33" name="5-Point Star 32"/>
          <p:cNvSpPr/>
          <p:nvPr/>
        </p:nvSpPr>
        <p:spPr>
          <a:xfrm rot="21420000">
            <a:off x="3121951" y="5057183"/>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500461842"/>
      </p:ext>
    </p:extLst>
  </p:cSld>
  <p:clrMapOvr>
    <a:masterClrMapping/>
  </p:clrMapOvr>
  <p:transition spd="slow">
    <p:cove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0" y="4106333"/>
            <a:ext cx="7796031" cy="58884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4351" y="685800"/>
            <a:ext cx="7794385"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514335" y="4702923"/>
            <a:ext cx="7796046"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EEDD173-F6E5-4F1A-963E-EC8B91F7B4BA}" type="datetimeFigureOut">
              <a:rPr lang="en-US" smtClean="0"/>
              <a:t>12/12/2019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BE8000-E307-44AD-A098-6E2D57A7BC59}" type="slidenum">
              <a:rPr lang="en-US" smtClean="0"/>
              <a:t>‹#›</a:t>
            </a:fld>
            <a:endParaRPr lang="en-US"/>
          </a:p>
        </p:txBody>
      </p:sp>
    </p:spTree>
    <p:extLst>
      <p:ext uri="{BB962C8B-B14F-4D97-AF65-F5344CB8AC3E}">
        <p14:creationId xmlns:p14="http://schemas.microsoft.com/office/powerpoint/2010/main" val="12040419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1" y="685801"/>
            <a:ext cx="7797677" cy="3194903"/>
          </a:xfrm>
        </p:spPr>
        <p:txBody>
          <a:bodyPr anchor="ctr">
            <a:normAutofit/>
          </a:bodyPr>
          <a:lstStyle>
            <a:lvl1pPr algn="ctr">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514335" y="4106333"/>
            <a:ext cx="7796047"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EEDD173-F6E5-4F1A-963E-EC8B91F7B4BA}" type="datetimeFigureOut">
              <a:rPr lang="en-US" smtClean="0"/>
              <a:t>12/12/2019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BE8000-E307-44AD-A098-6E2D57A7BC59}" type="slidenum">
              <a:rPr lang="en-US" smtClean="0"/>
              <a:t>‹#›</a:t>
            </a:fld>
            <a:endParaRPr lang="en-US"/>
          </a:p>
        </p:txBody>
      </p:sp>
    </p:spTree>
    <p:extLst>
      <p:ext uri="{BB962C8B-B14F-4D97-AF65-F5344CB8AC3E}">
        <p14:creationId xmlns:p14="http://schemas.microsoft.com/office/powerpoint/2010/main" val="24579863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99" y="685800"/>
            <a:ext cx="7143765" cy="2916704"/>
          </a:xfrm>
        </p:spPr>
        <p:txBody>
          <a:bodyPr anchor="ctr">
            <a:normAutofit/>
          </a:bodyPr>
          <a:lstStyle>
            <a:lvl1pPr algn="ctr">
              <a:defRPr sz="4800"/>
            </a:lvl1pPr>
          </a:lstStyle>
          <a:p>
            <a:r>
              <a:rPr lang="en-US"/>
              <a:t>Click to edit Master title style</a:t>
            </a:r>
            <a:endParaRPr lang="en-US" dirty="0"/>
          </a:p>
        </p:txBody>
      </p:sp>
      <p:sp>
        <p:nvSpPr>
          <p:cNvPr id="12" name="Text Placeholder 3"/>
          <p:cNvSpPr>
            <a:spLocks noGrp="1"/>
          </p:cNvSpPr>
          <p:nvPr>
            <p:ph type="body" sz="half" idx="13"/>
          </p:nvPr>
        </p:nvSpPr>
        <p:spPr>
          <a:xfrm>
            <a:off x="1162698" y="3610032"/>
            <a:ext cx="6500967"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514351" y="4106334"/>
            <a:ext cx="779766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EEDD173-F6E5-4F1A-963E-EC8B91F7B4BA}" type="datetimeFigureOut">
              <a:rPr lang="en-US" smtClean="0"/>
              <a:t>12/12/2019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BE8000-E307-44AD-A098-6E2D57A7BC59}" type="slidenum">
              <a:rPr lang="en-US" smtClean="0"/>
              <a:t>‹#›</a:t>
            </a:fld>
            <a:endParaRPr lang="en-US"/>
          </a:p>
        </p:txBody>
      </p:sp>
      <p:sp>
        <p:nvSpPr>
          <p:cNvPr id="10" name="TextBox 9"/>
          <p:cNvSpPr txBox="1"/>
          <p:nvPr/>
        </p:nvSpPr>
        <p:spPr>
          <a:xfrm>
            <a:off x="404280" y="887850"/>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1" name="TextBox 10"/>
          <p:cNvSpPr txBox="1"/>
          <p:nvPr/>
        </p:nvSpPr>
        <p:spPr>
          <a:xfrm>
            <a:off x="7897147" y="2906482"/>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0222840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514351" y="1723855"/>
            <a:ext cx="7796030" cy="2511835"/>
          </a:xfrm>
        </p:spPr>
        <p:txBody>
          <a:bodyPr anchor="b">
            <a:normAutofit/>
          </a:bodyPr>
          <a:lstStyle>
            <a:lvl1pPr algn="l">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514351" y="4247468"/>
            <a:ext cx="7796030"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EEDD173-F6E5-4F1A-963E-EC8B91F7B4BA}" type="datetimeFigureOut">
              <a:rPr lang="en-US" smtClean="0"/>
              <a:t>12/12/2019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BE8000-E307-44AD-A098-6E2D57A7BC59}" type="slidenum">
              <a:rPr lang="en-US" smtClean="0"/>
              <a:t>‹#›</a:t>
            </a:fld>
            <a:endParaRPr lang="en-US"/>
          </a:p>
        </p:txBody>
      </p:sp>
    </p:spTree>
    <p:extLst>
      <p:ext uri="{BB962C8B-B14F-4D97-AF65-F5344CB8AC3E}">
        <p14:creationId xmlns:p14="http://schemas.microsoft.com/office/powerpoint/2010/main" val="18151941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514351" y="685801"/>
            <a:ext cx="7796030" cy="1151965"/>
          </a:xfrm>
        </p:spPr>
        <p:txBody>
          <a:bodyPr/>
          <a:lstStyle>
            <a:lvl1pPr algn="ctr">
              <a:defRPr/>
            </a:lvl1pPr>
          </a:lstStyle>
          <a:p>
            <a:r>
              <a:rPr lang="en-US"/>
              <a:t>Click to edit Master title style</a:t>
            </a:r>
            <a:endParaRPr lang="en-US" dirty="0"/>
          </a:p>
        </p:txBody>
      </p:sp>
      <p:sp>
        <p:nvSpPr>
          <p:cNvPr id="7" name="Text Placeholder 2"/>
          <p:cNvSpPr>
            <a:spLocks noGrp="1"/>
          </p:cNvSpPr>
          <p:nvPr>
            <p:ph type="body" idx="1"/>
          </p:nvPr>
        </p:nvSpPr>
        <p:spPr>
          <a:xfrm>
            <a:off x="514352" y="2063395"/>
            <a:ext cx="2482596"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514352" y="2639658"/>
            <a:ext cx="2482596"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175967" y="2063395"/>
            <a:ext cx="2482596"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175966" y="2639658"/>
            <a:ext cx="2482596"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5827785" y="2063395"/>
            <a:ext cx="2482596"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5827785" y="2639658"/>
            <a:ext cx="2482596"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FEEDD173-F6E5-4F1A-963E-EC8B91F7B4BA}" type="datetimeFigureOut">
              <a:rPr lang="en-US" smtClean="0"/>
              <a:t>12/12/2019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BBE8000-E307-44AD-A098-6E2D57A7BC59}" type="slidenum">
              <a:rPr lang="en-US" smtClean="0"/>
              <a:t>‹#›</a:t>
            </a:fld>
            <a:endParaRPr lang="en-US"/>
          </a:p>
        </p:txBody>
      </p:sp>
    </p:spTree>
    <p:extLst>
      <p:ext uri="{BB962C8B-B14F-4D97-AF65-F5344CB8AC3E}">
        <p14:creationId xmlns:p14="http://schemas.microsoft.com/office/powerpoint/2010/main" val="9666344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514351" y="685801"/>
            <a:ext cx="7797662" cy="1151965"/>
          </a:xfrm>
        </p:spPr>
        <p:txBody>
          <a:bodyPr/>
          <a:lstStyle>
            <a:lvl1pPr algn="ctr">
              <a:defRPr/>
            </a:lvl1pPr>
          </a:lstStyle>
          <a:p>
            <a:r>
              <a:rPr lang="en-US"/>
              <a:t>Click to edit Master title style</a:t>
            </a:r>
            <a:endParaRPr lang="en-US" dirty="0"/>
          </a:p>
        </p:txBody>
      </p:sp>
      <p:sp>
        <p:nvSpPr>
          <p:cNvPr id="19" name="Text Placeholder 2"/>
          <p:cNvSpPr>
            <a:spLocks noGrp="1"/>
          </p:cNvSpPr>
          <p:nvPr>
            <p:ph type="body" idx="1"/>
          </p:nvPr>
        </p:nvSpPr>
        <p:spPr>
          <a:xfrm>
            <a:off x="518880" y="3813025"/>
            <a:ext cx="2482596"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514335" y="2063396"/>
            <a:ext cx="2482596"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518880" y="4389288"/>
            <a:ext cx="2482596"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178058" y="3813025"/>
            <a:ext cx="2482596"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176999" y="2063396"/>
            <a:ext cx="2482596"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176998" y="4389286"/>
            <a:ext cx="2483655"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5826708" y="3813025"/>
            <a:ext cx="2482596"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5826614" y="2063394"/>
            <a:ext cx="2482596"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826614" y="4389284"/>
            <a:ext cx="2482596"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FEEDD173-F6E5-4F1A-963E-EC8B91F7B4BA}" type="datetimeFigureOut">
              <a:rPr lang="en-US" smtClean="0"/>
              <a:t>12/12/2019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BBE8000-E307-44AD-A098-6E2D57A7BC59}" type="slidenum">
              <a:rPr lang="en-US" smtClean="0"/>
              <a:t>‹#›</a:t>
            </a:fld>
            <a:endParaRPr lang="en-US"/>
          </a:p>
        </p:txBody>
      </p:sp>
    </p:spTree>
    <p:extLst>
      <p:ext uri="{BB962C8B-B14F-4D97-AF65-F5344CB8AC3E}">
        <p14:creationId xmlns:p14="http://schemas.microsoft.com/office/powerpoint/2010/main" val="30333665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514351" y="2063396"/>
            <a:ext cx="7796030" cy="331119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EEDD173-F6E5-4F1A-963E-EC8B91F7B4BA}" type="datetimeFigureOut">
              <a:rPr lang="en-US" smtClean="0"/>
              <a:t>12/12/2019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BE8000-E307-44AD-A098-6E2D57A7BC59}" type="slidenum">
              <a:rPr lang="en-US" smtClean="0"/>
              <a:t>‹#›</a:t>
            </a:fld>
            <a:endParaRPr lang="en-US"/>
          </a:p>
        </p:txBody>
      </p:sp>
    </p:spTree>
    <p:extLst>
      <p:ext uri="{BB962C8B-B14F-4D97-AF65-F5344CB8AC3E}">
        <p14:creationId xmlns:p14="http://schemas.microsoft.com/office/powerpoint/2010/main" val="17444595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1896" y="685801"/>
            <a:ext cx="1698485" cy="4688785"/>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514351" y="685801"/>
            <a:ext cx="5928323" cy="4688785"/>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EEDD173-F6E5-4F1A-963E-EC8B91F7B4BA}" type="datetimeFigureOut">
              <a:rPr lang="en-US" smtClean="0"/>
              <a:t>12/12/2019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BE8000-E307-44AD-A098-6E2D57A7BC59}" type="slidenum">
              <a:rPr lang="en-US" smtClean="0"/>
              <a:t>‹#›</a:t>
            </a:fld>
            <a:endParaRPr lang="en-US"/>
          </a:p>
        </p:txBody>
      </p:sp>
    </p:spTree>
    <p:extLst>
      <p:ext uri="{BB962C8B-B14F-4D97-AF65-F5344CB8AC3E}">
        <p14:creationId xmlns:p14="http://schemas.microsoft.com/office/powerpoint/2010/main" val="28018799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EEDD173-F6E5-4F1A-963E-EC8B91F7B4BA}" type="datetimeFigureOut">
              <a:rPr lang="en-US" smtClean="0"/>
              <a:t>12/12/2019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BE8000-E307-44AD-A098-6E2D57A7BC59}" type="slidenum">
              <a:rPr lang="en-US" smtClean="0"/>
              <a:t>‹#›</a:t>
            </a:fld>
            <a:endParaRPr lang="en-US"/>
          </a:p>
        </p:txBody>
      </p:sp>
    </p:spTree>
    <p:extLst>
      <p:ext uri="{BB962C8B-B14F-4D97-AF65-F5344CB8AC3E}">
        <p14:creationId xmlns:p14="http://schemas.microsoft.com/office/powerpoint/2010/main" val="693104975"/>
      </p:ext>
    </p:extLst>
  </p:cSld>
  <p:clrMapOvr>
    <a:masterClrMapping/>
  </p:clrMapOvr>
  <p:transition spd="slow">
    <p:cove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EEDD173-F6E5-4F1A-963E-EC8B91F7B4BA}" type="datetimeFigureOut">
              <a:rPr lang="en-US" smtClean="0"/>
              <a:t>12/12/2019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BE8000-E307-44AD-A098-6E2D57A7BC59}" type="slidenum">
              <a:rPr lang="en-US" smtClean="0"/>
              <a:t>‹#›</a:t>
            </a:fld>
            <a:endParaRPr lang="en-US"/>
          </a:p>
        </p:txBody>
      </p:sp>
    </p:spTree>
    <p:extLst>
      <p:ext uri="{BB962C8B-B14F-4D97-AF65-F5344CB8AC3E}">
        <p14:creationId xmlns:p14="http://schemas.microsoft.com/office/powerpoint/2010/main" val="1028461439"/>
      </p:ext>
    </p:extLst>
  </p:cSld>
  <p:clrMapOvr>
    <a:masterClrMapping/>
  </p:clrMapOvr>
  <p:transition spd="slow">
    <p:cove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514351" y="2063396"/>
            <a:ext cx="7796030" cy="33111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EEDD173-F6E5-4F1A-963E-EC8B91F7B4BA}" type="datetimeFigureOut">
              <a:rPr lang="en-US" smtClean="0"/>
              <a:t>12/12/2019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BE8000-E307-44AD-A098-6E2D57A7BC59}" type="slidenum">
              <a:rPr lang="en-US" smtClean="0"/>
              <a:t>‹#›</a:t>
            </a:fld>
            <a:endParaRPr lang="en-US"/>
          </a:p>
        </p:txBody>
      </p:sp>
    </p:spTree>
    <p:extLst>
      <p:ext uri="{BB962C8B-B14F-4D97-AF65-F5344CB8AC3E}">
        <p14:creationId xmlns:p14="http://schemas.microsoft.com/office/powerpoint/2010/main" val="26124307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EEDD173-F6E5-4F1A-963E-EC8B91F7B4BA}" type="datetimeFigureOut">
              <a:rPr lang="en-US" smtClean="0"/>
              <a:t>12/12/2019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BBE8000-E307-44AD-A098-6E2D57A7BC59}" type="slidenum">
              <a:rPr lang="en-US" smtClean="0"/>
              <a:t>‹#›</a:t>
            </a:fld>
            <a:endParaRPr lang="en-US"/>
          </a:p>
        </p:txBody>
      </p:sp>
    </p:spTree>
    <p:extLst>
      <p:ext uri="{BB962C8B-B14F-4D97-AF65-F5344CB8AC3E}">
        <p14:creationId xmlns:p14="http://schemas.microsoft.com/office/powerpoint/2010/main" val="1323227692"/>
      </p:ext>
    </p:extLst>
  </p:cSld>
  <p:clrMapOvr>
    <a:masterClrMapping/>
  </p:clrMapOvr>
  <p:transition spd="slow">
    <p:cove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cSld name="1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FEEDD173-F6E5-4F1A-963E-EC8B91F7B4BA}" type="datetimeFigureOut">
              <a:rPr lang="en-US" smtClean="0"/>
              <a:t>12/12/2019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BE8000-E307-44AD-A098-6E2D57A7BC59}" type="slidenum">
              <a:rPr lang="en-US" smtClean="0"/>
              <a:t>‹#›</a:t>
            </a:fld>
            <a:endParaRPr lang="en-US"/>
          </a:p>
        </p:txBody>
      </p:sp>
    </p:spTree>
    <p:extLst>
      <p:ext uri="{BB962C8B-B14F-4D97-AF65-F5344CB8AC3E}">
        <p14:creationId xmlns:p14="http://schemas.microsoft.com/office/powerpoint/2010/main" val="1568631674"/>
      </p:ext>
    </p:extLst>
  </p:cSld>
  <p:clrMapOvr>
    <a:masterClrMapping/>
  </p:clrMapOvr>
  <p:transition spd="slow">
    <p:cove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14351" y="685801"/>
            <a:ext cx="7796030" cy="3193487"/>
          </a:xfrm>
        </p:spPr>
        <p:txBody>
          <a:bodyPr anchor="b">
            <a:normAutofit/>
          </a:bodyPr>
          <a:lstStyle>
            <a:lvl1pPr algn="l">
              <a:defRPr sz="5400"/>
            </a:lvl1pPr>
          </a:lstStyle>
          <a:p>
            <a:r>
              <a:rPr lang="en-US"/>
              <a:t>Click to edit Master title style</a:t>
            </a:r>
            <a:endParaRPr lang="en-US" dirty="0"/>
          </a:p>
        </p:txBody>
      </p:sp>
      <p:sp>
        <p:nvSpPr>
          <p:cNvPr id="3" name="Text Placeholder 2"/>
          <p:cNvSpPr>
            <a:spLocks noGrp="1"/>
          </p:cNvSpPr>
          <p:nvPr>
            <p:ph type="body" idx="1"/>
          </p:nvPr>
        </p:nvSpPr>
        <p:spPr>
          <a:xfrm>
            <a:off x="514351" y="3742267"/>
            <a:ext cx="7796030"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EEDD173-F6E5-4F1A-963E-EC8B91F7B4BA}" type="datetimeFigureOut">
              <a:rPr lang="en-US" smtClean="0"/>
              <a:t>12/12/2019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BE8000-E307-44AD-A098-6E2D57A7BC59}" type="slidenum">
              <a:rPr lang="en-US" smtClean="0"/>
              <a:t>‹#›</a:t>
            </a:fld>
            <a:endParaRPr lang="en-US"/>
          </a:p>
        </p:txBody>
      </p:sp>
    </p:spTree>
    <p:extLst>
      <p:ext uri="{BB962C8B-B14F-4D97-AF65-F5344CB8AC3E}">
        <p14:creationId xmlns:p14="http://schemas.microsoft.com/office/powerpoint/2010/main" val="1593950453"/>
      </p:ext>
    </p:extLst>
  </p:cSld>
  <p:clrMapOvr>
    <a:masterClrMapping/>
  </p:clrMapOvr>
  <p:transition spd="slow">
    <p:cove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514351" y="685800"/>
            <a:ext cx="7797662" cy="1158140"/>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514350" y="2063396"/>
            <a:ext cx="3816536" cy="3311189"/>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4495478" y="2063396"/>
            <a:ext cx="3814904" cy="3311189"/>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EEDD173-F6E5-4F1A-963E-EC8B91F7B4BA}" type="datetimeFigureOut">
              <a:rPr lang="en-US" smtClean="0"/>
              <a:t>12/12/2019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BE8000-E307-44AD-A098-6E2D57A7BC59}" type="slidenum">
              <a:rPr lang="en-US" smtClean="0"/>
              <a:t>‹#›</a:t>
            </a:fld>
            <a:endParaRPr lang="en-US"/>
          </a:p>
        </p:txBody>
      </p:sp>
    </p:spTree>
    <p:extLst>
      <p:ext uri="{BB962C8B-B14F-4D97-AF65-F5344CB8AC3E}">
        <p14:creationId xmlns:p14="http://schemas.microsoft.com/office/powerpoint/2010/main" val="28197150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514351" y="685800"/>
            <a:ext cx="7796030" cy="1158140"/>
          </a:xfrm>
        </p:spPr>
        <p:txBody>
          <a:bodyPr/>
          <a:lstStyle/>
          <a:p>
            <a:r>
              <a:rPr lang="en-US"/>
              <a:t>Click to edit Master title style</a:t>
            </a:r>
            <a:endParaRPr lang="en-US" dirty="0"/>
          </a:p>
        </p:txBody>
      </p:sp>
      <p:sp>
        <p:nvSpPr>
          <p:cNvPr id="3" name="Text Placeholder 2"/>
          <p:cNvSpPr>
            <a:spLocks noGrp="1"/>
          </p:cNvSpPr>
          <p:nvPr>
            <p:ph type="body" idx="1"/>
          </p:nvPr>
        </p:nvSpPr>
        <p:spPr>
          <a:xfrm>
            <a:off x="739569" y="2063396"/>
            <a:ext cx="3591317"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514352" y="2861733"/>
            <a:ext cx="3816534" cy="2512852"/>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15340" y="2063396"/>
            <a:ext cx="359667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4495477" y="2861733"/>
            <a:ext cx="3816535" cy="2512852"/>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EEDD173-F6E5-4F1A-963E-EC8B91F7B4BA}" type="datetimeFigureOut">
              <a:rPr lang="en-US" smtClean="0"/>
              <a:t>12/12/2019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BBE8000-E307-44AD-A098-6E2D57A7BC59}" type="slidenum">
              <a:rPr lang="en-US" smtClean="0"/>
              <a:t>‹#›</a:t>
            </a:fld>
            <a:endParaRPr lang="en-US"/>
          </a:p>
        </p:txBody>
      </p:sp>
    </p:spTree>
    <p:extLst>
      <p:ext uri="{BB962C8B-B14F-4D97-AF65-F5344CB8AC3E}">
        <p14:creationId xmlns:p14="http://schemas.microsoft.com/office/powerpoint/2010/main" val="15466319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EEDD173-F6E5-4F1A-963E-EC8B91F7B4BA}" type="datetimeFigureOut">
              <a:rPr lang="en-US" smtClean="0"/>
              <a:t>12/12/2019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BBE8000-E307-44AD-A098-6E2D57A7BC59}" type="slidenum">
              <a:rPr lang="en-US" smtClean="0"/>
              <a:t>‹#›</a:t>
            </a:fld>
            <a:endParaRPr lang="en-US"/>
          </a:p>
        </p:txBody>
      </p:sp>
    </p:spTree>
    <p:extLst>
      <p:ext uri="{BB962C8B-B14F-4D97-AF65-F5344CB8AC3E}">
        <p14:creationId xmlns:p14="http://schemas.microsoft.com/office/powerpoint/2010/main" val="2067885625"/>
      </p:ext>
    </p:extLst>
  </p:cSld>
  <p:clrMapOvr>
    <a:masterClrMapping/>
  </p:clrMapOvr>
  <p:transition spd="slow">
    <p:cove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EDD173-F6E5-4F1A-963E-EC8B91F7B4BA}" type="datetimeFigureOut">
              <a:rPr lang="en-US" smtClean="0"/>
              <a:t>12/12/2019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BBE8000-E307-44AD-A098-6E2D57A7BC59}" type="slidenum">
              <a:rPr lang="en-US" smtClean="0"/>
              <a:t>‹#›</a:t>
            </a:fld>
            <a:endParaRPr lang="en-US"/>
          </a:p>
        </p:txBody>
      </p:sp>
    </p:spTree>
    <p:extLst>
      <p:ext uri="{BB962C8B-B14F-4D97-AF65-F5344CB8AC3E}">
        <p14:creationId xmlns:p14="http://schemas.microsoft.com/office/powerpoint/2010/main" val="1348625684"/>
      </p:ext>
    </p:extLst>
  </p:cSld>
  <p:clrMapOvr>
    <a:masterClrMapping/>
  </p:clrMapOvr>
  <p:transition spd="slow">
    <p:cove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20232" y="685800"/>
            <a:ext cx="3095145" cy="2023252"/>
          </a:xfrm>
        </p:spPr>
        <p:txBody>
          <a:bodyPr anchor="b">
            <a:normAutofit/>
          </a:bodyPr>
          <a:lstStyle>
            <a:lvl1pPr algn="ctr">
              <a:defRPr sz="3600"/>
            </a:lvl1pPr>
          </a:lstStyle>
          <a:p>
            <a:r>
              <a:rPr lang="en-US"/>
              <a:t>Click to edit Master title style</a:t>
            </a:r>
            <a:endParaRPr lang="en-US" dirty="0"/>
          </a:p>
        </p:txBody>
      </p:sp>
      <p:sp>
        <p:nvSpPr>
          <p:cNvPr id="10" name="Content Placeholder 2"/>
          <p:cNvSpPr>
            <a:spLocks noGrp="1"/>
          </p:cNvSpPr>
          <p:nvPr>
            <p:ph sz="quarter" idx="13"/>
          </p:nvPr>
        </p:nvSpPr>
        <p:spPr>
          <a:xfrm>
            <a:off x="3784600" y="685801"/>
            <a:ext cx="4525781" cy="46887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20232" y="2709053"/>
            <a:ext cx="3095146"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EEDD173-F6E5-4F1A-963E-EC8B91F7B4BA}" type="datetimeFigureOut">
              <a:rPr lang="en-US" smtClean="0"/>
              <a:t>12/12/2019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BE8000-E307-44AD-A098-6E2D57A7BC59}" type="slidenum">
              <a:rPr lang="en-US" smtClean="0"/>
              <a:t>‹#›</a:t>
            </a:fld>
            <a:endParaRPr lang="en-US"/>
          </a:p>
        </p:txBody>
      </p:sp>
    </p:spTree>
    <p:extLst>
      <p:ext uri="{BB962C8B-B14F-4D97-AF65-F5344CB8AC3E}">
        <p14:creationId xmlns:p14="http://schemas.microsoft.com/office/powerpoint/2010/main" val="35449521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1" y="685800"/>
            <a:ext cx="4408172" cy="2023252"/>
          </a:xfrm>
        </p:spPr>
        <p:txBody>
          <a:bodyPr anchor="b">
            <a:normAutofit/>
          </a:bodyPr>
          <a:lstStyle>
            <a:lvl1pPr algn="ct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47740" y="1"/>
            <a:ext cx="3162641"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514351" y="2709053"/>
            <a:ext cx="440817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EEDD173-F6E5-4F1A-963E-EC8B91F7B4BA}" type="datetimeFigureOut">
              <a:rPr lang="en-US" smtClean="0"/>
              <a:t>12/12/2019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BE8000-E307-44AD-A098-6E2D57A7BC59}" type="slidenum">
              <a:rPr lang="en-US" smtClean="0"/>
              <a:t>‹#›</a:t>
            </a:fld>
            <a:endParaRPr lang="en-US"/>
          </a:p>
        </p:txBody>
      </p:sp>
    </p:spTree>
    <p:extLst>
      <p:ext uri="{BB962C8B-B14F-4D97-AF65-F5344CB8AC3E}">
        <p14:creationId xmlns:p14="http://schemas.microsoft.com/office/powerpoint/2010/main" val="2850738777"/>
      </p:ext>
    </p:extLst>
  </p:cSld>
  <p:clrMapOvr>
    <a:masterClrMapping/>
  </p:clrMapOvr>
  <p:transition spd="slow">
    <p:cove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3.jp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8" name="Picture 7" descr="Brickwork-SD-R1acrop.jpg"/>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0" name="Group 9"/>
          <p:cNvGrpSpPr/>
          <p:nvPr/>
        </p:nvGrpSpPr>
        <p:grpSpPr>
          <a:xfrm>
            <a:off x="-19048" y="1"/>
            <a:ext cx="9004013"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grpSp>
      <p:sp>
        <p:nvSpPr>
          <p:cNvPr id="2" name="Title Placeholder 1"/>
          <p:cNvSpPr>
            <a:spLocks noGrp="1"/>
          </p:cNvSpPr>
          <p:nvPr>
            <p:ph type="title"/>
          </p:nvPr>
        </p:nvSpPr>
        <p:spPr>
          <a:xfrm>
            <a:off x="514351" y="685801"/>
            <a:ext cx="7797662" cy="1151965"/>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514351" y="2063396"/>
            <a:ext cx="7797662" cy="3311189"/>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73562" y="5757334"/>
            <a:ext cx="2838450" cy="498470"/>
          </a:xfrm>
          <a:prstGeom prst="rect">
            <a:avLst/>
          </a:prstGeom>
        </p:spPr>
        <p:txBody>
          <a:bodyPr vert="horz" lIns="91440" tIns="45720" rIns="91440" bIns="45720" rtlCol="0" anchor="ctr"/>
          <a:lstStyle>
            <a:lvl1pPr algn="r">
              <a:defRPr sz="2800" cap="all" baseline="0">
                <a:solidFill>
                  <a:schemeClr val="accent1">
                    <a:lumMod val="50000"/>
                  </a:schemeClr>
                </a:solidFill>
              </a:defRPr>
            </a:lvl1pPr>
          </a:lstStyle>
          <a:p>
            <a:fld id="{FEEDD173-F6E5-4F1A-963E-EC8B91F7B4BA}" type="datetimeFigureOut">
              <a:rPr lang="en-US" smtClean="0"/>
              <a:t>12/12/2019</a:t>
            </a:fld>
            <a:endParaRPr lang="en-US"/>
          </a:p>
        </p:txBody>
      </p:sp>
      <p:sp>
        <p:nvSpPr>
          <p:cNvPr id="5" name="Footer Placeholder 4"/>
          <p:cNvSpPr>
            <a:spLocks noGrp="1"/>
          </p:cNvSpPr>
          <p:nvPr>
            <p:ph type="ftr" sz="quarter" idx="3"/>
          </p:nvPr>
        </p:nvSpPr>
        <p:spPr>
          <a:xfrm>
            <a:off x="514351" y="5757334"/>
            <a:ext cx="4124789" cy="498470"/>
          </a:xfrm>
          <a:prstGeom prst="rect">
            <a:avLst/>
          </a:prstGeom>
        </p:spPr>
        <p:txBody>
          <a:bodyPr vert="horz" lIns="91440" tIns="45720" rIns="91440" bIns="45720" rtlCol="0" anchor="ctr"/>
          <a:lstStyle>
            <a:lvl1pPr algn="l">
              <a:defRPr sz="2800" cap="all" baseline="0">
                <a:solidFill>
                  <a:schemeClr val="accent1">
                    <a:lumMod val="50000"/>
                  </a:schemeClr>
                </a:solidFill>
              </a:defRPr>
            </a:lvl1pPr>
          </a:lstStyle>
          <a:p>
            <a:endParaRPr lang="en-US"/>
          </a:p>
        </p:txBody>
      </p:sp>
      <p:sp>
        <p:nvSpPr>
          <p:cNvPr id="6" name="Slide Number Placeholder 5"/>
          <p:cNvSpPr>
            <a:spLocks noGrp="1"/>
          </p:cNvSpPr>
          <p:nvPr>
            <p:ph type="sldNum" sz="quarter" idx="4"/>
          </p:nvPr>
        </p:nvSpPr>
        <p:spPr>
          <a:xfrm>
            <a:off x="4715341" y="5757334"/>
            <a:ext cx="680390" cy="498470"/>
          </a:xfrm>
          <a:prstGeom prst="rect">
            <a:avLst/>
          </a:prstGeom>
        </p:spPr>
        <p:txBody>
          <a:bodyPr vert="horz" lIns="91440" tIns="45720" rIns="91440" bIns="45720" rtlCol="0" anchor="ctr"/>
          <a:lstStyle>
            <a:lvl1pPr algn="ctr">
              <a:defRPr sz="2800" cap="all" baseline="0">
                <a:solidFill>
                  <a:schemeClr val="accent1">
                    <a:lumMod val="50000"/>
                  </a:schemeClr>
                </a:solidFill>
              </a:defRPr>
            </a:lvl1pPr>
          </a:lstStyle>
          <a:p>
            <a:fld id="{4BBE8000-E307-44AD-A098-6E2D57A7BC59}" type="slidenum">
              <a:rPr lang="en-US" smtClean="0"/>
              <a:t>‹#›</a:t>
            </a:fld>
            <a:endParaRPr lang="en-US"/>
          </a:p>
        </p:txBody>
      </p:sp>
    </p:spTree>
    <p:extLst>
      <p:ext uri="{BB962C8B-B14F-4D97-AF65-F5344CB8AC3E}">
        <p14:creationId xmlns:p14="http://schemas.microsoft.com/office/powerpoint/2010/main" val="1749525302"/>
      </p:ext>
    </p:extLst>
  </p:cSld>
  <p:clrMap bg1="lt1" tx1="dk1" bg2="lt2" tx2="dk2" accent1="accent1" accent2="accent2" accent3="accent3" accent4="accent4" accent5="accent5" accent6="accent6" hlink="hlink" folHlink="folHlink"/>
  <p:sldLayoutIdLst>
    <p:sldLayoutId id="2147483916" r:id="rId1"/>
    <p:sldLayoutId id="2147483917" r:id="rId2"/>
    <p:sldLayoutId id="2147483918" r:id="rId3"/>
    <p:sldLayoutId id="2147483919" r:id="rId4"/>
    <p:sldLayoutId id="2147483920" r:id="rId5"/>
    <p:sldLayoutId id="2147483921" r:id="rId6"/>
    <p:sldLayoutId id="2147483922" r:id="rId7"/>
    <p:sldLayoutId id="2147483923" r:id="rId8"/>
    <p:sldLayoutId id="2147483924" r:id="rId9"/>
    <p:sldLayoutId id="2147483925" r:id="rId10"/>
    <p:sldLayoutId id="2147483926" r:id="rId11"/>
    <p:sldLayoutId id="2147483927" r:id="rId12"/>
    <p:sldLayoutId id="2147483928" r:id="rId13"/>
    <p:sldLayoutId id="2147483929" r:id="rId14"/>
    <p:sldLayoutId id="2147483930" r:id="rId15"/>
    <p:sldLayoutId id="2147483931" r:id="rId16"/>
    <p:sldLayoutId id="2147483932" r:id="rId17"/>
    <p:sldLayoutId id="2147483933" r:id="rId18"/>
    <p:sldLayoutId id="2147483934" r:id="rId19"/>
    <p:sldLayoutId id="2147483935" r:id="rId20"/>
    <p:sldLayoutId id="2147483936" r:id="rId21"/>
  </p:sldLayoutIdLst>
  <p:transition spd="slow">
    <p:cover/>
  </p:transition>
  <p:txStyles>
    <p:titleStyle>
      <a:lvl1pPr algn="l" defTabSz="914400" rtl="0" eaLnBrk="1" latinLnBrk="0" hangingPunct="1">
        <a:lnSpc>
          <a:spcPct val="90000"/>
        </a:lnSpc>
        <a:spcBef>
          <a:spcPct val="0"/>
        </a:spcBef>
        <a:buNone/>
        <a:defRPr sz="4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130425"/>
            <a:ext cx="7772400" cy="1470025"/>
          </a:xfrm>
        </p:spPr>
        <p:txBody>
          <a:bodyPr>
            <a:normAutofit fontScale="90000"/>
          </a:bodyPr>
          <a:lstStyle/>
          <a:p>
            <a:r>
              <a:rPr lang="en-US" spc="0" dirty="0">
                <a:solidFill>
                  <a:srgbClr val="002060"/>
                </a:solidFill>
                <a:latin typeface="Calibri" panose="020F0502020204030204" pitchFamily="34" charset="0"/>
              </a:rPr>
              <a:t>Effective </a:t>
            </a:r>
            <a:br>
              <a:rPr lang="en-US" spc="0" dirty="0">
                <a:solidFill>
                  <a:srgbClr val="002060"/>
                </a:solidFill>
                <a:latin typeface="Calibri" panose="020F0502020204030204" pitchFamily="34" charset="0"/>
              </a:rPr>
            </a:br>
            <a:r>
              <a:rPr lang="en-US" spc="0" dirty="0">
                <a:solidFill>
                  <a:srgbClr val="002060"/>
                </a:solidFill>
                <a:latin typeface="Calibri" panose="020F0502020204030204" pitchFamily="34" charset="0"/>
              </a:rPr>
              <a:t>Service Planning</a:t>
            </a:r>
          </a:p>
        </p:txBody>
      </p:sp>
    </p:spTree>
    <p:extLst>
      <p:ext uri="{BB962C8B-B14F-4D97-AF65-F5344CB8AC3E}">
        <p14:creationId xmlns:p14="http://schemas.microsoft.com/office/powerpoint/2010/main" val="783720516"/>
      </p:ext>
    </p:extLst>
  </p:cSld>
  <p:clrMapOvr>
    <a:masterClrMapping/>
  </p:clrMapOvr>
  <p:transition spd="slow">
    <p:cove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8153400" cy="1143000"/>
          </a:xfrm>
        </p:spPr>
        <p:txBody>
          <a:bodyPr>
            <a:normAutofit/>
          </a:bodyPr>
          <a:lstStyle/>
          <a:p>
            <a:pPr algn="ctr"/>
            <a:r>
              <a:rPr lang="en-US" sz="4800" i="1" dirty="0">
                <a:solidFill>
                  <a:srgbClr val="002060"/>
                </a:solidFill>
                <a:latin typeface="Arial" panose="020B0604020202020204" pitchFamily="34" charset="0"/>
                <a:cs typeface="Arial" panose="020B0604020202020204" pitchFamily="34" charset="0"/>
              </a:rPr>
              <a:t>MEASURABLE</a:t>
            </a:r>
            <a:endParaRPr lang="en-US" sz="3200" i="1" dirty="0">
              <a:solidFill>
                <a:srgbClr val="002060"/>
              </a:solidFill>
              <a:latin typeface="Arial" panose="020B0604020202020204" pitchFamily="34" charset="0"/>
              <a:cs typeface="Arial" panose="020B0604020202020204" pitchFamily="34" charset="0"/>
            </a:endParaRPr>
          </a:p>
        </p:txBody>
      </p:sp>
      <p:sp>
        <p:nvSpPr>
          <p:cNvPr id="3" name="Text Placeholder 2"/>
          <p:cNvSpPr>
            <a:spLocks noGrp="1"/>
          </p:cNvSpPr>
          <p:nvPr>
            <p:ph type="body" idx="1"/>
          </p:nvPr>
        </p:nvSpPr>
        <p:spPr>
          <a:xfrm>
            <a:off x="838200" y="1641474"/>
            <a:ext cx="3276600" cy="674687"/>
          </a:xfrm>
        </p:spPr>
        <p:txBody>
          <a:bodyPr/>
          <a:lstStyle/>
          <a:p>
            <a:pPr algn="l"/>
            <a:r>
              <a:rPr lang="en-US" sz="3200" dirty="0"/>
              <a:t>Objective is:</a:t>
            </a:r>
            <a:r>
              <a:rPr lang="en-US" sz="2800" dirty="0"/>
              <a:t>	</a:t>
            </a:r>
          </a:p>
        </p:txBody>
      </p:sp>
      <p:sp>
        <p:nvSpPr>
          <p:cNvPr id="4" name="Content Placeholder 3"/>
          <p:cNvSpPr>
            <a:spLocks noGrp="1"/>
          </p:cNvSpPr>
          <p:nvPr>
            <p:ph sz="half" idx="2"/>
          </p:nvPr>
        </p:nvSpPr>
        <p:spPr>
          <a:xfrm>
            <a:off x="609600" y="1526081"/>
            <a:ext cx="3657600" cy="3540125"/>
          </a:xfrm>
        </p:spPr>
        <p:txBody>
          <a:bodyPr/>
          <a:lstStyle/>
          <a:p>
            <a:pPr marL="114300" indent="0">
              <a:buNone/>
            </a:pPr>
            <a:endParaRPr lang="en-US" dirty="0"/>
          </a:p>
          <a:p>
            <a:r>
              <a:rPr lang="en-US" dirty="0"/>
              <a:t>Can be measured</a:t>
            </a:r>
          </a:p>
          <a:p>
            <a:r>
              <a:rPr lang="en-US" dirty="0"/>
              <a:t>Measurement source is identified </a:t>
            </a:r>
          </a:p>
        </p:txBody>
      </p:sp>
      <p:sp>
        <p:nvSpPr>
          <p:cNvPr id="5" name="Text Placeholder 4"/>
          <p:cNvSpPr>
            <a:spLocks noGrp="1"/>
          </p:cNvSpPr>
          <p:nvPr>
            <p:ph type="body" sz="quarter" idx="3"/>
          </p:nvPr>
        </p:nvSpPr>
        <p:spPr>
          <a:xfrm>
            <a:off x="4419600" y="1641474"/>
            <a:ext cx="3276600" cy="674687"/>
          </a:xfrm>
        </p:spPr>
        <p:txBody>
          <a:bodyPr>
            <a:normAutofit/>
          </a:bodyPr>
          <a:lstStyle/>
          <a:p>
            <a:pPr algn="l"/>
            <a:r>
              <a:rPr lang="en-US" sz="3200" dirty="0"/>
              <a:t>Questions to ask:</a:t>
            </a:r>
          </a:p>
        </p:txBody>
      </p:sp>
      <p:sp>
        <p:nvSpPr>
          <p:cNvPr id="6" name="Content Placeholder 5"/>
          <p:cNvSpPr>
            <a:spLocks noGrp="1"/>
          </p:cNvSpPr>
          <p:nvPr>
            <p:ph sz="quarter" idx="4"/>
          </p:nvPr>
        </p:nvSpPr>
        <p:spPr>
          <a:xfrm>
            <a:off x="4114800" y="2555875"/>
            <a:ext cx="3962400" cy="3662363"/>
          </a:xfrm>
        </p:spPr>
        <p:txBody>
          <a:bodyPr>
            <a:normAutofit/>
          </a:bodyPr>
          <a:lstStyle/>
          <a:p>
            <a:r>
              <a:rPr lang="en-US" dirty="0"/>
              <a:t>How much? How many?</a:t>
            </a:r>
          </a:p>
          <a:p>
            <a:r>
              <a:rPr lang="en-US" dirty="0"/>
              <a:t>How will we know when the goal is accomplished?</a:t>
            </a:r>
          </a:p>
          <a:p>
            <a:r>
              <a:rPr lang="en-US" dirty="0"/>
              <a:t>How will we know that change has occurred?</a:t>
            </a:r>
          </a:p>
          <a:p>
            <a:r>
              <a:rPr lang="en-US" dirty="0"/>
              <a:t>Can these measurements be obtained?</a:t>
            </a:r>
          </a:p>
        </p:txBody>
      </p:sp>
      <p:pic>
        <p:nvPicPr>
          <p:cNvPr id="10242" name="Picture 2" descr="C:\Users\thompsca\AppData\Local\Microsoft\Windows\INetCache\IE\MLKYV1X5\tape-measure-closeup-photo-yellow-red-green-shallow-depth-field-30861674[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8475" y="4403135"/>
            <a:ext cx="2971800" cy="11038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1077798"/>
      </p:ext>
    </p:extLst>
  </p:cSld>
  <p:clrMapOvr>
    <a:masterClrMapping/>
  </p:clrMapOvr>
  <p:transition spd="slow">
    <p:cove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549275"/>
            <a:ext cx="7620000" cy="1143000"/>
          </a:xfrm>
        </p:spPr>
        <p:txBody>
          <a:bodyPr>
            <a:normAutofit/>
          </a:bodyPr>
          <a:lstStyle/>
          <a:p>
            <a:pPr algn="ctr">
              <a:lnSpc>
                <a:spcPts val="3400"/>
              </a:lnSpc>
            </a:pPr>
            <a:r>
              <a:rPr lang="en-US" sz="4800" i="1" dirty="0">
                <a:solidFill>
                  <a:srgbClr val="002060"/>
                </a:solidFill>
                <a:latin typeface="Arial" panose="020B0604020202020204" pitchFamily="34" charset="0"/>
                <a:cs typeface="Arial" panose="020B0604020202020204" pitchFamily="34" charset="0"/>
              </a:rPr>
              <a:t>ACHIEVABLE</a:t>
            </a:r>
            <a:endParaRPr lang="en-US" sz="3100" i="1" dirty="0">
              <a:solidFill>
                <a:srgbClr val="002060"/>
              </a:solidFill>
              <a:latin typeface="Arial" panose="020B0604020202020204" pitchFamily="34" charset="0"/>
              <a:cs typeface="Arial" panose="020B0604020202020204" pitchFamily="34" charset="0"/>
            </a:endParaRPr>
          </a:p>
        </p:txBody>
      </p:sp>
      <p:sp>
        <p:nvSpPr>
          <p:cNvPr id="3" name="Text Placeholder 2"/>
          <p:cNvSpPr>
            <a:spLocks noGrp="1"/>
          </p:cNvSpPr>
          <p:nvPr>
            <p:ph type="body" idx="1"/>
          </p:nvPr>
        </p:nvSpPr>
        <p:spPr>
          <a:xfrm>
            <a:off x="609600" y="1809750"/>
            <a:ext cx="3200400" cy="639762"/>
          </a:xfrm>
        </p:spPr>
        <p:txBody>
          <a:bodyPr/>
          <a:lstStyle/>
          <a:p>
            <a:pPr algn="l"/>
            <a:r>
              <a:rPr lang="en-US" sz="3200" dirty="0"/>
              <a:t>Time frame?</a:t>
            </a:r>
          </a:p>
        </p:txBody>
      </p:sp>
      <p:sp>
        <p:nvSpPr>
          <p:cNvPr id="4" name="Content Placeholder 3"/>
          <p:cNvSpPr>
            <a:spLocks noGrp="1"/>
          </p:cNvSpPr>
          <p:nvPr>
            <p:ph sz="half" idx="2"/>
          </p:nvPr>
        </p:nvSpPr>
        <p:spPr>
          <a:xfrm>
            <a:off x="152400" y="2625725"/>
            <a:ext cx="3657600" cy="2925764"/>
          </a:xfrm>
        </p:spPr>
        <p:txBody>
          <a:bodyPr>
            <a:normAutofit fontScale="92500" lnSpcReduction="20000"/>
          </a:bodyPr>
          <a:lstStyle/>
          <a:p>
            <a:pPr marL="411480" lvl="1" indent="0">
              <a:buNone/>
            </a:pPr>
            <a:r>
              <a:rPr lang="en-US" sz="2400" dirty="0"/>
              <a:t>The objective or expectation of what will be accomplished must be realistic given the time period, resources allocated and limitations of the child/family.</a:t>
            </a:r>
          </a:p>
          <a:p>
            <a:pPr marL="411480" lvl="1" indent="0">
              <a:buNone/>
            </a:pPr>
            <a:endParaRPr lang="en-US" dirty="0"/>
          </a:p>
        </p:txBody>
      </p:sp>
      <p:sp>
        <p:nvSpPr>
          <p:cNvPr id="5" name="Text Placeholder 4"/>
          <p:cNvSpPr>
            <a:spLocks noGrp="1"/>
          </p:cNvSpPr>
          <p:nvPr>
            <p:ph type="body" sz="quarter" idx="3"/>
          </p:nvPr>
        </p:nvSpPr>
        <p:spPr>
          <a:xfrm>
            <a:off x="4419600" y="1809750"/>
            <a:ext cx="3352800" cy="639762"/>
          </a:xfrm>
        </p:spPr>
        <p:txBody>
          <a:bodyPr>
            <a:normAutofit/>
          </a:bodyPr>
          <a:lstStyle/>
          <a:p>
            <a:pPr algn="l"/>
            <a:r>
              <a:rPr lang="en-US" sz="3200" dirty="0"/>
              <a:t>Questions to ask:</a:t>
            </a:r>
          </a:p>
        </p:txBody>
      </p:sp>
      <p:sp>
        <p:nvSpPr>
          <p:cNvPr id="6" name="Content Placeholder 5"/>
          <p:cNvSpPr>
            <a:spLocks noGrp="1"/>
          </p:cNvSpPr>
          <p:nvPr>
            <p:ph sz="quarter" idx="4"/>
          </p:nvPr>
        </p:nvSpPr>
        <p:spPr>
          <a:xfrm>
            <a:off x="4114800" y="2286000"/>
            <a:ext cx="4495800" cy="3951288"/>
          </a:xfrm>
        </p:spPr>
        <p:txBody>
          <a:bodyPr>
            <a:normAutofit fontScale="92500" lnSpcReduction="20000"/>
          </a:bodyPr>
          <a:lstStyle/>
          <a:p>
            <a:endParaRPr lang="en-US" sz="2000" dirty="0"/>
          </a:p>
          <a:p>
            <a:r>
              <a:rPr lang="en-US" dirty="0"/>
              <a:t>Can the child/family get it done in the proposed timeframe?</a:t>
            </a:r>
          </a:p>
          <a:p>
            <a:r>
              <a:rPr lang="en-US" dirty="0"/>
              <a:t>What tools/skills are needed to accomplish the goal?</a:t>
            </a:r>
          </a:p>
          <a:p>
            <a:r>
              <a:rPr lang="en-US" dirty="0"/>
              <a:t>Do we understand the limitations and constraints?</a:t>
            </a:r>
          </a:p>
          <a:p>
            <a:r>
              <a:rPr lang="en-US" dirty="0"/>
              <a:t>Is this goal/objective possible?</a:t>
            </a:r>
          </a:p>
          <a:p>
            <a:endParaRPr lang="en-US" sz="2000" dirty="0"/>
          </a:p>
          <a:p>
            <a:pPr marL="114300" indent="0">
              <a:buNone/>
            </a:pPr>
            <a:endParaRPr lang="en-US" sz="2000" dirty="0"/>
          </a:p>
        </p:txBody>
      </p:sp>
    </p:spTree>
    <p:extLst>
      <p:ext uri="{BB962C8B-B14F-4D97-AF65-F5344CB8AC3E}">
        <p14:creationId xmlns:p14="http://schemas.microsoft.com/office/powerpoint/2010/main" val="1157053597"/>
      </p:ext>
    </p:extLst>
  </p:cSld>
  <p:clrMapOvr>
    <a:masterClrMapping/>
  </p:clrMapOvr>
  <p:transition spd="slow">
    <p:cove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C:\Users\thompsca\AppData\Local\Microsoft\Windows\INetCache\IE\YQGFKL39\garden-tools[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552" y="4831674"/>
            <a:ext cx="3733800" cy="158035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304800" y="533400"/>
            <a:ext cx="7772400" cy="1143000"/>
          </a:xfrm>
        </p:spPr>
        <p:txBody>
          <a:bodyPr>
            <a:normAutofit/>
          </a:bodyPr>
          <a:lstStyle/>
          <a:p>
            <a:pPr algn="ctr">
              <a:lnSpc>
                <a:spcPts val="3400"/>
              </a:lnSpc>
            </a:pPr>
            <a:r>
              <a:rPr lang="en-US" sz="4700" i="1" dirty="0">
                <a:solidFill>
                  <a:srgbClr val="002060"/>
                </a:solidFill>
                <a:latin typeface="Arial" panose="020B0604020202020204" pitchFamily="34" charset="0"/>
                <a:cs typeface="Arial" panose="020B0604020202020204" pitchFamily="34" charset="0"/>
              </a:rPr>
              <a:t>REALISTIC</a:t>
            </a:r>
            <a:endParaRPr lang="en-US" sz="2900" i="1" dirty="0">
              <a:solidFill>
                <a:srgbClr val="002060"/>
              </a:solidFill>
              <a:latin typeface="Arial" panose="020B0604020202020204" pitchFamily="34" charset="0"/>
              <a:cs typeface="Arial" panose="020B0604020202020204" pitchFamily="34" charset="0"/>
            </a:endParaRPr>
          </a:p>
        </p:txBody>
      </p:sp>
      <p:sp>
        <p:nvSpPr>
          <p:cNvPr id="3" name="Text Placeholder 2"/>
          <p:cNvSpPr>
            <a:spLocks noGrp="1"/>
          </p:cNvSpPr>
          <p:nvPr>
            <p:ph type="body" idx="1"/>
          </p:nvPr>
        </p:nvSpPr>
        <p:spPr>
          <a:xfrm>
            <a:off x="990600" y="1600200"/>
            <a:ext cx="3200400" cy="639762"/>
          </a:xfrm>
        </p:spPr>
        <p:txBody>
          <a:bodyPr/>
          <a:lstStyle/>
          <a:p>
            <a:pPr algn="l"/>
            <a:r>
              <a:rPr lang="en-US" sz="3200" dirty="0"/>
              <a:t>It must:</a:t>
            </a:r>
          </a:p>
        </p:txBody>
      </p:sp>
      <p:sp>
        <p:nvSpPr>
          <p:cNvPr id="4" name="Content Placeholder 3"/>
          <p:cNvSpPr>
            <a:spLocks noGrp="1"/>
          </p:cNvSpPr>
          <p:nvPr>
            <p:ph sz="half" idx="2"/>
          </p:nvPr>
        </p:nvSpPr>
        <p:spPr>
          <a:xfrm>
            <a:off x="571500" y="1596835"/>
            <a:ext cx="3657600" cy="3951288"/>
          </a:xfrm>
        </p:spPr>
        <p:txBody>
          <a:bodyPr>
            <a:normAutofit lnSpcReduction="10000"/>
          </a:bodyPr>
          <a:lstStyle/>
          <a:p>
            <a:pPr marL="114300" indent="0">
              <a:buNone/>
            </a:pPr>
            <a:endParaRPr lang="en-US" sz="2000" dirty="0"/>
          </a:p>
          <a:p>
            <a:r>
              <a:rPr lang="en-US" sz="2000" dirty="0"/>
              <a:t>Represent an objective toward which the child/family are willing and able to work</a:t>
            </a:r>
          </a:p>
          <a:p>
            <a:r>
              <a:rPr lang="en-US" sz="2000" dirty="0"/>
              <a:t>Objective will be realistic is child and family truly believe that it can be accomplished</a:t>
            </a:r>
          </a:p>
        </p:txBody>
      </p:sp>
      <p:sp>
        <p:nvSpPr>
          <p:cNvPr id="5" name="Text Placeholder 4"/>
          <p:cNvSpPr>
            <a:spLocks noGrp="1"/>
          </p:cNvSpPr>
          <p:nvPr>
            <p:ph type="body" sz="quarter" idx="3"/>
          </p:nvPr>
        </p:nvSpPr>
        <p:spPr>
          <a:xfrm>
            <a:off x="4724400" y="1600200"/>
            <a:ext cx="3276600" cy="639762"/>
          </a:xfrm>
        </p:spPr>
        <p:txBody>
          <a:bodyPr>
            <a:normAutofit/>
          </a:bodyPr>
          <a:lstStyle/>
          <a:p>
            <a:pPr algn="l"/>
            <a:r>
              <a:rPr lang="en-US" sz="3200" dirty="0"/>
              <a:t>Questions to ask:</a:t>
            </a:r>
          </a:p>
        </p:txBody>
      </p:sp>
      <p:sp>
        <p:nvSpPr>
          <p:cNvPr id="6" name="Content Placeholder 5"/>
          <p:cNvSpPr>
            <a:spLocks noGrp="1"/>
          </p:cNvSpPr>
          <p:nvPr>
            <p:ph sz="quarter" idx="4"/>
          </p:nvPr>
        </p:nvSpPr>
        <p:spPr>
          <a:xfrm>
            <a:off x="4343400" y="1976437"/>
            <a:ext cx="3657600" cy="3951288"/>
          </a:xfrm>
        </p:spPr>
        <p:txBody>
          <a:bodyPr>
            <a:normAutofit lnSpcReduction="10000"/>
          </a:bodyPr>
          <a:lstStyle/>
          <a:p>
            <a:endParaRPr lang="en-US" sz="2000" dirty="0"/>
          </a:p>
          <a:p>
            <a:r>
              <a:rPr lang="en-US" sz="2000" dirty="0"/>
              <a:t>What conditions have to exist to accomplish this objective?</a:t>
            </a:r>
          </a:p>
          <a:p>
            <a:r>
              <a:rPr lang="en-US" sz="2000" dirty="0"/>
              <a:t>Can the child/family do this with the resources that are offered to them?</a:t>
            </a:r>
          </a:p>
          <a:p>
            <a:r>
              <a:rPr lang="en-US" sz="2000" dirty="0"/>
              <a:t>Has the child/family accomplished anything similar in the past?</a:t>
            </a:r>
          </a:p>
        </p:txBody>
      </p:sp>
    </p:spTree>
    <p:extLst>
      <p:ext uri="{BB962C8B-B14F-4D97-AF65-F5344CB8AC3E}">
        <p14:creationId xmlns:p14="http://schemas.microsoft.com/office/powerpoint/2010/main" val="2199693343"/>
      </p:ext>
    </p:extLst>
  </p:cSld>
  <p:clrMapOvr>
    <a:masterClrMapping/>
  </p:clrMapOvr>
  <p:transition spd="slow">
    <p:cove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7620000" cy="1143000"/>
          </a:xfrm>
        </p:spPr>
        <p:txBody>
          <a:bodyPr>
            <a:normAutofit/>
          </a:bodyPr>
          <a:lstStyle/>
          <a:p>
            <a:pPr algn="ctr">
              <a:lnSpc>
                <a:spcPts val="3400"/>
              </a:lnSpc>
            </a:pPr>
            <a:r>
              <a:rPr lang="en-US" sz="4800" i="1" dirty="0">
                <a:solidFill>
                  <a:srgbClr val="002060"/>
                </a:solidFill>
                <a:latin typeface="Arial" panose="020B0604020202020204" pitchFamily="34" charset="0"/>
                <a:cs typeface="Arial" panose="020B0604020202020204" pitchFamily="34" charset="0"/>
              </a:rPr>
              <a:t>Time Frame</a:t>
            </a:r>
            <a:endParaRPr lang="en-US" sz="3200" i="1" dirty="0">
              <a:solidFill>
                <a:srgbClr val="002060"/>
              </a:solidFill>
              <a:latin typeface="Arial" panose="020B0604020202020204" pitchFamily="34" charset="0"/>
              <a:cs typeface="Arial" panose="020B0604020202020204" pitchFamily="34" charset="0"/>
            </a:endParaRPr>
          </a:p>
        </p:txBody>
      </p:sp>
      <p:pic>
        <p:nvPicPr>
          <p:cNvPr id="15363" name="Picture 3" descr="C:\Users\thompsca\AppData\Local\Microsoft\Windows\INetCache\IE\MLKYV1X5\It-Takes-Time-clock[1].jpg"/>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tretch>
            <a:fillRect/>
          </a:stretch>
        </p:blipFill>
        <p:spPr bwMode="auto">
          <a:xfrm>
            <a:off x="457200" y="2057400"/>
            <a:ext cx="4038600" cy="2951668"/>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p:cNvSpPr>
            <a:spLocks noGrp="1"/>
          </p:cNvSpPr>
          <p:nvPr>
            <p:ph sz="half" idx="2"/>
          </p:nvPr>
        </p:nvSpPr>
        <p:spPr>
          <a:xfrm>
            <a:off x="4648200" y="2286000"/>
            <a:ext cx="3657600" cy="3188208"/>
          </a:xfrm>
        </p:spPr>
        <p:txBody>
          <a:bodyPr>
            <a:normAutofit/>
          </a:bodyPr>
          <a:lstStyle/>
          <a:p>
            <a:pPr marL="114300" indent="0">
              <a:buNone/>
            </a:pPr>
            <a:r>
              <a:rPr lang="en-US" sz="3200" b="1" dirty="0"/>
              <a:t> Questions to ask:</a:t>
            </a:r>
          </a:p>
          <a:p>
            <a:endParaRPr lang="en-US" dirty="0"/>
          </a:p>
          <a:p>
            <a:r>
              <a:rPr lang="en-US" sz="2400" dirty="0"/>
              <a:t>When will this objective be accomplished?</a:t>
            </a:r>
          </a:p>
          <a:p>
            <a:r>
              <a:rPr lang="en-US" sz="2400" dirty="0"/>
              <a:t>Is there a stated deadline?</a:t>
            </a:r>
          </a:p>
        </p:txBody>
      </p:sp>
    </p:spTree>
    <p:extLst>
      <p:ext uri="{BB962C8B-B14F-4D97-AF65-F5344CB8AC3E}">
        <p14:creationId xmlns:p14="http://schemas.microsoft.com/office/powerpoint/2010/main" val="2851837404"/>
      </p:ext>
    </p:extLst>
  </p:cSld>
  <p:clrMapOvr>
    <a:masterClrMapping/>
  </p:clrMapOvr>
  <p:transition spd="slow">
    <p:cove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p>
        </p:txBody>
      </p:sp>
      <p:sp>
        <p:nvSpPr>
          <p:cNvPr id="4" name="Content Placeholder 3"/>
          <p:cNvSpPr>
            <a:spLocks noGrp="1"/>
          </p:cNvSpPr>
          <p:nvPr>
            <p:ph idx="1"/>
          </p:nvPr>
        </p:nvSpPr>
        <p:spPr>
          <a:xfrm>
            <a:off x="533400" y="-533400"/>
            <a:ext cx="7772400" cy="4942840"/>
          </a:xfrm>
        </p:spPr>
        <p:txBody>
          <a:bodyPr/>
          <a:lstStyle/>
          <a:p>
            <a:endParaRPr lang="en-US" dirty="0"/>
          </a:p>
          <a:p>
            <a:endParaRPr lang="en-US" dirty="0"/>
          </a:p>
          <a:p>
            <a:endParaRPr lang="en-US" dirty="0"/>
          </a:p>
          <a:p>
            <a:pPr marL="114300" indent="0">
              <a:buNone/>
            </a:pPr>
            <a:r>
              <a:rPr lang="en-US" sz="4000" dirty="0">
                <a:solidFill>
                  <a:srgbClr val="002060"/>
                </a:solidFill>
                <a:latin typeface="Arial" panose="020B0604020202020204" pitchFamily="34" charset="0"/>
                <a:cs typeface="Arial" panose="020B0604020202020204" pitchFamily="34" charset="0"/>
              </a:rPr>
              <a:t>  Name </a:t>
            </a:r>
            <a:r>
              <a:rPr lang="en-US" sz="4000" dirty="0">
                <a:solidFill>
                  <a:srgbClr val="FFC000"/>
                </a:solidFill>
                <a:latin typeface="Arial" panose="020B0604020202020204" pitchFamily="34" charset="0"/>
                <a:cs typeface="Arial" panose="020B0604020202020204" pitchFamily="34" charset="0"/>
              </a:rPr>
              <a:t>+</a:t>
            </a:r>
            <a:r>
              <a:rPr lang="en-US" sz="4000" dirty="0">
                <a:solidFill>
                  <a:srgbClr val="002060"/>
                </a:solidFill>
                <a:latin typeface="Arial" panose="020B0604020202020204" pitchFamily="34" charset="0"/>
                <a:cs typeface="Arial" panose="020B0604020202020204" pitchFamily="34" charset="0"/>
              </a:rPr>
              <a:t> Action Word </a:t>
            </a:r>
            <a:r>
              <a:rPr lang="en-US" sz="4000" dirty="0">
                <a:solidFill>
                  <a:srgbClr val="FFC000"/>
                </a:solidFill>
                <a:latin typeface="Arial" panose="020B0604020202020204" pitchFamily="34" charset="0"/>
                <a:cs typeface="Arial" panose="020B0604020202020204" pitchFamily="34" charset="0"/>
              </a:rPr>
              <a:t>+</a:t>
            </a:r>
            <a:r>
              <a:rPr lang="en-US" sz="4000" dirty="0">
                <a:solidFill>
                  <a:srgbClr val="002060"/>
                </a:solidFill>
                <a:latin typeface="Arial" panose="020B0604020202020204" pitchFamily="34" charset="0"/>
                <a:cs typeface="Arial" panose="020B0604020202020204" pitchFamily="34" charset="0"/>
              </a:rPr>
              <a:t> What</a:t>
            </a:r>
            <a:r>
              <a:rPr lang="en-US" sz="4000" dirty="0">
                <a:solidFill>
                  <a:srgbClr val="FFC000"/>
                </a:solidFill>
                <a:latin typeface="Arial" panose="020B0604020202020204" pitchFamily="34" charset="0"/>
                <a:cs typeface="Arial" panose="020B0604020202020204" pitchFamily="34" charset="0"/>
              </a:rPr>
              <a:t> +</a:t>
            </a:r>
            <a:r>
              <a:rPr lang="en-US" sz="4000" dirty="0">
                <a:solidFill>
                  <a:srgbClr val="002060"/>
                </a:solidFill>
                <a:latin typeface="Arial" panose="020B0604020202020204" pitchFamily="34" charset="0"/>
                <a:cs typeface="Arial" panose="020B0604020202020204" pitchFamily="34" charset="0"/>
              </a:rPr>
              <a:t>            	When </a:t>
            </a:r>
            <a:r>
              <a:rPr lang="en-US" sz="4000" dirty="0">
                <a:solidFill>
                  <a:srgbClr val="FFC000"/>
                </a:solidFill>
                <a:latin typeface="Arial" panose="020B0604020202020204" pitchFamily="34" charset="0"/>
                <a:cs typeface="Arial" panose="020B0604020202020204" pitchFamily="34" charset="0"/>
              </a:rPr>
              <a:t>+</a:t>
            </a:r>
            <a:r>
              <a:rPr lang="en-US" sz="4000" dirty="0">
                <a:solidFill>
                  <a:srgbClr val="002060"/>
                </a:solidFill>
                <a:latin typeface="Arial" panose="020B0604020202020204" pitchFamily="34" charset="0"/>
                <a:cs typeface="Arial" panose="020B0604020202020204" pitchFamily="34" charset="0"/>
              </a:rPr>
              <a:t> How Measured </a:t>
            </a:r>
            <a:r>
              <a:rPr lang="en-US" sz="4000" dirty="0">
                <a:solidFill>
                  <a:srgbClr val="FFC000"/>
                </a:solidFill>
                <a:latin typeface="Arial" panose="020B0604020202020204" pitchFamily="34" charset="0"/>
                <a:cs typeface="Arial" panose="020B0604020202020204" pitchFamily="34" charset="0"/>
              </a:rPr>
              <a:t>=</a:t>
            </a:r>
          </a:p>
          <a:p>
            <a:pPr marL="114300" indent="0">
              <a:buNone/>
            </a:pPr>
            <a:r>
              <a:rPr lang="en-US" sz="4000" dirty="0">
                <a:solidFill>
                  <a:srgbClr val="FFC000"/>
                </a:solidFill>
                <a:latin typeface="Arial" panose="020B0604020202020204" pitchFamily="34" charset="0"/>
                <a:cs typeface="Arial" panose="020B0604020202020204" pitchFamily="34" charset="0"/>
              </a:rPr>
              <a:t>              </a:t>
            </a:r>
            <a:r>
              <a:rPr lang="en-US" sz="4000" dirty="0">
                <a:solidFill>
                  <a:srgbClr val="FF0000"/>
                </a:solidFill>
                <a:latin typeface="Arial" panose="020B0604020202020204" pitchFamily="34" charset="0"/>
                <a:cs typeface="Arial" panose="020B0604020202020204" pitchFamily="34" charset="0"/>
              </a:rPr>
              <a:t>OBJECTIVE</a:t>
            </a:r>
            <a:endParaRPr lang="en-US" sz="4000" dirty="0">
              <a:solidFill>
                <a:srgbClr val="FFC000"/>
              </a:solidFill>
              <a:latin typeface="Arial" panose="020B0604020202020204" pitchFamily="34" charset="0"/>
              <a:cs typeface="Arial" panose="020B0604020202020204" pitchFamily="34" charset="0"/>
            </a:endParaRPr>
          </a:p>
        </p:txBody>
      </p:sp>
      <p:sp>
        <p:nvSpPr>
          <p:cNvPr id="3" name="Text Placeholder 2"/>
          <p:cNvSpPr>
            <a:spLocks noGrp="1"/>
          </p:cNvSpPr>
          <p:nvPr>
            <p:ph type="body" sz="half" idx="2"/>
          </p:nvPr>
        </p:nvSpPr>
        <p:spPr>
          <a:xfrm>
            <a:off x="152400" y="4920825"/>
            <a:ext cx="7772401" cy="609600"/>
          </a:xfrm>
        </p:spPr>
        <p:txBody>
          <a:bodyPr>
            <a:normAutofit/>
          </a:bodyPr>
          <a:lstStyle/>
          <a:p>
            <a:r>
              <a:rPr lang="en-US" sz="2400" dirty="0"/>
              <a:t> </a:t>
            </a:r>
            <a:r>
              <a:rPr lang="en-US" sz="2400" dirty="0">
                <a:solidFill>
                  <a:srgbClr val="002060"/>
                </a:solidFill>
                <a:latin typeface="Arial" panose="020B0604020202020204" pitchFamily="34" charset="0"/>
                <a:cs typeface="Arial" panose="020B0604020202020204" pitchFamily="34" charset="0"/>
              </a:rPr>
              <a:t>Putting it all together….</a:t>
            </a:r>
            <a:endParaRPr lang="en-US" sz="2400" dirty="0"/>
          </a:p>
        </p:txBody>
      </p:sp>
      <p:pic>
        <p:nvPicPr>
          <p:cNvPr id="16387" name="Picture 3" descr="C:\Users\thompsca\AppData\Local\Microsoft\Windows\INetCache\IE\MLKYV1X5\Objectives[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3803009"/>
            <a:ext cx="3210744" cy="243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0504332"/>
      </p:ext>
    </p:extLst>
  </p:cSld>
  <p:clrMapOvr>
    <a:masterClrMapping/>
  </p:clrMapOvr>
  <p:transition spd="slow">
    <p:cover dir="l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457200" y="457200"/>
            <a:ext cx="8229600" cy="990600"/>
          </a:xfrm>
        </p:spPr>
        <p:txBody>
          <a:bodyPr>
            <a:normAutofit/>
          </a:bodyPr>
          <a:lstStyle/>
          <a:p>
            <a:pPr algn="ctr"/>
            <a:r>
              <a:rPr lang="en-US" sz="4400" dirty="0">
                <a:solidFill>
                  <a:srgbClr val="002060"/>
                </a:solidFill>
                <a:latin typeface="Arial" panose="020B0604020202020204" pitchFamily="34" charset="0"/>
                <a:cs typeface="Arial" panose="020B0604020202020204" pitchFamily="34" charset="0"/>
              </a:rPr>
              <a:t>Objective Examples</a:t>
            </a:r>
          </a:p>
        </p:txBody>
      </p:sp>
      <p:sp>
        <p:nvSpPr>
          <p:cNvPr id="9" name="Content Placeholder 2"/>
          <p:cNvSpPr>
            <a:spLocks noGrp="1"/>
          </p:cNvSpPr>
          <p:nvPr>
            <p:ph idx="1"/>
          </p:nvPr>
        </p:nvSpPr>
        <p:spPr>
          <a:xfrm>
            <a:off x="419100" y="1752600"/>
            <a:ext cx="3810000" cy="4678363"/>
          </a:xfrm>
        </p:spPr>
        <p:txBody>
          <a:bodyPr>
            <a:noAutofit/>
          </a:bodyPr>
          <a:lstStyle/>
          <a:p>
            <a:pPr>
              <a:lnSpc>
                <a:spcPct val="100000"/>
              </a:lnSpc>
            </a:pPr>
            <a:r>
              <a:rPr lang="en-US" sz="2400" cap="none" dirty="0"/>
              <a:t>Youth will actively participate in substance abuse counseling one time per </a:t>
            </a:r>
            <a:r>
              <a:rPr lang="en-US" sz="2400" cap="none" dirty="0" err="1"/>
              <a:t>wmonthseek</a:t>
            </a:r>
            <a:r>
              <a:rPr lang="en-US" sz="2400" cap="none" dirty="0"/>
              <a:t> for the next four as reported by her counselor.</a:t>
            </a:r>
          </a:p>
          <a:p>
            <a:pPr>
              <a:lnSpc>
                <a:spcPct val="100000"/>
              </a:lnSpc>
            </a:pPr>
            <a:r>
              <a:rPr lang="en-US" sz="2400" cap="none" dirty="0"/>
              <a:t>Youth will agree to drug and urine screens three times per month with no more than one positive screen within the next four months.</a:t>
            </a:r>
          </a:p>
        </p:txBody>
      </p:sp>
      <p:sp>
        <p:nvSpPr>
          <p:cNvPr id="10" name="Content Placeholder 3"/>
          <p:cNvSpPr txBox="1">
            <a:spLocks/>
          </p:cNvSpPr>
          <p:nvPr/>
        </p:nvSpPr>
        <p:spPr>
          <a:xfrm>
            <a:off x="4305300" y="1752600"/>
            <a:ext cx="4191000" cy="4525963"/>
          </a:xfrm>
          <a:prstGeom prst="rect">
            <a:avLst/>
          </a:prstGeom>
        </p:spPr>
        <p:txBody>
          <a:bodyPr vert="horz" lIns="91440" tIns="45720" rIns="91440" bIns="45720" rtlCol="0">
            <a:normAutofit/>
          </a:bodyPr>
          <a:lstStyle>
            <a:lvl1pPr marL="0" indent="0" algn="l" defTabSz="914400" rtl="0" eaLnBrk="1" latinLnBrk="0" hangingPunct="1">
              <a:spcBef>
                <a:spcPct val="20000"/>
              </a:spcBef>
              <a:buFont typeface="Arial" panose="020B0604020202020204" pitchFamily="34" charset="0"/>
              <a:buNone/>
              <a:defRPr sz="1400" kern="1200">
                <a:solidFill>
                  <a:schemeClr val="tx1"/>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1200"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000"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9pPr>
          </a:lstStyle>
          <a:p>
            <a:pPr marL="457200" indent="-457200">
              <a:buFont typeface="Arial" panose="020B0604020202020204" pitchFamily="34" charset="0"/>
              <a:buChar char="•"/>
            </a:pPr>
            <a:r>
              <a:rPr lang="en-US" sz="2400" dirty="0"/>
              <a:t>Parents will learn how to identify Sarah’s triggers that cause her to use illegal substances and will engage Sarah in positive activities at least four times per month for the next four months as reported by her parents.</a:t>
            </a:r>
          </a:p>
        </p:txBody>
      </p:sp>
    </p:spTree>
    <p:extLst>
      <p:ext uri="{BB962C8B-B14F-4D97-AF65-F5344CB8AC3E}">
        <p14:creationId xmlns:p14="http://schemas.microsoft.com/office/powerpoint/2010/main" val="915995426"/>
      </p:ext>
    </p:extLst>
  </p:cSld>
  <p:clrMapOvr>
    <a:masterClrMapping/>
  </p:clrMapOvr>
  <p:transition spd="slow">
    <p:cove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7620000" cy="1143000"/>
          </a:xfrm>
        </p:spPr>
        <p:txBody>
          <a:bodyPr/>
          <a:lstStyle/>
          <a:p>
            <a:pPr algn="ctr"/>
            <a:r>
              <a:rPr lang="en-US" dirty="0"/>
              <a:t>  </a:t>
            </a:r>
            <a:r>
              <a:rPr lang="en-US" sz="4800" i="1" dirty="0">
                <a:solidFill>
                  <a:srgbClr val="002060"/>
                </a:solidFill>
                <a:latin typeface="Arial" panose="020B0604020202020204" pitchFamily="34" charset="0"/>
                <a:cs typeface="Arial" panose="020B0604020202020204" pitchFamily="34" charset="0"/>
              </a:rPr>
              <a:t>Services:  The Fuel</a:t>
            </a:r>
          </a:p>
        </p:txBody>
      </p:sp>
      <p:sp>
        <p:nvSpPr>
          <p:cNvPr id="3" name="Content Placeholder 2"/>
          <p:cNvSpPr>
            <a:spLocks noGrp="1"/>
          </p:cNvSpPr>
          <p:nvPr>
            <p:ph sz="half" idx="1"/>
          </p:nvPr>
        </p:nvSpPr>
        <p:spPr/>
        <p:txBody>
          <a:bodyPr>
            <a:normAutofit/>
          </a:bodyPr>
          <a:lstStyle/>
          <a:p>
            <a:endParaRPr lang="en-US" dirty="0"/>
          </a:p>
        </p:txBody>
      </p:sp>
      <p:sp>
        <p:nvSpPr>
          <p:cNvPr id="4" name="Content Placeholder 3"/>
          <p:cNvSpPr>
            <a:spLocks noGrp="1"/>
          </p:cNvSpPr>
          <p:nvPr>
            <p:ph sz="half" idx="2"/>
          </p:nvPr>
        </p:nvSpPr>
        <p:spPr>
          <a:xfrm>
            <a:off x="4648200" y="1722437"/>
            <a:ext cx="4038600" cy="4525963"/>
          </a:xfrm>
        </p:spPr>
        <p:txBody>
          <a:bodyPr>
            <a:normAutofit/>
          </a:bodyPr>
          <a:lstStyle/>
          <a:p>
            <a:endParaRPr lang="en-US" dirty="0"/>
          </a:p>
          <a:p>
            <a:endParaRPr lang="en-US" dirty="0"/>
          </a:p>
          <a:p>
            <a:r>
              <a:rPr lang="en-US" sz="3200" dirty="0"/>
              <a:t>Services connect objectives to the long term goals</a:t>
            </a:r>
          </a:p>
        </p:txBody>
      </p:sp>
      <p:pic>
        <p:nvPicPr>
          <p:cNvPr id="8194" name="Picture 2" descr="C:\Users\thompsca\AppData\Local\Microsoft\Windows\INetCache\IE\7D2LZD22\gas-pump-297049_640[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2179637"/>
            <a:ext cx="2971800" cy="34919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9338941"/>
      </p:ext>
    </p:extLst>
  </p:cSld>
  <p:clrMapOvr>
    <a:masterClrMapping/>
  </p:clrMapOvr>
  <p:transition spd="slow">
    <p:cove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609600"/>
            <a:ext cx="8229600" cy="1143000"/>
          </a:xfrm>
        </p:spPr>
        <p:txBody>
          <a:bodyPr/>
          <a:lstStyle/>
          <a:p>
            <a:r>
              <a:rPr lang="en-US" sz="4400" dirty="0">
                <a:solidFill>
                  <a:srgbClr val="002060"/>
                </a:solidFill>
                <a:latin typeface="Arial" panose="020B0604020202020204" pitchFamily="34" charset="0"/>
                <a:cs typeface="Arial" panose="020B0604020202020204" pitchFamily="34" charset="0"/>
              </a:rPr>
              <a:t>Interventions</a:t>
            </a:r>
            <a:r>
              <a:rPr lang="en-US" sz="4400" dirty="0">
                <a:latin typeface="Arial" panose="020B0604020202020204" pitchFamily="34" charset="0"/>
                <a:cs typeface="Arial" panose="020B0604020202020204" pitchFamily="34" charset="0"/>
              </a:rPr>
              <a:t>  	</a:t>
            </a:r>
          </a:p>
        </p:txBody>
      </p:sp>
      <p:sp>
        <p:nvSpPr>
          <p:cNvPr id="6" name="Content Placeholder 5"/>
          <p:cNvSpPr>
            <a:spLocks noGrp="1"/>
          </p:cNvSpPr>
          <p:nvPr>
            <p:ph idx="1"/>
          </p:nvPr>
        </p:nvSpPr>
        <p:spPr>
          <a:xfrm>
            <a:off x="914400" y="2209801"/>
            <a:ext cx="7467600" cy="3581400"/>
          </a:xfrm>
        </p:spPr>
        <p:txBody>
          <a:bodyPr>
            <a:normAutofit fontScale="40000" lnSpcReduction="20000"/>
          </a:bodyPr>
          <a:lstStyle/>
          <a:p>
            <a:pPr marL="114300" indent="0">
              <a:buNone/>
            </a:pPr>
            <a:endParaRPr lang="en-US" sz="3600" dirty="0">
              <a:latin typeface="Berlin Sans FB Demi" panose="020E0802020502020306" pitchFamily="34" charset="0"/>
              <a:cs typeface="Arial" panose="020B0604020202020204" pitchFamily="34" charset="0"/>
            </a:endParaRPr>
          </a:p>
          <a:p>
            <a:pPr marL="114300" indent="0">
              <a:buNone/>
            </a:pPr>
            <a:r>
              <a:rPr lang="en-US" sz="5800" dirty="0">
                <a:latin typeface="Arial" panose="020B0604020202020204" pitchFamily="34" charset="0"/>
                <a:cs typeface="Arial" panose="020B0604020202020204" pitchFamily="34" charset="0"/>
              </a:rPr>
              <a:t>Interventions are the </a:t>
            </a:r>
            <a:r>
              <a:rPr lang="en-US" sz="5800" b="1" i="1" dirty="0">
                <a:latin typeface="Arial" panose="020B0604020202020204" pitchFamily="34" charset="0"/>
                <a:cs typeface="Arial" panose="020B0604020202020204" pitchFamily="34" charset="0"/>
              </a:rPr>
              <a:t>actions</a:t>
            </a:r>
            <a:r>
              <a:rPr lang="en-US" sz="5800" dirty="0">
                <a:latin typeface="Arial" panose="020B0604020202020204" pitchFamily="34" charset="0"/>
                <a:cs typeface="Arial" panose="020B0604020202020204" pitchFamily="34" charset="0"/>
              </a:rPr>
              <a:t> taken to reach an objective.</a:t>
            </a:r>
          </a:p>
          <a:p>
            <a:pPr marL="114300" indent="0">
              <a:buNone/>
            </a:pPr>
            <a:endParaRPr lang="en-US" sz="5800" dirty="0">
              <a:latin typeface="Berlin Sans FB Demi" panose="020E0802020502020306" pitchFamily="34" charset="0"/>
              <a:cs typeface="Arial" panose="020B0604020202020204" pitchFamily="34" charset="0"/>
            </a:endParaRPr>
          </a:p>
          <a:p>
            <a:pPr marL="114300" indent="0">
              <a:buNone/>
            </a:pPr>
            <a:r>
              <a:rPr lang="en-US" sz="5800" dirty="0">
                <a:latin typeface="Arial" panose="020B0604020202020204" pitchFamily="34" charset="0"/>
                <a:cs typeface="Arial" panose="020B0604020202020204" pitchFamily="34" charset="0"/>
              </a:rPr>
              <a:t>Interventions are the </a:t>
            </a:r>
            <a:r>
              <a:rPr lang="en-US" sz="5800" b="1" i="1" dirty="0">
                <a:latin typeface="Arial" panose="020B0604020202020204" pitchFamily="34" charset="0"/>
                <a:cs typeface="Arial" panose="020B0604020202020204" pitchFamily="34" charset="0"/>
              </a:rPr>
              <a:t>services</a:t>
            </a:r>
            <a:r>
              <a:rPr lang="en-US" sz="5800" dirty="0">
                <a:latin typeface="Berlin Sans FB Demi" panose="020E0802020502020306" pitchFamily="34" charset="0"/>
                <a:cs typeface="Arial" panose="020B0604020202020204" pitchFamily="34" charset="0"/>
              </a:rPr>
              <a:t> </a:t>
            </a:r>
            <a:r>
              <a:rPr lang="en-US" sz="5800" dirty="0">
                <a:latin typeface="Arial" panose="020B0604020202020204" pitchFamily="34" charset="0"/>
                <a:cs typeface="Arial" panose="020B0604020202020204" pitchFamily="34" charset="0"/>
              </a:rPr>
              <a:t>part of the IFSP, which support the objectives and goals for the child and family.</a:t>
            </a:r>
          </a:p>
          <a:p>
            <a:pPr marL="114300" indent="0">
              <a:buNone/>
            </a:pPr>
            <a:endParaRPr lang="en-US" dirty="0">
              <a:latin typeface="Berlin Sans FB Demi" panose="020E0802020502020306" pitchFamily="34" charset="0"/>
              <a:cs typeface="Arial" panose="020B0604020202020204" pitchFamily="34" charset="0"/>
            </a:endParaRPr>
          </a:p>
        </p:txBody>
      </p:sp>
      <p:pic>
        <p:nvPicPr>
          <p:cNvPr id="3074" name="Picture 2" descr="C:\Users\thompsca\AppData\Local\Microsoft\Windows\INetCache\IE\V65H9MEC\nicubunu-Stickman-08[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31194" y="609600"/>
            <a:ext cx="2409825" cy="167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9133535"/>
      </p:ext>
    </p:extLst>
  </p:cSld>
  <p:clrMapOvr>
    <a:masterClrMapping/>
  </p:clrMapOvr>
  <p:transition spd="slow">
    <p:cove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br>
              <a:rPr lang="en-US" dirty="0"/>
            </a:br>
            <a:endParaRPr lang="en-US" dirty="0"/>
          </a:p>
        </p:txBody>
      </p:sp>
      <p:sp>
        <p:nvSpPr>
          <p:cNvPr id="3" name="Content Placeholder 2"/>
          <p:cNvSpPr>
            <a:spLocks noGrp="1"/>
          </p:cNvSpPr>
          <p:nvPr>
            <p:ph sz="half" idx="1"/>
          </p:nvPr>
        </p:nvSpPr>
        <p:spPr>
          <a:xfrm>
            <a:off x="152400" y="1295400"/>
            <a:ext cx="4648200" cy="4590288"/>
          </a:xfrm>
        </p:spPr>
        <p:txBody>
          <a:bodyPr>
            <a:normAutofit fontScale="92500" lnSpcReduction="10000"/>
          </a:bodyPr>
          <a:lstStyle/>
          <a:p>
            <a:endParaRPr lang="en-US" dirty="0"/>
          </a:p>
          <a:p>
            <a:pPr marL="114300" indent="0" algn="ctr">
              <a:buNone/>
            </a:pPr>
            <a:endParaRPr lang="en-US" sz="4400" dirty="0">
              <a:solidFill>
                <a:srgbClr val="002060"/>
              </a:solidFill>
              <a:latin typeface="Arial" panose="020B0604020202020204" pitchFamily="34" charset="0"/>
              <a:cs typeface="Arial" panose="020B0604020202020204" pitchFamily="34" charset="0"/>
            </a:endParaRPr>
          </a:p>
          <a:p>
            <a:pPr marL="114300" indent="0" algn="ctr">
              <a:buNone/>
            </a:pPr>
            <a:r>
              <a:rPr lang="en-US" sz="4400" dirty="0">
                <a:solidFill>
                  <a:srgbClr val="002060"/>
                </a:solidFill>
                <a:latin typeface="Arial" panose="020B0604020202020204" pitchFamily="34" charset="0"/>
                <a:cs typeface="Arial" panose="020B0604020202020204" pitchFamily="34" charset="0"/>
              </a:rPr>
              <a:t>Examples </a:t>
            </a:r>
          </a:p>
          <a:p>
            <a:pPr marL="114300" indent="0" algn="ctr">
              <a:buNone/>
            </a:pPr>
            <a:r>
              <a:rPr lang="en-US" sz="4400" dirty="0">
                <a:solidFill>
                  <a:srgbClr val="002060"/>
                </a:solidFill>
                <a:latin typeface="Arial" panose="020B0604020202020204" pitchFamily="34" charset="0"/>
                <a:cs typeface="Arial" panose="020B0604020202020204" pitchFamily="34" charset="0"/>
              </a:rPr>
              <a:t>of</a:t>
            </a:r>
          </a:p>
          <a:p>
            <a:pPr marL="114300" indent="0" algn="ctr">
              <a:buNone/>
            </a:pPr>
            <a:r>
              <a:rPr lang="en-US" sz="4400" dirty="0">
                <a:solidFill>
                  <a:srgbClr val="002060"/>
                </a:solidFill>
                <a:latin typeface="Arial" panose="020B0604020202020204" pitchFamily="34" charset="0"/>
                <a:cs typeface="Arial" panose="020B0604020202020204" pitchFamily="34" charset="0"/>
              </a:rPr>
              <a:t>Interventions</a:t>
            </a:r>
          </a:p>
        </p:txBody>
      </p:sp>
      <p:sp>
        <p:nvSpPr>
          <p:cNvPr id="4" name="Content Placeholder 3"/>
          <p:cNvSpPr>
            <a:spLocks noGrp="1"/>
          </p:cNvSpPr>
          <p:nvPr>
            <p:ph sz="half" idx="2"/>
          </p:nvPr>
        </p:nvSpPr>
        <p:spPr>
          <a:xfrm>
            <a:off x="5014214" y="990600"/>
            <a:ext cx="4038600" cy="4525963"/>
          </a:xfrm>
        </p:spPr>
        <p:txBody>
          <a:bodyPr>
            <a:normAutofit fontScale="92500" lnSpcReduction="10000"/>
          </a:bodyPr>
          <a:lstStyle/>
          <a:p>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Individual Therapy</a:t>
            </a:r>
          </a:p>
          <a:p>
            <a:r>
              <a:rPr lang="en-US" sz="2000" dirty="0">
                <a:latin typeface="Arial" panose="020B0604020202020204" pitchFamily="34" charset="0"/>
                <a:cs typeface="Arial" panose="020B0604020202020204" pitchFamily="34" charset="0"/>
              </a:rPr>
              <a:t>ABA Services</a:t>
            </a:r>
          </a:p>
          <a:p>
            <a:r>
              <a:rPr lang="en-US" sz="2000" dirty="0">
                <a:latin typeface="Arial" panose="020B0604020202020204" pitchFamily="34" charset="0"/>
                <a:cs typeface="Arial" panose="020B0604020202020204" pitchFamily="34" charset="0"/>
              </a:rPr>
              <a:t>Community Activities</a:t>
            </a:r>
          </a:p>
          <a:p>
            <a:r>
              <a:rPr lang="en-US" sz="2000" dirty="0">
                <a:latin typeface="Arial" panose="020B0604020202020204" pitchFamily="34" charset="0"/>
                <a:cs typeface="Arial" panose="020B0604020202020204" pitchFamily="34" charset="0"/>
              </a:rPr>
              <a:t>Mentoring</a:t>
            </a:r>
          </a:p>
          <a:p>
            <a:r>
              <a:rPr lang="en-US" sz="2000" dirty="0">
                <a:latin typeface="Arial" panose="020B0604020202020204" pitchFamily="34" charset="0"/>
                <a:cs typeface="Arial" panose="020B0604020202020204" pitchFamily="34" charset="0"/>
              </a:rPr>
              <a:t>TFC </a:t>
            </a:r>
          </a:p>
          <a:p>
            <a:r>
              <a:rPr lang="en-US" sz="2000" dirty="0">
                <a:latin typeface="Arial" panose="020B0604020202020204" pitchFamily="34" charset="0"/>
                <a:cs typeface="Arial" panose="020B0604020202020204" pitchFamily="34" charset="0"/>
              </a:rPr>
              <a:t>Recreational Classes</a:t>
            </a:r>
          </a:p>
          <a:p>
            <a:r>
              <a:rPr lang="en-US" sz="2000" dirty="0">
                <a:latin typeface="Arial" panose="020B0604020202020204" pitchFamily="34" charset="0"/>
                <a:cs typeface="Arial" panose="020B0604020202020204" pitchFamily="34" charset="0"/>
              </a:rPr>
              <a:t>Any services that will support the youth and family in reaching their goals</a:t>
            </a:r>
          </a:p>
        </p:txBody>
      </p:sp>
      <p:pic>
        <p:nvPicPr>
          <p:cNvPr id="4100" name="Picture 4" descr="C:\Users\thompsca\AppData\Local\Microsoft\Windows\INetCache\IE\MLKYV1X5\clipart-pencil-checklist[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304800"/>
            <a:ext cx="3925824" cy="213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9816967"/>
      </p:ext>
    </p:extLst>
  </p:cSld>
  <p:clrMapOvr>
    <a:masterClrMapping/>
  </p:clrMapOvr>
  <p:transition spd="slow">
    <p:cove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7620000" cy="1143000"/>
          </a:xfrm>
        </p:spPr>
        <p:txBody>
          <a:bodyPr/>
          <a:lstStyle/>
          <a:p>
            <a:pPr algn="ctr"/>
            <a:r>
              <a:rPr lang="en-US" sz="4800" i="1" dirty="0">
                <a:solidFill>
                  <a:srgbClr val="002060"/>
                </a:solidFill>
                <a:latin typeface="Arial" panose="020B0604020202020204" pitchFamily="34" charset="0"/>
                <a:cs typeface="Arial" panose="020B0604020202020204" pitchFamily="34" charset="0"/>
              </a:rPr>
              <a:t>Some Tips…..</a:t>
            </a:r>
          </a:p>
        </p:txBody>
      </p:sp>
      <p:sp>
        <p:nvSpPr>
          <p:cNvPr id="3" name="Content Placeholder 2"/>
          <p:cNvSpPr>
            <a:spLocks noGrp="1"/>
          </p:cNvSpPr>
          <p:nvPr>
            <p:ph sz="half" idx="1"/>
          </p:nvPr>
        </p:nvSpPr>
        <p:spPr>
          <a:xfrm>
            <a:off x="457200" y="1828800"/>
            <a:ext cx="3657600" cy="3980688"/>
          </a:xfrm>
        </p:spPr>
        <p:txBody>
          <a:bodyPr>
            <a:normAutofit lnSpcReduction="10000"/>
          </a:bodyPr>
          <a:lstStyle/>
          <a:p>
            <a:pPr marL="114300" indent="0">
              <a:buNone/>
            </a:pPr>
            <a:endParaRPr lang="en-US" dirty="0"/>
          </a:p>
          <a:p>
            <a:r>
              <a:rPr lang="en-US" sz="3000" dirty="0"/>
              <a:t>Use Action Words</a:t>
            </a:r>
          </a:p>
          <a:p>
            <a:r>
              <a:rPr lang="en-US" sz="3000" dirty="0"/>
              <a:t>Use Concrete Verbs</a:t>
            </a:r>
          </a:p>
          <a:p>
            <a:r>
              <a:rPr lang="en-US" sz="3000" dirty="0"/>
              <a:t>One Behavior</a:t>
            </a:r>
          </a:p>
          <a:p>
            <a:r>
              <a:rPr lang="en-US" sz="3000" dirty="0"/>
              <a:t>What the person will do, not what others will do</a:t>
            </a:r>
          </a:p>
        </p:txBody>
      </p:sp>
      <p:pic>
        <p:nvPicPr>
          <p:cNvPr id="18434" name="Picture 2" descr="C:\Users\thompsca\AppData\Local\Microsoft\Windows\INetCache\IE\MLKYV1X5\Helpful_tips_image[1].jp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bwMode="auto">
          <a:xfrm>
            <a:off x="4800600" y="2259060"/>
            <a:ext cx="3089275" cy="31201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7434201"/>
      </p:ext>
    </p:extLst>
  </p:cSld>
  <p:clrMapOvr>
    <a:masterClrMapping/>
  </p:clrMapOvr>
  <p:transition spd="slow">
    <p:cove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7620000" cy="1143000"/>
          </a:xfrm>
        </p:spPr>
        <p:txBody>
          <a:bodyPr/>
          <a:lstStyle/>
          <a:p>
            <a:r>
              <a:rPr lang="en-US" sz="4800" i="1" dirty="0">
                <a:solidFill>
                  <a:srgbClr val="002060"/>
                </a:solidFill>
                <a:latin typeface="Arial" panose="020B0604020202020204" pitchFamily="34" charset="0"/>
                <a:cs typeface="Arial" panose="020B0604020202020204" pitchFamily="34" charset="0"/>
              </a:rPr>
              <a:t>Session Outline</a:t>
            </a:r>
            <a:r>
              <a:rPr lang="en-US" dirty="0">
                <a:solidFill>
                  <a:srgbClr val="002060"/>
                </a:solidFill>
              </a:rPr>
              <a:t>	</a:t>
            </a:r>
          </a:p>
        </p:txBody>
      </p:sp>
      <p:sp>
        <p:nvSpPr>
          <p:cNvPr id="3" name="Content Placeholder 2"/>
          <p:cNvSpPr>
            <a:spLocks noGrp="1"/>
          </p:cNvSpPr>
          <p:nvPr>
            <p:ph idx="1"/>
          </p:nvPr>
        </p:nvSpPr>
        <p:spPr>
          <a:xfrm>
            <a:off x="533400" y="1524000"/>
            <a:ext cx="7696200" cy="4800600"/>
          </a:xfrm>
        </p:spPr>
        <p:txBody>
          <a:bodyPr>
            <a:normAutofit/>
          </a:bodyPr>
          <a:lstStyle/>
          <a:p>
            <a:pPr>
              <a:buFont typeface="Arial" panose="020B0604020202020204" pitchFamily="34" charset="0"/>
              <a:buChar char="•"/>
            </a:pPr>
            <a:endParaRPr lang="en-US" dirty="0"/>
          </a:p>
          <a:p>
            <a:pPr>
              <a:buFont typeface="Arial" panose="020B0604020202020204" pitchFamily="34" charset="0"/>
              <a:buChar char="•"/>
            </a:pPr>
            <a:endParaRPr lang="en-US" dirty="0"/>
          </a:p>
          <a:p>
            <a:pPr>
              <a:buFont typeface="Arial" panose="020B0604020202020204" pitchFamily="34" charset="0"/>
              <a:buChar char="•"/>
            </a:pPr>
            <a:r>
              <a:rPr lang="en-US" sz="3600" dirty="0"/>
              <a:t>The purpose and use of </a:t>
            </a:r>
          </a:p>
          <a:p>
            <a:pPr marL="114300" indent="0">
              <a:spcBef>
                <a:spcPts val="0"/>
              </a:spcBef>
              <a:buNone/>
            </a:pPr>
            <a:r>
              <a:rPr lang="en-US" sz="3600" dirty="0"/>
              <a:t>    service planning</a:t>
            </a:r>
          </a:p>
          <a:p>
            <a:pPr>
              <a:buFont typeface="Arial" panose="020B0604020202020204" pitchFamily="34" charset="0"/>
              <a:buChar char="•"/>
            </a:pPr>
            <a:r>
              <a:rPr lang="en-US" sz="3600" dirty="0"/>
              <a:t>Writing measurable goals </a:t>
            </a:r>
          </a:p>
          <a:p>
            <a:pPr marL="114300" indent="0">
              <a:spcBef>
                <a:spcPts val="0"/>
              </a:spcBef>
              <a:buNone/>
            </a:pPr>
            <a:r>
              <a:rPr lang="en-US" sz="3600" dirty="0"/>
              <a:t>    and objectives</a:t>
            </a:r>
          </a:p>
        </p:txBody>
      </p:sp>
      <p:pic>
        <p:nvPicPr>
          <p:cNvPr id="1026" name="Picture 2" descr="C:\Users\thompsca\AppData\Local\Microsoft\Windows\INetCache\IE\MLKYV1X5\adam_checklist[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2362200"/>
            <a:ext cx="2240280" cy="320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7844286"/>
      </p:ext>
    </p:extLst>
  </p:cSld>
  <p:clrMapOvr>
    <a:masterClrMapping/>
  </p:clrMapOvr>
  <p:transition spd="slow">
    <p:cove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descr="C:\Users\thompsca\AppData\Local\Microsoft\Windows\INetCache\IE\V65H9MEC\practice-makes-perfect[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600200"/>
            <a:ext cx="5867400" cy="3352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8717083"/>
      </p:ext>
    </p:extLst>
  </p:cSld>
  <p:clrMapOvr>
    <a:masterClrMapping/>
  </p:clrMapOvr>
  <p:transition spd="slow">
    <p:cove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457200"/>
            <a:ext cx="7620000" cy="1143000"/>
          </a:xfrm>
        </p:spPr>
        <p:txBody>
          <a:bodyPr/>
          <a:lstStyle/>
          <a:p>
            <a:r>
              <a:rPr lang="en-US" i="1" dirty="0">
                <a:solidFill>
                  <a:srgbClr val="002060"/>
                </a:solidFill>
                <a:latin typeface="Arial" panose="020B0604020202020204" pitchFamily="34" charset="0"/>
                <a:cs typeface="Arial" panose="020B0604020202020204" pitchFamily="34" charset="0"/>
              </a:rPr>
              <a:t>Can You Find….. </a:t>
            </a:r>
          </a:p>
        </p:txBody>
      </p:sp>
      <p:sp>
        <p:nvSpPr>
          <p:cNvPr id="3" name="Content Placeholder 2"/>
          <p:cNvSpPr>
            <a:spLocks noGrp="1"/>
          </p:cNvSpPr>
          <p:nvPr>
            <p:ph idx="1"/>
          </p:nvPr>
        </p:nvSpPr>
        <p:spPr>
          <a:xfrm>
            <a:off x="457200" y="2667000"/>
            <a:ext cx="7620000" cy="3657600"/>
          </a:xfrm>
        </p:spPr>
        <p:txBody>
          <a:bodyPr>
            <a:normAutofit fontScale="92500" lnSpcReduction="10000"/>
          </a:bodyPr>
          <a:lstStyle/>
          <a:p>
            <a:pPr marL="114300" indent="0">
              <a:buNone/>
            </a:pPr>
            <a:endParaRPr lang="en-US" dirty="0"/>
          </a:p>
          <a:p>
            <a:pPr marL="114300" indent="0">
              <a:buNone/>
            </a:pPr>
            <a:r>
              <a:rPr lang="en-US" i="1" dirty="0">
                <a:solidFill>
                  <a:srgbClr val="002060"/>
                </a:solidFill>
              </a:rPr>
              <a:t>….. the who</a:t>
            </a:r>
            <a:r>
              <a:rPr lang="en-US" dirty="0">
                <a:solidFill>
                  <a:srgbClr val="002060"/>
                </a:solidFill>
              </a:rPr>
              <a:t>, </a:t>
            </a:r>
            <a:r>
              <a:rPr lang="en-US" i="1" dirty="0">
                <a:solidFill>
                  <a:srgbClr val="002060"/>
                </a:solidFill>
              </a:rPr>
              <a:t>the what</a:t>
            </a:r>
            <a:r>
              <a:rPr lang="en-US" dirty="0">
                <a:solidFill>
                  <a:srgbClr val="002060"/>
                </a:solidFill>
              </a:rPr>
              <a:t>, </a:t>
            </a:r>
            <a:r>
              <a:rPr lang="en-US" i="1" dirty="0">
                <a:solidFill>
                  <a:srgbClr val="002060"/>
                </a:solidFill>
              </a:rPr>
              <a:t>the how</a:t>
            </a:r>
            <a:r>
              <a:rPr lang="en-US" dirty="0">
                <a:solidFill>
                  <a:srgbClr val="002060"/>
                </a:solidFill>
              </a:rPr>
              <a:t>, </a:t>
            </a:r>
            <a:r>
              <a:rPr lang="en-US" i="1" dirty="0">
                <a:solidFill>
                  <a:srgbClr val="002060"/>
                </a:solidFill>
              </a:rPr>
              <a:t>the when </a:t>
            </a:r>
            <a:r>
              <a:rPr lang="en-US" dirty="0">
                <a:solidFill>
                  <a:srgbClr val="002060"/>
                </a:solidFill>
              </a:rPr>
              <a:t>and </a:t>
            </a:r>
            <a:r>
              <a:rPr lang="en-US" i="1" dirty="0">
                <a:solidFill>
                  <a:srgbClr val="002060"/>
                </a:solidFill>
              </a:rPr>
              <a:t>the how much</a:t>
            </a:r>
            <a:r>
              <a:rPr lang="en-US" dirty="0">
                <a:solidFill>
                  <a:srgbClr val="002060"/>
                </a:solidFill>
              </a:rPr>
              <a:t> in the following examples:</a:t>
            </a:r>
          </a:p>
          <a:p>
            <a:pPr marL="114300" indent="0">
              <a:buNone/>
            </a:pPr>
            <a:endParaRPr lang="en-US" dirty="0">
              <a:solidFill>
                <a:srgbClr val="002060"/>
              </a:solidFill>
            </a:endParaRPr>
          </a:p>
          <a:p>
            <a:pPr marL="114300" indent="0">
              <a:buNone/>
            </a:pPr>
            <a:r>
              <a:rPr lang="en-US" i="1" dirty="0"/>
              <a:t>John will manage his anxiety by using the coping skills of deep breathing 1 time per day for six months as reported by self.</a:t>
            </a:r>
          </a:p>
          <a:p>
            <a:pPr marL="114300" indent="0">
              <a:buNone/>
            </a:pPr>
            <a:endParaRPr lang="en-US" i="1" dirty="0"/>
          </a:p>
          <a:p>
            <a:pPr marL="114300" indent="0">
              <a:buNone/>
            </a:pPr>
            <a:r>
              <a:rPr lang="en-US" i="1" dirty="0"/>
              <a:t>Lee will allow her sister to choose the toys and direct play at least 1 time per week as reported by foster parent. </a:t>
            </a:r>
          </a:p>
        </p:txBody>
      </p:sp>
      <p:pic>
        <p:nvPicPr>
          <p:cNvPr id="17411" name="Picture 3" descr="C:\Users\thompsca\AppData\Local\Microsoft\Windows\INetCache\IE\7D2LZD22\gKBdT[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2200" y="304800"/>
            <a:ext cx="2133600" cy="24643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5501942"/>
      </p:ext>
    </p:extLst>
  </p:cSld>
  <p:clrMapOvr>
    <a:masterClrMapping/>
  </p:clrMapOvr>
  <p:transition spd="slow">
    <p:cove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C:\Users\thompsca\AppData\Local\Microsoft\Windows\INetCache\IE\V65H9MEC\question-mark[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6312" y="1219200"/>
            <a:ext cx="5957888" cy="4419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7976545"/>
      </p:ext>
    </p:extLst>
  </p:cSld>
  <p:clrMapOvr>
    <a:masterClrMapping/>
  </p:clrMapOvr>
  <p:transition spd="slow">
    <p:cove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9543" y="76200"/>
            <a:ext cx="6347714" cy="1320800"/>
          </a:xfrm>
        </p:spPr>
        <p:txBody>
          <a:bodyPr>
            <a:normAutofit/>
          </a:bodyPr>
          <a:lstStyle/>
          <a:p>
            <a:r>
              <a:rPr lang="en-US" sz="3600" dirty="0">
                <a:solidFill>
                  <a:srgbClr val="002060"/>
                </a:solidFill>
              </a:rPr>
              <a:t>Comparison Chart</a:t>
            </a:r>
          </a:p>
        </p:txBody>
      </p:sp>
      <p:sp>
        <p:nvSpPr>
          <p:cNvPr id="3" name="Content Placeholder 2"/>
          <p:cNvSpPr>
            <a:spLocks noGrp="1"/>
          </p:cNvSpPr>
          <p:nvPr>
            <p:ph sz="half" idx="1"/>
          </p:nvPr>
        </p:nvSpPr>
        <p:spPr>
          <a:xfrm>
            <a:off x="457200" y="1219200"/>
            <a:ext cx="3733800" cy="5791200"/>
          </a:xfrm>
        </p:spPr>
        <p:txBody>
          <a:bodyPr>
            <a:normAutofit fontScale="85000" lnSpcReduction="20000"/>
          </a:bodyPr>
          <a:lstStyle/>
          <a:p>
            <a:pPr algn="ctr"/>
            <a:r>
              <a:rPr lang="en-US" dirty="0">
                <a:solidFill>
                  <a:srgbClr val="FF0000"/>
                </a:solidFill>
              </a:rPr>
              <a:t>Goal </a:t>
            </a:r>
          </a:p>
          <a:p>
            <a:pPr marL="0" indent="0">
              <a:buNone/>
            </a:pPr>
            <a:r>
              <a:rPr lang="en-US" sz="2200" i="1" dirty="0">
                <a:solidFill>
                  <a:srgbClr val="FF0000"/>
                </a:solidFill>
              </a:rPr>
              <a:t>“ the purpose toward which an endeavor is directed.”</a:t>
            </a:r>
          </a:p>
          <a:p>
            <a:pPr marL="0" indent="0" algn="ctr">
              <a:buNone/>
            </a:pPr>
            <a:endParaRPr lang="en-US" sz="2000" dirty="0">
              <a:solidFill>
                <a:srgbClr val="FF0000"/>
              </a:solidFill>
            </a:endParaRPr>
          </a:p>
          <a:p>
            <a:r>
              <a:rPr lang="en-US" sz="1900" dirty="0">
                <a:solidFill>
                  <a:srgbClr val="002060"/>
                </a:solidFill>
              </a:rPr>
              <a:t>Is something which you try to achieve</a:t>
            </a:r>
          </a:p>
          <a:p>
            <a:r>
              <a:rPr lang="en-US" sz="1900" dirty="0">
                <a:solidFill>
                  <a:srgbClr val="002060"/>
                </a:solidFill>
              </a:rPr>
              <a:t>Usually long term</a:t>
            </a:r>
          </a:p>
          <a:p>
            <a:r>
              <a:rPr lang="en-US" sz="1900" dirty="0">
                <a:solidFill>
                  <a:srgbClr val="002060"/>
                </a:solidFill>
              </a:rPr>
              <a:t>Typically involves life changing outcomes</a:t>
            </a:r>
          </a:p>
          <a:p>
            <a:r>
              <a:rPr lang="en-US" sz="1900" dirty="0">
                <a:solidFill>
                  <a:srgbClr val="002060"/>
                </a:solidFill>
              </a:rPr>
              <a:t>Is often characterized as a change of direction that will ultimately lead to a desired outcome</a:t>
            </a:r>
          </a:p>
          <a:p>
            <a:r>
              <a:rPr lang="en-US" sz="1900" dirty="0">
                <a:solidFill>
                  <a:srgbClr val="002060"/>
                </a:solidFill>
              </a:rPr>
              <a:t>Tend to control objectives</a:t>
            </a:r>
          </a:p>
          <a:p>
            <a:endParaRPr lang="en-US" sz="1600" dirty="0">
              <a:solidFill>
                <a:srgbClr val="002060"/>
              </a:solidFill>
            </a:endParaRPr>
          </a:p>
          <a:p>
            <a:endParaRPr lang="en-US" sz="1600" dirty="0">
              <a:solidFill>
                <a:srgbClr val="002060"/>
              </a:solidFill>
            </a:endParaRPr>
          </a:p>
          <a:p>
            <a:endParaRPr lang="en-US" sz="1600" dirty="0">
              <a:solidFill>
                <a:srgbClr val="002060"/>
              </a:solidFill>
            </a:endParaRPr>
          </a:p>
          <a:p>
            <a:endParaRPr lang="en-US" sz="1600" dirty="0">
              <a:solidFill>
                <a:srgbClr val="002060"/>
              </a:solidFill>
            </a:endParaRPr>
          </a:p>
          <a:p>
            <a:endParaRPr lang="en-US" sz="1600" dirty="0">
              <a:solidFill>
                <a:srgbClr val="002060"/>
              </a:solidFill>
            </a:endParaRPr>
          </a:p>
          <a:p>
            <a:pPr algn="ctr"/>
            <a:endParaRPr lang="en-US" sz="2000" dirty="0"/>
          </a:p>
        </p:txBody>
      </p:sp>
      <p:sp>
        <p:nvSpPr>
          <p:cNvPr id="4" name="Content Placeholder 3"/>
          <p:cNvSpPr>
            <a:spLocks noGrp="1"/>
          </p:cNvSpPr>
          <p:nvPr>
            <p:ph sz="half" idx="2"/>
          </p:nvPr>
        </p:nvSpPr>
        <p:spPr>
          <a:xfrm>
            <a:off x="4343400" y="1219200"/>
            <a:ext cx="4191000" cy="5638800"/>
          </a:xfrm>
        </p:spPr>
        <p:txBody>
          <a:bodyPr>
            <a:normAutofit fontScale="85000" lnSpcReduction="20000"/>
          </a:bodyPr>
          <a:lstStyle/>
          <a:p>
            <a:pPr algn="ctr"/>
            <a:r>
              <a:rPr lang="en-US" dirty="0">
                <a:solidFill>
                  <a:srgbClr val="FF0000"/>
                </a:solidFill>
              </a:rPr>
              <a:t>Objective</a:t>
            </a:r>
          </a:p>
          <a:p>
            <a:pPr marL="0" indent="0">
              <a:buNone/>
            </a:pPr>
            <a:r>
              <a:rPr lang="en-US" sz="2200" i="1" dirty="0">
                <a:solidFill>
                  <a:srgbClr val="FF0000"/>
                </a:solidFill>
              </a:rPr>
              <a:t>“is something that one’s efforts or actions are intended to attain or accomplish; purpose; target”</a:t>
            </a:r>
          </a:p>
          <a:p>
            <a:pPr marL="0" indent="0">
              <a:buNone/>
            </a:pPr>
            <a:endParaRPr lang="en-US" sz="1600" b="1" dirty="0">
              <a:solidFill>
                <a:srgbClr val="002060"/>
              </a:solidFill>
            </a:endParaRPr>
          </a:p>
          <a:p>
            <a:r>
              <a:rPr lang="en-US" sz="1900" dirty="0">
                <a:solidFill>
                  <a:srgbClr val="002060"/>
                </a:solidFill>
              </a:rPr>
              <a:t>Is a specific result that a person aims to achieve within a time frame and with available resources</a:t>
            </a:r>
          </a:p>
          <a:p>
            <a:r>
              <a:rPr lang="en-US" sz="1900" dirty="0">
                <a:solidFill>
                  <a:srgbClr val="002060"/>
                </a:solidFill>
              </a:rPr>
              <a:t>Is a series of smaller steps, often along the way to achieving a long-term goal</a:t>
            </a:r>
          </a:p>
          <a:p>
            <a:r>
              <a:rPr lang="en-US" sz="1900" dirty="0">
                <a:solidFill>
                  <a:srgbClr val="002060"/>
                </a:solidFill>
              </a:rPr>
              <a:t>Is very specific and measurable</a:t>
            </a:r>
          </a:p>
          <a:p>
            <a:r>
              <a:rPr lang="en-US" sz="1900" dirty="0">
                <a:solidFill>
                  <a:srgbClr val="002060"/>
                </a:solidFill>
              </a:rPr>
              <a:t>Tend to be actions aimed at accomplishing a certain task</a:t>
            </a:r>
          </a:p>
          <a:p>
            <a:r>
              <a:rPr lang="en-US" sz="1900" dirty="0">
                <a:solidFill>
                  <a:srgbClr val="002060"/>
                </a:solidFill>
              </a:rPr>
              <a:t>Can modify a goal but will seldom change it in a functional way</a:t>
            </a:r>
          </a:p>
          <a:p>
            <a:endParaRPr lang="en-US" sz="1600" dirty="0">
              <a:solidFill>
                <a:srgbClr val="002060"/>
              </a:solidFill>
            </a:endParaRPr>
          </a:p>
          <a:p>
            <a:pPr marL="0" indent="0">
              <a:buNone/>
            </a:pPr>
            <a:r>
              <a:rPr lang="en-US" sz="2000" b="1" dirty="0">
                <a:solidFill>
                  <a:srgbClr val="FF0000"/>
                </a:solidFill>
              </a:rPr>
              <a:t>	</a:t>
            </a:r>
            <a:endParaRPr lang="en-US" sz="2000" dirty="0"/>
          </a:p>
          <a:p>
            <a:pPr algn="ctr"/>
            <a:endParaRPr lang="en-US" sz="2000" dirty="0"/>
          </a:p>
          <a:p>
            <a:endParaRPr lang="en-US" sz="2000" dirty="0">
              <a:solidFill>
                <a:srgbClr val="FF0000"/>
              </a:solidFill>
            </a:endParaRPr>
          </a:p>
        </p:txBody>
      </p:sp>
    </p:spTree>
    <p:extLst>
      <p:ext uri="{BB962C8B-B14F-4D97-AF65-F5344CB8AC3E}">
        <p14:creationId xmlns:p14="http://schemas.microsoft.com/office/powerpoint/2010/main" val="327971276"/>
      </p:ext>
    </p:extLst>
  </p:cSld>
  <p:clrMapOvr>
    <a:masterClrMapping/>
  </p:clrMapOvr>
  <p:transition spd="slow">
    <p:cove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7620000" cy="1143000"/>
          </a:xfrm>
        </p:spPr>
        <p:txBody>
          <a:bodyPr>
            <a:normAutofit fontScale="90000"/>
          </a:bodyPr>
          <a:lstStyle/>
          <a:p>
            <a:r>
              <a:rPr lang="en-US" i="1" dirty="0">
                <a:solidFill>
                  <a:srgbClr val="002060"/>
                </a:solidFill>
                <a:latin typeface="Arial" panose="020B0604020202020204" pitchFamily="34" charset="0"/>
                <a:cs typeface="Arial" panose="020B0604020202020204" pitchFamily="34" charset="0"/>
              </a:rPr>
              <a:t>Service Plans are Road Maps</a:t>
            </a:r>
          </a:p>
        </p:txBody>
      </p:sp>
      <p:pic>
        <p:nvPicPr>
          <p:cNvPr id="3075" name="Picture 3" descr="C:\Users\thompsca\AppData\Local\Microsoft\Windows\INetCache\IE\MLKYV1X5\country-side[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95400" y="1524000"/>
            <a:ext cx="6187462" cy="47239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0913963"/>
      </p:ext>
    </p:extLst>
  </p:cSld>
  <p:clrMapOvr>
    <a:masterClrMapping/>
  </p:clrMapOvr>
  <p:transition spd="slow">
    <p:cove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20580"/>
            <a:ext cx="7010401" cy="697057"/>
          </a:xfrm>
        </p:spPr>
        <p:txBody>
          <a:bodyPr>
            <a:normAutofit fontScale="90000"/>
          </a:bodyPr>
          <a:lstStyle/>
          <a:p>
            <a:pPr algn="ctr"/>
            <a:r>
              <a:rPr lang="en-US" sz="4800" i="1" dirty="0">
                <a:solidFill>
                  <a:srgbClr val="002060"/>
                </a:solidFill>
                <a:latin typeface="Arial" panose="020B0604020202020204" pitchFamily="34" charset="0"/>
                <a:cs typeface="Arial" panose="020B0604020202020204" pitchFamily="34" charset="0"/>
              </a:rPr>
              <a:t>Goals:  The Destination</a:t>
            </a:r>
          </a:p>
        </p:txBody>
      </p:sp>
      <p:sp>
        <p:nvSpPr>
          <p:cNvPr id="3" name="Content Placeholder 2"/>
          <p:cNvSpPr>
            <a:spLocks noGrp="1"/>
          </p:cNvSpPr>
          <p:nvPr>
            <p:ph sz="half" idx="1"/>
          </p:nvPr>
        </p:nvSpPr>
        <p:spPr>
          <a:xfrm>
            <a:off x="457200" y="1905000"/>
            <a:ext cx="3657600" cy="4590288"/>
          </a:xfrm>
        </p:spPr>
        <p:txBody>
          <a:bodyPr>
            <a:normAutofit lnSpcReduction="10000"/>
          </a:bodyPr>
          <a:lstStyle/>
          <a:p>
            <a:pPr marL="114300" indent="0">
              <a:buNone/>
            </a:pPr>
            <a:r>
              <a:rPr lang="en-US" b="1" dirty="0">
                <a:solidFill>
                  <a:srgbClr val="FF0000"/>
                </a:solidFill>
              </a:rPr>
              <a:t>Definition – </a:t>
            </a:r>
            <a:r>
              <a:rPr lang="en-US" b="1" i="1" dirty="0">
                <a:solidFill>
                  <a:srgbClr val="FF0000"/>
                </a:solidFill>
              </a:rPr>
              <a:t>an end toward which effort   is directed</a:t>
            </a:r>
            <a:endParaRPr lang="en-US" b="1" dirty="0">
              <a:solidFill>
                <a:srgbClr val="FF0000"/>
              </a:solidFill>
            </a:endParaRPr>
          </a:p>
          <a:p>
            <a:endParaRPr lang="en-US" sz="900" dirty="0"/>
          </a:p>
          <a:p>
            <a:pPr>
              <a:spcBef>
                <a:spcPts val="0"/>
              </a:spcBef>
            </a:pPr>
            <a:r>
              <a:rPr lang="en-US" sz="2400" dirty="0"/>
              <a:t>What is it the child/ family wants to achieve?</a:t>
            </a:r>
          </a:p>
          <a:p>
            <a:r>
              <a:rPr lang="en-US" sz="2400" dirty="0"/>
              <a:t>Is the goal person centered?</a:t>
            </a:r>
          </a:p>
          <a:p>
            <a:r>
              <a:rPr lang="en-US" sz="2400" dirty="0"/>
              <a:t>What is the improvement that we want to see?</a:t>
            </a:r>
          </a:p>
        </p:txBody>
      </p:sp>
      <p:pic>
        <p:nvPicPr>
          <p:cNvPr id="5122" name="Picture 2" descr="C:\Users\thompsca\AppData\Local\Microsoft\Windows\INetCache\IE\YQGFKL39\location-icon[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94654" y="2451513"/>
            <a:ext cx="3787346" cy="28876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986157"/>
      </p:ext>
    </p:extLst>
  </p:cSld>
  <p:clrMapOvr>
    <a:masterClrMapping/>
  </p:clrMapOvr>
  <p:transition spd="slow">
    <p:cove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lstStyle/>
          <a:p>
            <a:r>
              <a:rPr lang="en-US" dirty="0">
                <a:solidFill>
                  <a:srgbClr val="002060"/>
                </a:solidFill>
                <a:latin typeface="Arial" panose="020B0604020202020204" pitchFamily="34" charset="0"/>
                <a:cs typeface="Arial" panose="020B0604020202020204" pitchFamily="34" charset="0"/>
              </a:rPr>
              <a:t>Setting Goals</a:t>
            </a:r>
          </a:p>
        </p:txBody>
      </p:sp>
      <p:sp>
        <p:nvSpPr>
          <p:cNvPr id="3" name="Content Placeholder 2"/>
          <p:cNvSpPr>
            <a:spLocks noGrp="1"/>
          </p:cNvSpPr>
          <p:nvPr>
            <p:ph idx="1"/>
          </p:nvPr>
        </p:nvSpPr>
        <p:spPr>
          <a:xfrm>
            <a:off x="533400" y="1722437"/>
            <a:ext cx="8001000" cy="3763963"/>
          </a:xfrm>
        </p:spPr>
        <p:txBody>
          <a:bodyPr>
            <a:normAutofit fontScale="85000" lnSpcReduction="20000"/>
          </a:bodyPr>
          <a:lstStyle/>
          <a:p>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Goals should relate directly to the CANS for CSA purposes. Any CANs item rated a 2 or 3 needs to be addressed in the IFSP.</a:t>
            </a:r>
          </a:p>
          <a:p>
            <a:r>
              <a:rPr lang="en-US" sz="2000" dirty="0">
                <a:latin typeface="Arial" panose="020B0604020202020204" pitchFamily="34" charset="0"/>
                <a:cs typeface="Arial" panose="020B0604020202020204" pitchFamily="34" charset="0"/>
              </a:rPr>
              <a:t>Goals need to focus on the behaviors that keep the child or family from functioning in the community.</a:t>
            </a:r>
          </a:p>
          <a:p>
            <a:r>
              <a:rPr lang="en-US" sz="2000" dirty="0">
                <a:latin typeface="Arial" panose="020B0604020202020204" pitchFamily="34" charset="0"/>
                <a:cs typeface="Arial" panose="020B0604020202020204" pitchFamily="34" charset="0"/>
              </a:rPr>
              <a:t>Goals should be stated positively.</a:t>
            </a:r>
          </a:p>
          <a:p>
            <a:r>
              <a:rPr lang="en-US" sz="2000" dirty="0">
                <a:latin typeface="Arial" panose="020B0604020202020204" pitchFamily="34" charset="0"/>
                <a:cs typeface="Arial" panose="020B0604020202020204" pitchFamily="34" charset="0"/>
              </a:rPr>
              <a:t>Goals have timeframes whether it be one month or 5 years.</a:t>
            </a:r>
          </a:p>
          <a:p>
            <a:r>
              <a:rPr lang="en-US" sz="2000" dirty="0">
                <a:latin typeface="Arial" panose="020B0604020202020204" pitchFamily="34" charset="0"/>
                <a:cs typeface="Arial" panose="020B0604020202020204" pitchFamily="34" charset="0"/>
              </a:rPr>
              <a:t>Usually a plan focuses on 1 to 3 goals. </a:t>
            </a:r>
          </a:p>
          <a:p>
            <a:r>
              <a:rPr lang="en-US" sz="2000" dirty="0">
                <a:latin typeface="Arial" panose="020B0604020202020204" pitchFamily="34" charset="0"/>
                <a:cs typeface="Arial" panose="020B0604020202020204" pitchFamily="34" charset="0"/>
              </a:rPr>
              <a:t>Multiple CANs scores of 2 or 3 can often be grouped together in one goal.</a:t>
            </a:r>
          </a:p>
        </p:txBody>
      </p:sp>
    </p:spTree>
    <p:extLst>
      <p:ext uri="{BB962C8B-B14F-4D97-AF65-F5344CB8AC3E}">
        <p14:creationId xmlns:p14="http://schemas.microsoft.com/office/powerpoint/2010/main" val="102088071"/>
      </p:ext>
    </p:extLst>
  </p:cSld>
  <p:clrMapOvr>
    <a:masterClrMapping/>
  </p:clrMapOvr>
  <p:transition spd="slow">
    <p:cove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lstStyle/>
          <a:p>
            <a:pPr algn="ctr"/>
            <a:r>
              <a:rPr lang="en-US" dirty="0">
                <a:solidFill>
                  <a:srgbClr val="002060"/>
                </a:solidFill>
                <a:latin typeface="Arial" panose="020B0604020202020204" pitchFamily="34" charset="0"/>
                <a:cs typeface="Arial" panose="020B0604020202020204" pitchFamily="34" charset="0"/>
              </a:rPr>
              <a:t>GOAL Example	</a:t>
            </a:r>
          </a:p>
        </p:txBody>
      </p:sp>
      <p:sp>
        <p:nvSpPr>
          <p:cNvPr id="3" name="Content Placeholder 2"/>
          <p:cNvSpPr>
            <a:spLocks noGrp="1"/>
          </p:cNvSpPr>
          <p:nvPr>
            <p:ph idx="1"/>
          </p:nvPr>
        </p:nvSpPr>
        <p:spPr>
          <a:xfrm>
            <a:off x="457200" y="1371601"/>
            <a:ext cx="8229600" cy="1981200"/>
          </a:xfrm>
        </p:spPr>
        <p:txBody>
          <a:bodyPr/>
          <a:lstStyle/>
          <a:p>
            <a:endParaRPr lang="en-US" dirty="0"/>
          </a:p>
          <a:p>
            <a:r>
              <a:rPr lang="en-US" dirty="0"/>
              <a:t>Sarah will refrain from using illegal substances and will not be a danger to herself and others.</a:t>
            </a:r>
          </a:p>
        </p:txBody>
      </p:sp>
      <p:pic>
        <p:nvPicPr>
          <p:cNvPr id="1031" name="Picture 7" descr="C:\Users\tannerkl\AppData\Local\Microsoft\Windows\Temporary Internet Files\Content.IE5\4SM7GKYE\saynotodrugslogo[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7800" y="3409949"/>
            <a:ext cx="2667000" cy="2667000"/>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C:\Users\tannerkl\AppData\Local\Microsoft\Windows\Temporary Internet Files\Content.IE5\RN9UAKW0\1437179578[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3124710"/>
            <a:ext cx="3276599" cy="31236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5293803"/>
      </p:ext>
    </p:extLst>
  </p:cSld>
  <p:clrMapOvr>
    <a:masterClrMapping/>
  </p:clrMapOvr>
  <p:transition spd="slow">
    <p:cove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thompsca\AppData\Local\Microsoft\Windows\INetCache\IE\MLKYV1X5\225px-Ben_Jigsaw_Puzzle_Puzzle_Puzzle[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7000" y="838200"/>
            <a:ext cx="2240979" cy="2209800"/>
          </a:xfrm>
          <a:prstGeom prst="rect">
            <a:avLst/>
          </a:prstGeom>
          <a:noFill/>
        </p:spPr>
      </p:pic>
      <p:sp>
        <p:nvSpPr>
          <p:cNvPr id="2" name="Title 1"/>
          <p:cNvSpPr>
            <a:spLocks noGrp="1"/>
          </p:cNvSpPr>
          <p:nvPr>
            <p:ph type="title"/>
          </p:nvPr>
        </p:nvSpPr>
        <p:spPr/>
        <p:txBody>
          <a:bodyPr/>
          <a:lstStyle/>
          <a:p>
            <a:r>
              <a:rPr lang="en-US" i="1" dirty="0">
                <a:solidFill>
                  <a:srgbClr val="002060"/>
                </a:solidFill>
                <a:latin typeface="Arial" panose="020B0604020202020204" pitchFamily="34" charset="0"/>
                <a:cs typeface="Arial" panose="020B0604020202020204" pitchFamily="34" charset="0"/>
              </a:rPr>
              <a:t>Putting It All Together</a:t>
            </a:r>
          </a:p>
        </p:txBody>
      </p:sp>
      <p:sp>
        <p:nvSpPr>
          <p:cNvPr id="3" name="Content Placeholder 2"/>
          <p:cNvSpPr>
            <a:spLocks noGrp="1"/>
          </p:cNvSpPr>
          <p:nvPr>
            <p:ph idx="1"/>
          </p:nvPr>
        </p:nvSpPr>
        <p:spPr>
          <a:xfrm>
            <a:off x="457200" y="1828800"/>
            <a:ext cx="7620000" cy="4343400"/>
          </a:xfrm>
        </p:spPr>
        <p:txBody>
          <a:bodyPr>
            <a:normAutofit fontScale="92500" lnSpcReduction="10000"/>
          </a:bodyPr>
          <a:lstStyle/>
          <a:p>
            <a:pPr marL="114300" indent="0">
              <a:buNone/>
            </a:pPr>
            <a:r>
              <a:rPr lang="en-US" sz="3200" dirty="0"/>
              <a:t>	          </a:t>
            </a:r>
            <a:r>
              <a:rPr lang="en-US" sz="3200" dirty="0">
                <a:solidFill>
                  <a:srgbClr val="FF0000"/>
                </a:solidFill>
              </a:rPr>
              <a:t>SMART</a:t>
            </a:r>
            <a:r>
              <a:rPr lang="en-US" sz="3200" dirty="0"/>
              <a:t> Objectives</a:t>
            </a:r>
          </a:p>
          <a:p>
            <a:pPr algn="ctr"/>
            <a:endParaRPr lang="en-US" sz="2800" dirty="0"/>
          </a:p>
          <a:p>
            <a:r>
              <a:rPr lang="en-US" sz="3200" b="1" dirty="0">
                <a:solidFill>
                  <a:srgbClr val="FF0000"/>
                </a:solidFill>
              </a:rPr>
              <a:t> S</a:t>
            </a:r>
            <a:r>
              <a:rPr lang="en-US" sz="3200" dirty="0"/>
              <a:t> 	– Simple, Straightforward, Specific</a:t>
            </a:r>
          </a:p>
          <a:p>
            <a:r>
              <a:rPr lang="en-US" sz="3200" b="1" dirty="0">
                <a:solidFill>
                  <a:srgbClr val="FF0000"/>
                </a:solidFill>
              </a:rPr>
              <a:t>M</a:t>
            </a:r>
            <a:r>
              <a:rPr lang="en-US" sz="3200" dirty="0"/>
              <a:t> 	– Measurable</a:t>
            </a:r>
          </a:p>
          <a:p>
            <a:r>
              <a:rPr lang="en-US" sz="3200" b="1" dirty="0">
                <a:solidFill>
                  <a:srgbClr val="FF0000"/>
                </a:solidFill>
              </a:rPr>
              <a:t> A	</a:t>
            </a:r>
            <a:r>
              <a:rPr lang="en-US" sz="3200" dirty="0"/>
              <a:t>– Attainable, Appropriate, Achievable</a:t>
            </a:r>
          </a:p>
          <a:p>
            <a:r>
              <a:rPr lang="en-US" sz="3200" b="1" dirty="0">
                <a:solidFill>
                  <a:srgbClr val="FF0000"/>
                </a:solidFill>
              </a:rPr>
              <a:t> R</a:t>
            </a:r>
            <a:r>
              <a:rPr lang="en-US" sz="3200" dirty="0"/>
              <a:t> 	– Realistic</a:t>
            </a:r>
          </a:p>
          <a:p>
            <a:r>
              <a:rPr lang="en-US" sz="3200" b="1" dirty="0">
                <a:solidFill>
                  <a:srgbClr val="FF0000"/>
                </a:solidFill>
              </a:rPr>
              <a:t> T</a:t>
            </a:r>
            <a:r>
              <a:rPr lang="en-US" sz="3200" dirty="0"/>
              <a:t> 	– Time Framed, Time Specific</a:t>
            </a:r>
          </a:p>
        </p:txBody>
      </p:sp>
    </p:spTree>
    <p:extLst>
      <p:ext uri="{BB962C8B-B14F-4D97-AF65-F5344CB8AC3E}">
        <p14:creationId xmlns:p14="http://schemas.microsoft.com/office/powerpoint/2010/main" val="3938426123"/>
      </p:ext>
    </p:extLst>
  </p:cSld>
  <p:clrMapOvr>
    <a:masterClrMapping/>
  </p:clrMapOvr>
  <p:transition spd="slow">
    <p:cove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49275"/>
            <a:ext cx="7620000" cy="1143000"/>
          </a:xfrm>
        </p:spPr>
        <p:txBody>
          <a:bodyPr>
            <a:normAutofit/>
          </a:bodyPr>
          <a:lstStyle/>
          <a:p>
            <a:pPr algn="ctr">
              <a:lnSpc>
                <a:spcPts val="3400"/>
              </a:lnSpc>
            </a:pPr>
            <a:r>
              <a:rPr lang="en-US" i="1" dirty="0">
                <a:solidFill>
                  <a:srgbClr val="002060"/>
                </a:solidFill>
                <a:latin typeface="Arial" panose="020B0604020202020204" pitchFamily="34" charset="0"/>
                <a:cs typeface="Arial" panose="020B0604020202020204" pitchFamily="34" charset="0"/>
              </a:rPr>
              <a:t> </a:t>
            </a:r>
            <a:r>
              <a:rPr lang="en-US" sz="4800" i="1" dirty="0">
                <a:solidFill>
                  <a:srgbClr val="002060"/>
                </a:solidFill>
                <a:latin typeface="Arial" panose="020B0604020202020204" pitchFamily="34" charset="0"/>
                <a:cs typeface="Arial" panose="020B0604020202020204" pitchFamily="34" charset="0"/>
              </a:rPr>
              <a:t>SPECIFIC</a:t>
            </a:r>
            <a:endParaRPr lang="en-US" sz="3200" i="1" dirty="0">
              <a:solidFill>
                <a:srgbClr val="002060"/>
              </a:solidFill>
              <a:latin typeface="Arial" panose="020B0604020202020204" pitchFamily="34" charset="0"/>
              <a:cs typeface="Arial" panose="020B0604020202020204" pitchFamily="34" charset="0"/>
            </a:endParaRPr>
          </a:p>
        </p:txBody>
      </p:sp>
      <p:sp>
        <p:nvSpPr>
          <p:cNvPr id="3" name="Text Placeholder 2"/>
          <p:cNvSpPr>
            <a:spLocks noGrp="1"/>
          </p:cNvSpPr>
          <p:nvPr>
            <p:ph type="body" idx="1"/>
          </p:nvPr>
        </p:nvSpPr>
        <p:spPr>
          <a:xfrm>
            <a:off x="1219200" y="1676400"/>
            <a:ext cx="3276600" cy="639762"/>
          </a:xfrm>
        </p:spPr>
        <p:txBody>
          <a:bodyPr/>
          <a:lstStyle/>
          <a:p>
            <a:pPr algn="l"/>
            <a:r>
              <a:rPr lang="en-US" sz="3200" dirty="0"/>
              <a:t>Objective is:</a:t>
            </a:r>
          </a:p>
        </p:txBody>
      </p:sp>
      <p:sp>
        <p:nvSpPr>
          <p:cNvPr id="4" name="Content Placeholder 3"/>
          <p:cNvSpPr>
            <a:spLocks noGrp="1"/>
          </p:cNvSpPr>
          <p:nvPr>
            <p:ph sz="half" idx="2"/>
          </p:nvPr>
        </p:nvSpPr>
        <p:spPr>
          <a:xfrm>
            <a:off x="1143000" y="2609850"/>
            <a:ext cx="2743200" cy="3657600"/>
          </a:xfrm>
        </p:spPr>
        <p:txBody>
          <a:bodyPr>
            <a:normAutofit fontScale="92500" lnSpcReduction="20000"/>
          </a:bodyPr>
          <a:lstStyle/>
          <a:p>
            <a:r>
              <a:rPr lang="en-US" dirty="0"/>
              <a:t>Concrete</a:t>
            </a:r>
          </a:p>
          <a:p>
            <a:r>
              <a:rPr lang="en-US" dirty="0"/>
              <a:t>Detailed</a:t>
            </a:r>
          </a:p>
          <a:p>
            <a:r>
              <a:rPr lang="en-US" dirty="0"/>
              <a:t>Focused </a:t>
            </a:r>
          </a:p>
          <a:p>
            <a:r>
              <a:rPr lang="en-US" dirty="0"/>
              <a:t>Well defined</a:t>
            </a:r>
          </a:p>
          <a:p>
            <a:endParaRPr lang="en-US" sz="3200" dirty="0"/>
          </a:p>
        </p:txBody>
      </p:sp>
      <p:sp>
        <p:nvSpPr>
          <p:cNvPr id="5" name="Text Placeholder 4"/>
          <p:cNvSpPr>
            <a:spLocks noGrp="1"/>
          </p:cNvSpPr>
          <p:nvPr>
            <p:ph type="body" sz="quarter" idx="3"/>
          </p:nvPr>
        </p:nvSpPr>
        <p:spPr>
          <a:xfrm>
            <a:off x="4114800" y="1676400"/>
            <a:ext cx="3657600" cy="639762"/>
          </a:xfrm>
        </p:spPr>
        <p:txBody>
          <a:bodyPr>
            <a:normAutofit/>
          </a:bodyPr>
          <a:lstStyle/>
          <a:p>
            <a:r>
              <a:rPr lang="en-US" sz="3200" dirty="0"/>
              <a:t>Questions to ask:</a:t>
            </a:r>
          </a:p>
        </p:txBody>
      </p:sp>
      <p:sp>
        <p:nvSpPr>
          <p:cNvPr id="6" name="Content Placeholder 5"/>
          <p:cNvSpPr>
            <a:spLocks noGrp="1"/>
          </p:cNvSpPr>
          <p:nvPr>
            <p:ph sz="quarter" idx="4"/>
          </p:nvPr>
        </p:nvSpPr>
        <p:spPr>
          <a:xfrm>
            <a:off x="3962400" y="2392362"/>
            <a:ext cx="4572000" cy="3951288"/>
          </a:xfrm>
        </p:spPr>
        <p:txBody>
          <a:bodyPr>
            <a:normAutofit fontScale="92500" lnSpcReduction="20000"/>
          </a:bodyPr>
          <a:lstStyle/>
          <a:p>
            <a:r>
              <a:rPr lang="en-US" sz="2200" dirty="0"/>
              <a:t>What exactly is the child/family going to do?</a:t>
            </a:r>
          </a:p>
          <a:p>
            <a:r>
              <a:rPr lang="en-US" sz="2200" dirty="0"/>
              <a:t>What strategies will be used?</a:t>
            </a:r>
          </a:p>
          <a:p>
            <a:r>
              <a:rPr lang="en-US" sz="2200" dirty="0"/>
              <a:t>Is the objective described with action verbs?</a:t>
            </a:r>
          </a:p>
          <a:p>
            <a:r>
              <a:rPr lang="en-US" sz="2200" dirty="0"/>
              <a:t>Is it clear who is involved, where it will happen, what will happen?</a:t>
            </a:r>
          </a:p>
          <a:p>
            <a:r>
              <a:rPr lang="en-US" sz="2200" dirty="0"/>
              <a:t>Is the outcome clear?</a:t>
            </a:r>
          </a:p>
          <a:p>
            <a:r>
              <a:rPr lang="en-US" sz="2200" dirty="0"/>
              <a:t>Will this objective lead to the desired results?</a:t>
            </a:r>
          </a:p>
          <a:p>
            <a:pPr marL="114300" indent="0">
              <a:buNone/>
            </a:pPr>
            <a:endParaRPr lang="en-US" sz="3200" dirty="0"/>
          </a:p>
        </p:txBody>
      </p:sp>
    </p:spTree>
    <p:extLst>
      <p:ext uri="{BB962C8B-B14F-4D97-AF65-F5344CB8AC3E}">
        <p14:creationId xmlns:p14="http://schemas.microsoft.com/office/powerpoint/2010/main" val="450490636"/>
      </p:ext>
    </p:extLst>
  </p:cSld>
  <p:clrMapOvr>
    <a:masterClrMapping/>
  </p:clrMapOvr>
  <p:transition spd="slow">
    <p:cover/>
  </p:transition>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ain Event">
  <a:themeElements>
    <a:clrScheme name="Main Event">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579FE812D23A341A21DE942F3EC0502" ma:contentTypeVersion="8" ma:contentTypeDescription="Create a new document." ma:contentTypeScope="" ma:versionID="adef8b9614c55324b78602484aed1c5b">
  <xsd:schema xmlns:xsd="http://www.w3.org/2001/XMLSchema" xmlns:xs="http://www.w3.org/2001/XMLSchema" xmlns:p="http://schemas.microsoft.com/office/2006/metadata/properties" xmlns:ns2="9f9f6fb2-1427-4e1a-b3d2-c93457da2867" xmlns:ns3="8686c277-7c0e-4fc5-9ec4-de979bd25ecd" targetNamespace="http://schemas.microsoft.com/office/2006/metadata/properties" ma:root="true" ma:fieldsID="99ab703af9362197dc947173dbbd1038" ns2:_="" ns3:_="">
    <xsd:import namespace="9f9f6fb2-1427-4e1a-b3d2-c93457da2867"/>
    <xsd:import namespace="8686c277-7c0e-4fc5-9ec4-de979bd25ecd"/>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EventHashCode" minOccurs="0"/>
                <xsd:element ref="ns2:MediaServiceGenerationTime"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f9f6fb2-1427-4e1a-b3d2-c93457da286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686c277-7c0e-4fc5-9ec4-de979bd25ecd"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C1FDFC0-DD86-4919-9F5A-5C2CE738368C}">
  <ds:schemaRefs>
    <ds:schemaRef ds:uri="http://schemas.microsoft.com/sharepoint/v3/contenttype/forms"/>
  </ds:schemaRefs>
</ds:datastoreItem>
</file>

<file path=customXml/itemProps2.xml><?xml version="1.0" encoding="utf-8"?>
<ds:datastoreItem xmlns:ds="http://schemas.openxmlformats.org/officeDocument/2006/customXml" ds:itemID="{07F4B4F2-C269-44C7-835F-630FC6B688A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f9f6fb2-1427-4e1a-b3d2-c93457da2867"/>
    <ds:schemaRef ds:uri="8686c277-7c0e-4fc5-9ec4-de979bd25ec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428118D-2E43-49A9-934A-E6A6BE96919F}">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TM04033927[[fn=Main Event]]</Template>
  <TotalTime>679</TotalTime>
  <Words>920</Words>
  <Application>Microsoft Office PowerPoint</Application>
  <PresentationFormat>On-screen Show (4:3)</PresentationFormat>
  <Paragraphs>151</Paragraphs>
  <Slides>22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Berlin Sans FB Demi</vt:lpstr>
      <vt:lpstr>Calibri</vt:lpstr>
      <vt:lpstr>Impact</vt:lpstr>
      <vt:lpstr>Main Event</vt:lpstr>
      <vt:lpstr>Effective  Service Planning</vt:lpstr>
      <vt:lpstr>Session Outline </vt:lpstr>
      <vt:lpstr>Comparison Chart</vt:lpstr>
      <vt:lpstr>Service Plans are Road Maps</vt:lpstr>
      <vt:lpstr>Goals:  The Destination</vt:lpstr>
      <vt:lpstr>Setting Goals</vt:lpstr>
      <vt:lpstr>GOAL Example </vt:lpstr>
      <vt:lpstr>Putting It All Together</vt:lpstr>
      <vt:lpstr> SPECIFIC</vt:lpstr>
      <vt:lpstr>MEASURABLE</vt:lpstr>
      <vt:lpstr>ACHIEVABLE</vt:lpstr>
      <vt:lpstr>REALISTIC</vt:lpstr>
      <vt:lpstr>Time Frame</vt:lpstr>
      <vt:lpstr> </vt:lpstr>
      <vt:lpstr>Objective Examples</vt:lpstr>
      <vt:lpstr>  Services:  The Fuel</vt:lpstr>
      <vt:lpstr>Interventions   </vt:lpstr>
      <vt:lpstr> </vt:lpstr>
      <vt:lpstr>Some Tips…..</vt:lpstr>
      <vt:lpstr>PowerPoint Presentation</vt:lpstr>
      <vt:lpstr>Can You Find…..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Effective Service Planning</dc:title>
  <dc:creator>Christine Thompson</dc:creator>
  <cp:lastModifiedBy>Jackie Jury</cp:lastModifiedBy>
  <cp:revision>78</cp:revision>
  <cp:lastPrinted>2018-02-27T14:34:14Z</cp:lastPrinted>
  <dcterms:created xsi:type="dcterms:W3CDTF">2018-01-23T18:08:18Z</dcterms:created>
  <dcterms:modified xsi:type="dcterms:W3CDTF">2019-12-12T21:49:19Z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0x0101001579FE812D23A341A21DE942F3EC0502</vt:lpwstr>
  </property>
</Properties>
</file>