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56" r:id="rId5"/>
    <p:sldId id="257" r:id="rId6"/>
    <p:sldId id="289" r:id="rId7"/>
    <p:sldId id="270" r:id="rId8"/>
    <p:sldId id="271" r:id="rId9"/>
    <p:sldId id="258" r:id="rId10"/>
    <p:sldId id="259" r:id="rId11"/>
    <p:sldId id="260" r:id="rId12"/>
    <p:sldId id="262" r:id="rId13"/>
    <p:sldId id="265" r:id="rId14"/>
    <p:sldId id="266" r:id="rId15"/>
    <p:sldId id="263" r:id="rId16"/>
    <p:sldId id="264" r:id="rId17"/>
    <p:sldId id="272" r:id="rId18"/>
    <p:sldId id="267" r:id="rId19"/>
    <p:sldId id="268" r:id="rId20"/>
    <p:sldId id="274" r:id="rId21"/>
    <p:sldId id="277" r:id="rId22"/>
    <p:sldId id="279" r:id="rId23"/>
    <p:sldId id="280" r:id="rId24"/>
    <p:sldId id="276" r:id="rId25"/>
    <p:sldId id="288" r:id="rId26"/>
    <p:sldId id="273" r:id="rId27"/>
    <p:sldId id="281" r:id="rId28"/>
    <p:sldId id="282" r:id="rId29"/>
    <p:sldId id="286" r:id="rId30"/>
    <p:sldId id="287" r:id="rId31"/>
    <p:sldId id="283" r:id="rId32"/>
    <p:sldId id="285" r:id="rId33"/>
    <p:sldId id="290" r:id="rId34"/>
    <p:sldId id="284" r:id="rId35"/>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C5BCDF-330B-4BA7-9C7B-C833A8D3DA2B}">
          <p14:sldIdLst>
            <p14:sldId id="256"/>
            <p14:sldId id="257"/>
            <p14:sldId id="289"/>
            <p14:sldId id="270"/>
            <p14:sldId id="271"/>
            <p14:sldId id="258"/>
            <p14:sldId id="259"/>
            <p14:sldId id="260"/>
            <p14:sldId id="262"/>
            <p14:sldId id="265"/>
            <p14:sldId id="266"/>
            <p14:sldId id="263"/>
            <p14:sldId id="264"/>
            <p14:sldId id="272"/>
          </p14:sldIdLst>
        </p14:section>
        <p14:section name="FAPT Preparation" id="{3859C1C7-F4C9-480B-88A6-68333F243EDC}">
          <p14:sldIdLst>
            <p14:sldId id="267"/>
            <p14:sldId id="268"/>
            <p14:sldId id="274"/>
            <p14:sldId id="277"/>
            <p14:sldId id="279"/>
            <p14:sldId id="280"/>
            <p14:sldId id="276"/>
            <p14:sldId id="288"/>
            <p14:sldId id="273"/>
            <p14:sldId id="281"/>
            <p14:sldId id="282"/>
            <p14:sldId id="286"/>
            <p14:sldId id="287"/>
            <p14:sldId id="283"/>
            <p14:sldId id="285"/>
            <p14:sldId id="290"/>
            <p14:sldId id="28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kie Jury" initials="JJ" lastIdx="2" clrIdx="0">
    <p:extLst>
      <p:ext uri="{19B8F6BF-5375-455C-9EA6-DF929625EA0E}">
        <p15:presenceInfo xmlns:p15="http://schemas.microsoft.com/office/powerpoint/2012/main" userId="S-1-5-21-3809452678-2075984677-533812712-88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5899" autoAdjust="0"/>
  </p:normalViewPr>
  <p:slideViewPr>
    <p:cSldViewPr snapToGrid="0">
      <p:cViewPr varScale="1">
        <p:scale>
          <a:sx n="109" d="100"/>
          <a:sy n="109" d="100"/>
        </p:scale>
        <p:origin x="612"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4068"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diagrams/_rels/data4.xml.rels><?xml version="1.0" encoding="UTF-8" standalone="yes"?>
<Relationships xmlns="http://schemas.openxmlformats.org/package/2006/relationships"><Relationship Id="rId1" Type="http://schemas.openxmlformats.org/officeDocument/2006/relationships/hyperlink" Target="mailto:annie.kennedy@fcva.us"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mailto:annie.kennedy@fcva.us" TargetMode="External"/></Relationships>
</file>

<file path=ppt/diagrams/colors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0EA8E4-7CCC-4A47-8D96-E9A0C7AA20C7}" type="doc">
      <dgm:prSet loTypeId="urn:microsoft.com/office/officeart/2016/7/layout/BasicLinearProcessNumbered" loCatId="process" qsTypeId="urn:microsoft.com/office/officeart/2005/8/quickstyle/simple1" qsCatId="simple" csTypeId="urn:microsoft.com/office/officeart/2005/8/colors/ColorSchemeForSuggestions" csCatId="other" phldr="1"/>
      <dgm:spPr/>
      <dgm:t>
        <a:bodyPr/>
        <a:lstStyle/>
        <a:p>
          <a:endParaRPr lang="en-US"/>
        </a:p>
      </dgm:t>
    </dgm:pt>
    <dgm:pt modelId="{8050F89B-923F-4C4F-A5EB-E2D16D44BD8D}">
      <dgm:prSet/>
      <dgm:spPr/>
      <dgm:t>
        <a:bodyPr/>
        <a:lstStyle/>
        <a:p>
          <a:r>
            <a:rPr lang="en-US" dirty="0"/>
            <a:t>Exhaust all other funding resources including: Medicaid, Private Insurance, Services through sliding fee scale or civic organizations (</a:t>
          </a:r>
          <a:r>
            <a:rPr lang="en-US" dirty="0" err="1"/>
            <a:t>ie</a:t>
          </a:r>
          <a:r>
            <a:rPr lang="en-US" dirty="0"/>
            <a:t>-Big Brother/Big Sister)</a:t>
          </a:r>
        </a:p>
      </dgm:t>
    </dgm:pt>
    <dgm:pt modelId="{2416C5B7-E969-4D08-8E29-CC67882F25F3}" type="parTrans" cxnId="{1A6306D7-B16E-4437-AE33-AB7F28314EF6}">
      <dgm:prSet/>
      <dgm:spPr/>
      <dgm:t>
        <a:bodyPr/>
        <a:lstStyle/>
        <a:p>
          <a:endParaRPr lang="en-US"/>
        </a:p>
      </dgm:t>
    </dgm:pt>
    <dgm:pt modelId="{8A21F459-B3C1-47B8-8FE0-C6AE2A8707E6}" type="sibTrans" cxnId="{1A6306D7-B16E-4437-AE33-AB7F28314EF6}">
      <dgm:prSet phldrT="1" phldr="0"/>
      <dgm:spPr/>
      <dgm:t>
        <a:bodyPr/>
        <a:lstStyle/>
        <a:p>
          <a:r>
            <a:rPr lang="en-US"/>
            <a:t>1</a:t>
          </a:r>
        </a:p>
      </dgm:t>
    </dgm:pt>
    <dgm:pt modelId="{C2868B34-D31C-4251-BCEF-38B3317ED26A}">
      <dgm:prSet/>
      <dgm:spPr/>
      <dgm:t>
        <a:bodyPr/>
        <a:lstStyle/>
        <a:p>
          <a:r>
            <a:rPr lang="en-US" dirty="0"/>
            <a:t>Complete CSA documentation &amp; inform family of potential Parental Contribution/Copayment</a:t>
          </a:r>
        </a:p>
      </dgm:t>
    </dgm:pt>
    <dgm:pt modelId="{D0EA24AE-B9AA-47E1-ACD4-267ADAB12630}" type="parTrans" cxnId="{8711F01C-0A28-4503-9801-87A107CE9797}">
      <dgm:prSet/>
      <dgm:spPr/>
      <dgm:t>
        <a:bodyPr/>
        <a:lstStyle/>
        <a:p>
          <a:endParaRPr lang="en-US"/>
        </a:p>
      </dgm:t>
    </dgm:pt>
    <dgm:pt modelId="{DAC6FFC7-D8C6-4E4D-BA1B-76AF3D24A73F}" type="sibTrans" cxnId="{8711F01C-0A28-4503-9801-87A107CE9797}">
      <dgm:prSet phldrT="2" phldr="0"/>
      <dgm:spPr/>
      <dgm:t>
        <a:bodyPr/>
        <a:lstStyle/>
        <a:p>
          <a:r>
            <a:rPr lang="en-US"/>
            <a:t>2</a:t>
          </a:r>
        </a:p>
      </dgm:t>
    </dgm:pt>
    <dgm:pt modelId="{4D87D912-2A44-49B0-9366-E27FA2F9EF3B}">
      <dgm:prSet/>
      <dgm:spPr/>
      <dgm:t>
        <a:bodyPr/>
        <a:lstStyle/>
        <a:p>
          <a:r>
            <a:rPr lang="en-US" dirty="0"/>
            <a:t>Prepare Family for meeting</a:t>
          </a:r>
        </a:p>
      </dgm:t>
    </dgm:pt>
    <dgm:pt modelId="{1261FEA7-860B-43C8-8E90-C12122707B0E}" type="parTrans" cxnId="{D8E45993-57C1-4FEB-AAEF-57B7A3F56377}">
      <dgm:prSet/>
      <dgm:spPr/>
      <dgm:t>
        <a:bodyPr/>
        <a:lstStyle/>
        <a:p>
          <a:endParaRPr lang="en-US"/>
        </a:p>
      </dgm:t>
    </dgm:pt>
    <dgm:pt modelId="{A3E990E1-62BA-4F14-B198-5332BA0EC6D2}" type="sibTrans" cxnId="{D8E45993-57C1-4FEB-AAEF-57B7A3F56377}">
      <dgm:prSet phldrT="3" phldr="0"/>
      <dgm:spPr/>
      <dgm:t>
        <a:bodyPr/>
        <a:lstStyle/>
        <a:p>
          <a:r>
            <a:rPr lang="en-US"/>
            <a:t>3</a:t>
          </a:r>
        </a:p>
      </dgm:t>
    </dgm:pt>
    <dgm:pt modelId="{DC4884EC-2857-4C9E-8DDD-44C80C8CE8A4}">
      <dgm:prSet/>
      <dgm:spPr/>
      <dgm:t>
        <a:bodyPr/>
        <a:lstStyle/>
        <a:p>
          <a:r>
            <a:rPr lang="en-US" dirty="0"/>
            <a:t>Ongoing case management</a:t>
          </a:r>
        </a:p>
      </dgm:t>
    </dgm:pt>
    <dgm:pt modelId="{5D762D12-E263-4458-B059-B9F5AF0516ED}" type="parTrans" cxnId="{8CCAE684-0CE9-4F5C-8004-15C3A120F962}">
      <dgm:prSet/>
      <dgm:spPr/>
      <dgm:t>
        <a:bodyPr/>
        <a:lstStyle/>
        <a:p>
          <a:endParaRPr lang="en-US"/>
        </a:p>
      </dgm:t>
    </dgm:pt>
    <dgm:pt modelId="{4469C573-8478-4ADE-AA05-3CE55B6E0D0F}" type="sibTrans" cxnId="{8CCAE684-0CE9-4F5C-8004-15C3A120F962}">
      <dgm:prSet phldrT="4" phldr="0"/>
      <dgm:spPr/>
      <dgm:t>
        <a:bodyPr/>
        <a:lstStyle/>
        <a:p>
          <a:r>
            <a:rPr lang="en-US"/>
            <a:t>4</a:t>
          </a:r>
        </a:p>
      </dgm:t>
    </dgm:pt>
    <dgm:pt modelId="{571F2A06-A48D-4E53-BB63-39A483EF265F}" type="pres">
      <dgm:prSet presAssocID="{2C0EA8E4-7CCC-4A47-8D96-E9A0C7AA20C7}" presName="Name0" presStyleCnt="0">
        <dgm:presLayoutVars>
          <dgm:animLvl val="lvl"/>
          <dgm:resizeHandles val="exact"/>
        </dgm:presLayoutVars>
      </dgm:prSet>
      <dgm:spPr/>
    </dgm:pt>
    <dgm:pt modelId="{478EA7B5-93A3-47BC-8EA5-3A7372529308}" type="pres">
      <dgm:prSet presAssocID="{8050F89B-923F-4C4F-A5EB-E2D16D44BD8D}" presName="compositeNode" presStyleCnt="0">
        <dgm:presLayoutVars>
          <dgm:bulletEnabled val="1"/>
        </dgm:presLayoutVars>
      </dgm:prSet>
      <dgm:spPr/>
    </dgm:pt>
    <dgm:pt modelId="{9629A8BE-CFEE-4D63-8BDE-40E34FE7944F}" type="pres">
      <dgm:prSet presAssocID="{8050F89B-923F-4C4F-A5EB-E2D16D44BD8D}" presName="bgRect" presStyleLbl="bgAccFollowNode1" presStyleIdx="0" presStyleCnt="4"/>
      <dgm:spPr/>
    </dgm:pt>
    <dgm:pt modelId="{DF701B51-936A-48F5-BBB0-0D182E3C8AA3}" type="pres">
      <dgm:prSet presAssocID="{8A21F459-B3C1-47B8-8FE0-C6AE2A8707E6}" presName="sibTransNodeCircle" presStyleLbl="alignNode1" presStyleIdx="0" presStyleCnt="8">
        <dgm:presLayoutVars>
          <dgm:chMax val="0"/>
          <dgm:bulletEnabled/>
        </dgm:presLayoutVars>
      </dgm:prSet>
      <dgm:spPr/>
    </dgm:pt>
    <dgm:pt modelId="{733FA575-7D8A-43E4-ADB5-079988AD44F4}" type="pres">
      <dgm:prSet presAssocID="{8050F89B-923F-4C4F-A5EB-E2D16D44BD8D}" presName="bottomLine" presStyleLbl="alignNode1" presStyleIdx="1" presStyleCnt="8">
        <dgm:presLayoutVars/>
      </dgm:prSet>
      <dgm:spPr/>
    </dgm:pt>
    <dgm:pt modelId="{3FC2389B-537D-4A67-9E47-C92155D17450}" type="pres">
      <dgm:prSet presAssocID="{8050F89B-923F-4C4F-A5EB-E2D16D44BD8D}" presName="nodeText" presStyleLbl="bgAccFollowNode1" presStyleIdx="0" presStyleCnt="4">
        <dgm:presLayoutVars>
          <dgm:bulletEnabled val="1"/>
        </dgm:presLayoutVars>
      </dgm:prSet>
      <dgm:spPr/>
    </dgm:pt>
    <dgm:pt modelId="{5296C75F-6CF5-4601-A30D-52376547FFAF}" type="pres">
      <dgm:prSet presAssocID="{8A21F459-B3C1-47B8-8FE0-C6AE2A8707E6}" presName="sibTrans" presStyleCnt="0"/>
      <dgm:spPr/>
    </dgm:pt>
    <dgm:pt modelId="{9EADC7D1-8F3C-411D-97ED-53D2672586BE}" type="pres">
      <dgm:prSet presAssocID="{C2868B34-D31C-4251-BCEF-38B3317ED26A}" presName="compositeNode" presStyleCnt="0">
        <dgm:presLayoutVars>
          <dgm:bulletEnabled val="1"/>
        </dgm:presLayoutVars>
      </dgm:prSet>
      <dgm:spPr/>
    </dgm:pt>
    <dgm:pt modelId="{446F1650-78BF-48E7-BF32-EFA43F9D099B}" type="pres">
      <dgm:prSet presAssocID="{C2868B34-D31C-4251-BCEF-38B3317ED26A}" presName="bgRect" presStyleLbl="bgAccFollowNode1" presStyleIdx="1" presStyleCnt="4"/>
      <dgm:spPr/>
    </dgm:pt>
    <dgm:pt modelId="{7FEE50E1-FF6C-43DF-A5E6-06A0F1069758}" type="pres">
      <dgm:prSet presAssocID="{DAC6FFC7-D8C6-4E4D-BA1B-76AF3D24A73F}" presName="sibTransNodeCircle" presStyleLbl="alignNode1" presStyleIdx="2" presStyleCnt="8">
        <dgm:presLayoutVars>
          <dgm:chMax val="0"/>
          <dgm:bulletEnabled/>
        </dgm:presLayoutVars>
      </dgm:prSet>
      <dgm:spPr/>
    </dgm:pt>
    <dgm:pt modelId="{F3CC7BCC-375B-4081-8CC5-2D122018DB1A}" type="pres">
      <dgm:prSet presAssocID="{C2868B34-D31C-4251-BCEF-38B3317ED26A}" presName="bottomLine" presStyleLbl="alignNode1" presStyleIdx="3" presStyleCnt="8">
        <dgm:presLayoutVars/>
      </dgm:prSet>
      <dgm:spPr/>
    </dgm:pt>
    <dgm:pt modelId="{38402567-C363-45FA-A202-B35423A46AB1}" type="pres">
      <dgm:prSet presAssocID="{C2868B34-D31C-4251-BCEF-38B3317ED26A}" presName="nodeText" presStyleLbl="bgAccFollowNode1" presStyleIdx="1" presStyleCnt="4">
        <dgm:presLayoutVars>
          <dgm:bulletEnabled val="1"/>
        </dgm:presLayoutVars>
      </dgm:prSet>
      <dgm:spPr/>
    </dgm:pt>
    <dgm:pt modelId="{3D7EBDAC-1162-4503-BF2C-1D152E63C0BF}" type="pres">
      <dgm:prSet presAssocID="{DAC6FFC7-D8C6-4E4D-BA1B-76AF3D24A73F}" presName="sibTrans" presStyleCnt="0"/>
      <dgm:spPr/>
    </dgm:pt>
    <dgm:pt modelId="{692021F4-99BD-491D-8564-48F411E077B0}" type="pres">
      <dgm:prSet presAssocID="{4D87D912-2A44-49B0-9366-E27FA2F9EF3B}" presName="compositeNode" presStyleCnt="0">
        <dgm:presLayoutVars>
          <dgm:bulletEnabled val="1"/>
        </dgm:presLayoutVars>
      </dgm:prSet>
      <dgm:spPr/>
    </dgm:pt>
    <dgm:pt modelId="{B5C4DF43-37F8-48B0-8E3B-1AB94792F976}" type="pres">
      <dgm:prSet presAssocID="{4D87D912-2A44-49B0-9366-E27FA2F9EF3B}" presName="bgRect" presStyleLbl="bgAccFollowNode1" presStyleIdx="2" presStyleCnt="4"/>
      <dgm:spPr/>
    </dgm:pt>
    <dgm:pt modelId="{8DC70AD9-5C13-4AD5-82B8-27DB4EF4A2DE}" type="pres">
      <dgm:prSet presAssocID="{A3E990E1-62BA-4F14-B198-5332BA0EC6D2}" presName="sibTransNodeCircle" presStyleLbl="alignNode1" presStyleIdx="4" presStyleCnt="8">
        <dgm:presLayoutVars>
          <dgm:chMax val="0"/>
          <dgm:bulletEnabled/>
        </dgm:presLayoutVars>
      </dgm:prSet>
      <dgm:spPr/>
    </dgm:pt>
    <dgm:pt modelId="{25E6366B-5A02-4313-A36C-363845DF6DCD}" type="pres">
      <dgm:prSet presAssocID="{4D87D912-2A44-49B0-9366-E27FA2F9EF3B}" presName="bottomLine" presStyleLbl="alignNode1" presStyleIdx="5" presStyleCnt="8">
        <dgm:presLayoutVars/>
      </dgm:prSet>
      <dgm:spPr/>
    </dgm:pt>
    <dgm:pt modelId="{9F198639-5FAE-48F4-B1B5-A45E09F1E2B1}" type="pres">
      <dgm:prSet presAssocID="{4D87D912-2A44-49B0-9366-E27FA2F9EF3B}" presName="nodeText" presStyleLbl="bgAccFollowNode1" presStyleIdx="2" presStyleCnt="4">
        <dgm:presLayoutVars>
          <dgm:bulletEnabled val="1"/>
        </dgm:presLayoutVars>
      </dgm:prSet>
      <dgm:spPr/>
    </dgm:pt>
    <dgm:pt modelId="{49E88A79-F3FA-44CF-A8FD-8FC782FF7E7E}" type="pres">
      <dgm:prSet presAssocID="{A3E990E1-62BA-4F14-B198-5332BA0EC6D2}" presName="sibTrans" presStyleCnt="0"/>
      <dgm:spPr/>
    </dgm:pt>
    <dgm:pt modelId="{1EDC2409-4CE0-4595-A006-4D99AD23F9BE}" type="pres">
      <dgm:prSet presAssocID="{DC4884EC-2857-4C9E-8DDD-44C80C8CE8A4}" presName="compositeNode" presStyleCnt="0">
        <dgm:presLayoutVars>
          <dgm:bulletEnabled val="1"/>
        </dgm:presLayoutVars>
      </dgm:prSet>
      <dgm:spPr/>
    </dgm:pt>
    <dgm:pt modelId="{23662CEA-205F-470B-B3E6-C3EA3A2C320F}" type="pres">
      <dgm:prSet presAssocID="{DC4884EC-2857-4C9E-8DDD-44C80C8CE8A4}" presName="bgRect" presStyleLbl="bgAccFollowNode1" presStyleIdx="3" presStyleCnt="4"/>
      <dgm:spPr/>
    </dgm:pt>
    <dgm:pt modelId="{DC610CA9-5994-4BD3-BE8C-14D820049C3F}" type="pres">
      <dgm:prSet presAssocID="{4469C573-8478-4ADE-AA05-3CE55B6E0D0F}" presName="sibTransNodeCircle" presStyleLbl="alignNode1" presStyleIdx="6" presStyleCnt="8">
        <dgm:presLayoutVars>
          <dgm:chMax val="0"/>
          <dgm:bulletEnabled/>
        </dgm:presLayoutVars>
      </dgm:prSet>
      <dgm:spPr/>
    </dgm:pt>
    <dgm:pt modelId="{C876DED6-826E-49C7-9BC3-17BE2171243C}" type="pres">
      <dgm:prSet presAssocID="{DC4884EC-2857-4C9E-8DDD-44C80C8CE8A4}" presName="bottomLine" presStyleLbl="alignNode1" presStyleIdx="7" presStyleCnt="8">
        <dgm:presLayoutVars/>
      </dgm:prSet>
      <dgm:spPr/>
    </dgm:pt>
    <dgm:pt modelId="{88B79C69-FB22-4C85-8146-8568F26CEB19}" type="pres">
      <dgm:prSet presAssocID="{DC4884EC-2857-4C9E-8DDD-44C80C8CE8A4}" presName="nodeText" presStyleLbl="bgAccFollowNode1" presStyleIdx="3" presStyleCnt="4">
        <dgm:presLayoutVars>
          <dgm:bulletEnabled val="1"/>
        </dgm:presLayoutVars>
      </dgm:prSet>
      <dgm:spPr/>
    </dgm:pt>
  </dgm:ptLst>
  <dgm:cxnLst>
    <dgm:cxn modelId="{8711F01C-0A28-4503-9801-87A107CE9797}" srcId="{2C0EA8E4-7CCC-4A47-8D96-E9A0C7AA20C7}" destId="{C2868B34-D31C-4251-BCEF-38B3317ED26A}" srcOrd="1" destOrd="0" parTransId="{D0EA24AE-B9AA-47E1-ACD4-267ADAB12630}" sibTransId="{DAC6FFC7-D8C6-4E4D-BA1B-76AF3D24A73F}"/>
    <dgm:cxn modelId="{2A512A24-1CDA-499A-91EC-BE7E056C471C}" type="presOf" srcId="{A3E990E1-62BA-4F14-B198-5332BA0EC6D2}" destId="{8DC70AD9-5C13-4AD5-82B8-27DB4EF4A2DE}" srcOrd="0" destOrd="0" presId="urn:microsoft.com/office/officeart/2016/7/layout/BasicLinearProcessNumbered"/>
    <dgm:cxn modelId="{2B7ECA3D-7D33-490F-9A4B-F0F136CEC8FA}" type="presOf" srcId="{8050F89B-923F-4C4F-A5EB-E2D16D44BD8D}" destId="{9629A8BE-CFEE-4D63-8BDE-40E34FE7944F}" srcOrd="0" destOrd="0" presId="urn:microsoft.com/office/officeart/2016/7/layout/BasicLinearProcessNumbered"/>
    <dgm:cxn modelId="{3CC3DD41-8616-4807-AD49-60AB1B7ABC81}" type="presOf" srcId="{C2868B34-D31C-4251-BCEF-38B3317ED26A}" destId="{446F1650-78BF-48E7-BF32-EFA43F9D099B}" srcOrd="0" destOrd="0" presId="urn:microsoft.com/office/officeart/2016/7/layout/BasicLinearProcessNumbered"/>
    <dgm:cxn modelId="{3F35004B-F0D7-46F0-AFA2-31E10B9EA1D7}" type="presOf" srcId="{8A21F459-B3C1-47B8-8FE0-C6AE2A8707E6}" destId="{DF701B51-936A-48F5-BBB0-0D182E3C8AA3}" srcOrd="0" destOrd="0" presId="urn:microsoft.com/office/officeart/2016/7/layout/BasicLinearProcessNumbered"/>
    <dgm:cxn modelId="{61F3F24D-F3F9-4465-AF70-63A1C8B1D7DD}" type="presOf" srcId="{C2868B34-D31C-4251-BCEF-38B3317ED26A}" destId="{38402567-C363-45FA-A202-B35423A46AB1}" srcOrd="1" destOrd="0" presId="urn:microsoft.com/office/officeart/2016/7/layout/BasicLinearProcessNumbered"/>
    <dgm:cxn modelId="{2825FD71-5D47-4DA3-A03B-F0CFE9ADFA4C}" type="presOf" srcId="{8050F89B-923F-4C4F-A5EB-E2D16D44BD8D}" destId="{3FC2389B-537D-4A67-9E47-C92155D17450}" srcOrd="1" destOrd="0" presId="urn:microsoft.com/office/officeart/2016/7/layout/BasicLinearProcessNumbered"/>
    <dgm:cxn modelId="{C77D3D7F-C0F8-4848-B956-A23499C13918}" type="presOf" srcId="{4D87D912-2A44-49B0-9366-E27FA2F9EF3B}" destId="{9F198639-5FAE-48F4-B1B5-A45E09F1E2B1}" srcOrd="1" destOrd="0" presId="urn:microsoft.com/office/officeart/2016/7/layout/BasicLinearProcessNumbered"/>
    <dgm:cxn modelId="{8CCAE684-0CE9-4F5C-8004-15C3A120F962}" srcId="{2C0EA8E4-7CCC-4A47-8D96-E9A0C7AA20C7}" destId="{DC4884EC-2857-4C9E-8DDD-44C80C8CE8A4}" srcOrd="3" destOrd="0" parTransId="{5D762D12-E263-4458-B059-B9F5AF0516ED}" sibTransId="{4469C573-8478-4ADE-AA05-3CE55B6E0D0F}"/>
    <dgm:cxn modelId="{8D59DC8B-1855-4727-8591-590650D3D188}" type="presOf" srcId="{DC4884EC-2857-4C9E-8DDD-44C80C8CE8A4}" destId="{23662CEA-205F-470B-B3E6-C3EA3A2C320F}" srcOrd="0" destOrd="0" presId="urn:microsoft.com/office/officeart/2016/7/layout/BasicLinearProcessNumbered"/>
    <dgm:cxn modelId="{D8E45993-57C1-4FEB-AAEF-57B7A3F56377}" srcId="{2C0EA8E4-7CCC-4A47-8D96-E9A0C7AA20C7}" destId="{4D87D912-2A44-49B0-9366-E27FA2F9EF3B}" srcOrd="2" destOrd="0" parTransId="{1261FEA7-860B-43C8-8E90-C12122707B0E}" sibTransId="{A3E990E1-62BA-4F14-B198-5332BA0EC6D2}"/>
    <dgm:cxn modelId="{FEEAC1B8-0C37-4A84-82BE-5F4D65877C7E}" type="presOf" srcId="{DC4884EC-2857-4C9E-8DDD-44C80C8CE8A4}" destId="{88B79C69-FB22-4C85-8146-8568F26CEB19}" srcOrd="1" destOrd="0" presId="urn:microsoft.com/office/officeart/2016/7/layout/BasicLinearProcessNumbered"/>
    <dgm:cxn modelId="{01163ABB-EB6E-410D-9C78-2E21D0C7E62C}" type="presOf" srcId="{4D87D912-2A44-49B0-9366-E27FA2F9EF3B}" destId="{B5C4DF43-37F8-48B0-8E3B-1AB94792F976}" srcOrd="0" destOrd="0" presId="urn:microsoft.com/office/officeart/2016/7/layout/BasicLinearProcessNumbered"/>
    <dgm:cxn modelId="{BCB68BD1-5EA0-465A-BD16-6A80A802D3F8}" type="presOf" srcId="{DAC6FFC7-D8C6-4E4D-BA1B-76AF3D24A73F}" destId="{7FEE50E1-FF6C-43DF-A5E6-06A0F1069758}" srcOrd="0" destOrd="0" presId="urn:microsoft.com/office/officeart/2016/7/layout/BasicLinearProcessNumbered"/>
    <dgm:cxn modelId="{1A6306D7-B16E-4437-AE33-AB7F28314EF6}" srcId="{2C0EA8E4-7CCC-4A47-8D96-E9A0C7AA20C7}" destId="{8050F89B-923F-4C4F-A5EB-E2D16D44BD8D}" srcOrd="0" destOrd="0" parTransId="{2416C5B7-E969-4D08-8E29-CC67882F25F3}" sibTransId="{8A21F459-B3C1-47B8-8FE0-C6AE2A8707E6}"/>
    <dgm:cxn modelId="{FC7091DF-B91C-4801-8F40-E528032F8D40}" type="presOf" srcId="{2C0EA8E4-7CCC-4A47-8D96-E9A0C7AA20C7}" destId="{571F2A06-A48D-4E53-BB63-39A483EF265F}" srcOrd="0" destOrd="0" presId="urn:microsoft.com/office/officeart/2016/7/layout/BasicLinearProcessNumbered"/>
    <dgm:cxn modelId="{0BFB76F8-83B3-4E0F-9BB3-324A2232CB4F}" type="presOf" srcId="{4469C573-8478-4ADE-AA05-3CE55B6E0D0F}" destId="{DC610CA9-5994-4BD3-BE8C-14D820049C3F}" srcOrd="0" destOrd="0" presId="urn:microsoft.com/office/officeart/2016/7/layout/BasicLinearProcessNumbered"/>
    <dgm:cxn modelId="{DB981454-9800-44A9-B5B0-E8E66DFF80C8}" type="presParOf" srcId="{571F2A06-A48D-4E53-BB63-39A483EF265F}" destId="{478EA7B5-93A3-47BC-8EA5-3A7372529308}" srcOrd="0" destOrd="0" presId="urn:microsoft.com/office/officeart/2016/7/layout/BasicLinearProcessNumbered"/>
    <dgm:cxn modelId="{4B7CDE62-0099-4CE1-A8D1-56A7DC09EFBD}" type="presParOf" srcId="{478EA7B5-93A3-47BC-8EA5-3A7372529308}" destId="{9629A8BE-CFEE-4D63-8BDE-40E34FE7944F}" srcOrd="0" destOrd="0" presId="urn:microsoft.com/office/officeart/2016/7/layout/BasicLinearProcessNumbered"/>
    <dgm:cxn modelId="{CCCCB5EC-9155-470B-848E-4CF7A89CAA7B}" type="presParOf" srcId="{478EA7B5-93A3-47BC-8EA5-3A7372529308}" destId="{DF701B51-936A-48F5-BBB0-0D182E3C8AA3}" srcOrd="1" destOrd="0" presId="urn:microsoft.com/office/officeart/2016/7/layout/BasicLinearProcessNumbered"/>
    <dgm:cxn modelId="{9449EA1D-F51C-4CCD-9DF2-91DE61EB0B2B}" type="presParOf" srcId="{478EA7B5-93A3-47BC-8EA5-3A7372529308}" destId="{733FA575-7D8A-43E4-ADB5-079988AD44F4}" srcOrd="2" destOrd="0" presId="urn:microsoft.com/office/officeart/2016/7/layout/BasicLinearProcessNumbered"/>
    <dgm:cxn modelId="{0E2817CD-74B2-4529-9753-401828879D3C}" type="presParOf" srcId="{478EA7B5-93A3-47BC-8EA5-3A7372529308}" destId="{3FC2389B-537D-4A67-9E47-C92155D17450}" srcOrd="3" destOrd="0" presId="urn:microsoft.com/office/officeart/2016/7/layout/BasicLinearProcessNumbered"/>
    <dgm:cxn modelId="{4832792C-0380-409F-AA46-D65679908037}" type="presParOf" srcId="{571F2A06-A48D-4E53-BB63-39A483EF265F}" destId="{5296C75F-6CF5-4601-A30D-52376547FFAF}" srcOrd="1" destOrd="0" presId="urn:microsoft.com/office/officeart/2016/7/layout/BasicLinearProcessNumbered"/>
    <dgm:cxn modelId="{1775DBB9-5EE3-470A-934D-760C58B82D21}" type="presParOf" srcId="{571F2A06-A48D-4E53-BB63-39A483EF265F}" destId="{9EADC7D1-8F3C-411D-97ED-53D2672586BE}" srcOrd="2" destOrd="0" presId="urn:microsoft.com/office/officeart/2016/7/layout/BasicLinearProcessNumbered"/>
    <dgm:cxn modelId="{A63895B8-BA09-4DA8-87EF-A994D0F1C15F}" type="presParOf" srcId="{9EADC7D1-8F3C-411D-97ED-53D2672586BE}" destId="{446F1650-78BF-48E7-BF32-EFA43F9D099B}" srcOrd="0" destOrd="0" presId="urn:microsoft.com/office/officeart/2016/7/layout/BasicLinearProcessNumbered"/>
    <dgm:cxn modelId="{302448D4-0992-4688-A8EA-3189D5F79CF6}" type="presParOf" srcId="{9EADC7D1-8F3C-411D-97ED-53D2672586BE}" destId="{7FEE50E1-FF6C-43DF-A5E6-06A0F1069758}" srcOrd="1" destOrd="0" presId="urn:microsoft.com/office/officeart/2016/7/layout/BasicLinearProcessNumbered"/>
    <dgm:cxn modelId="{602D204B-BEE0-4019-9166-D00DA29A31E5}" type="presParOf" srcId="{9EADC7D1-8F3C-411D-97ED-53D2672586BE}" destId="{F3CC7BCC-375B-4081-8CC5-2D122018DB1A}" srcOrd="2" destOrd="0" presId="urn:microsoft.com/office/officeart/2016/7/layout/BasicLinearProcessNumbered"/>
    <dgm:cxn modelId="{61241E1F-7ACD-4C4B-8264-97DB2BC838FC}" type="presParOf" srcId="{9EADC7D1-8F3C-411D-97ED-53D2672586BE}" destId="{38402567-C363-45FA-A202-B35423A46AB1}" srcOrd="3" destOrd="0" presId="urn:microsoft.com/office/officeart/2016/7/layout/BasicLinearProcessNumbered"/>
    <dgm:cxn modelId="{C4308FA3-E6D3-434B-BCFC-E6A945F6DF5E}" type="presParOf" srcId="{571F2A06-A48D-4E53-BB63-39A483EF265F}" destId="{3D7EBDAC-1162-4503-BF2C-1D152E63C0BF}" srcOrd="3" destOrd="0" presId="urn:microsoft.com/office/officeart/2016/7/layout/BasicLinearProcessNumbered"/>
    <dgm:cxn modelId="{47FBBDAF-5474-4840-A5A0-3429CACD4BB0}" type="presParOf" srcId="{571F2A06-A48D-4E53-BB63-39A483EF265F}" destId="{692021F4-99BD-491D-8564-48F411E077B0}" srcOrd="4" destOrd="0" presId="urn:microsoft.com/office/officeart/2016/7/layout/BasicLinearProcessNumbered"/>
    <dgm:cxn modelId="{A4DB32E5-A0F0-4D67-8222-4AA68BC4BB16}" type="presParOf" srcId="{692021F4-99BD-491D-8564-48F411E077B0}" destId="{B5C4DF43-37F8-48B0-8E3B-1AB94792F976}" srcOrd="0" destOrd="0" presId="urn:microsoft.com/office/officeart/2016/7/layout/BasicLinearProcessNumbered"/>
    <dgm:cxn modelId="{91634998-62B1-433A-A98B-5900D65997C6}" type="presParOf" srcId="{692021F4-99BD-491D-8564-48F411E077B0}" destId="{8DC70AD9-5C13-4AD5-82B8-27DB4EF4A2DE}" srcOrd="1" destOrd="0" presId="urn:microsoft.com/office/officeart/2016/7/layout/BasicLinearProcessNumbered"/>
    <dgm:cxn modelId="{ACB5FC33-8A35-4A8B-8600-E6CE6DA0B1BD}" type="presParOf" srcId="{692021F4-99BD-491D-8564-48F411E077B0}" destId="{25E6366B-5A02-4313-A36C-363845DF6DCD}" srcOrd="2" destOrd="0" presId="urn:microsoft.com/office/officeart/2016/7/layout/BasicLinearProcessNumbered"/>
    <dgm:cxn modelId="{2E1765CB-F008-459C-AE36-FAC12CB37742}" type="presParOf" srcId="{692021F4-99BD-491D-8564-48F411E077B0}" destId="{9F198639-5FAE-48F4-B1B5-A45E09F1E2B1}" srcOrd="3" destOrd="0" presId="urn:microsoft.com/office/officeart/2016/7/layout/BasicLinearProcessNumbered"/>
    <dgm:cxn modelId="{35E66565-B7EF-4F67-AC4B-C10AC52DF2F8}" type="presParOf" srcId="{571F2A06-A48D-4E53-BB63-39A483EF265F}" destId="{49E88A79-F3FA-44CF-A8FD-8FC782FF7E7E}" srcOrd="5" destOrd="0" presId="urn:microsoft.com/office/officeart/2016/7/layout/BasicLinearProcessNumbered"/>
    <dgm:cxn modelId="{9479B935-F846-4493-9010-A10B164B0E39}" type="presParOf" srcId="{571F2A06-A48D-4E53-BB63-39A483EF265F}" destId="{1EDC2409-4CE0-4595-A006-4D99AD23F9BE}" srcOrd="6" destOrd="0" presId="urn:microsoft.com/office/officeart/2016/7/layout/BasicLinearProcessNumbered"/>
    <dgm:cxn modelId="{4CE96686-08CD-4F2C-BAAD-049D605C12EB}" type="presParOf" srcId="{1EDC2409-4CE0-4595-A006-4D99AD23F9BE}" destId="{23662CEA-205F-470B-B3E6-C3EA3A2C320F}" srcOrd="0" destOrd="0" presId="urn:microsoft.com/office/officeart/2016/7/layout/BasicLinearProcessNumbered"/>
    <dgm:cxn modelId="{91C8A5D1-27EA-449F-97EE-6591258536F4}" type="presParOf" srcId="{1EDC2409-4CE0-4595-A006-4D99AD23F9BE}" destId="{DC610CA9-5994-4BD3-BE8C-14D820049C3F}" srcOrd="1" destOrd="0" presId="urn:microsoft.com/office/officeart/2016/7/layout/BasicLinearProcessNumbered"/>
    <dgm:cxn modelId="{C7E8EBDF-BC84-40F6-B915-5E2378EC7D7B}" type="presParOf" srcId="{1EDC2409-4CE0-4595-A006-4D99AD23F9BE}" destId="{C876DED6-826E-49C7-9BC3-17BE2171243C}" srcOrd="2" destOrd="0" presId="urn:microsoft.com/office/officeart/2016/7/layout/BasicLinearProcessNumbered"/>
    <dgm:cxn modelId="{F76DC1CD-9AA1-4A49-9F6B-FEA40A31EDBC}" type="presParOf" srcId="{1EDC2409-4CE0-4595-A006-4D99AD23F9BE}" destId="{88B79C69-FB22-4C85-8146-8568F26CEB19}"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52E13E-0D60-4DAE-A2E2-E61AE406019D}" type="doc">
      <dgm:prSet loTypeId="urn:microsoft.com/office/officeart/2005/8/layout/list1" loCatId="list" qsTypeId="urn:microsoft.com/office/officeart/2005/8/quickstyle/simple1" qsCatId="simple" csTypeId="urn:microsoft.com/office/officeart/2005/8/colors/ColorSchemeForSuggestions" csCatId="other"/>
      <dgm:spPr/>
      <dgm:t>
        <a:bodyPr/>
        <a:lstStyle/>
        <a:p>
          <a:endParaRPr lang="en-US"/>
        </a:p>
      </dgm:t>
    </dgm:pt>
    <dgm:pt modelId="{E9FA5A6C-7A10-41A8-A350-7D65AA63F677}">
      <dgm:prSet custT="1"/>
      <dgm:spPr/>
      <dgm:t>
        <a:bodyPr/>
        <a:lstStyle/>
        <a:p>
          <a:r>
            <a:rPr lang="en-US" sz="1800" dirty="0"/>
            <a:t>Waivers</a:t>
          </a:r>
        </a:p>
      </dgm:t>
    </dgm:pt>
    <dgm:pt modelId="{4FB77121-2F21-4F23-9EDC-F99E645627C9}" type="parTrans" cxnId="{6BDD5052-B2A2-42A4-A477-889FC541C4D9}">
      <dgm:prSet/>
      <dgm:spPr/>
      <dgm:t>
        <a:bodyPr/>
        <a:lstStyle/>
        <a:p>
          <a:endParaRPr lang="en-US"/>
        </a:p>
      </dgm:t>
    </dgm:pt>
    <dgm:pt modelId="{A62FE601-424B-453B-8B83-71844BF28A66}" type="sibTrans" cxnId="{6BDD5052-B2A2-42A4-A477-889FC541C4D9}">
      <dgm:prSet/>
      <dgm:spPr/>
      <dgm:t>
        <a:bodyPr/>
        <a:lstStyle/>
        <a:p>
          <a:endParaRPr lang="en-US"/>
        </a:p>
      </dgm:t>
    </dgm:pt>
    <dgm:pt modelId="{DDE1FFEC-2D45-4031-99C9-C6BAB75EDE4C}">
      <dgm:prSet custT="1"/>
      <dgm:spPr/>
      <dgm:t>
        <a:bodyPr/>
        <a:lstStyle/>
        <a:p>
          <a:r>
            <a:rPr lang="en-US" sz="1800" dirty="0"/>
            <a:t>EDCD-Elderly or Disabled with Consumer Direction</a:t>
          </a:r>
        </a:p>
      </dgm:t>
    </dgm:pt>
    <dgm:pt modelId="{3F856F7A-A0EC-4E46-AD43-67BF60C83C22}" type="parTrans" cxnId="{1AD650BA-0557-47EE-8384-D34C605E1C07}">
      <dgm:prSet/>
      <dgm:spPr/>
      <dgm:t>
        <a:bodyPr/>
        <a:lstStyle/>
        <a:p>
          <a:endParaRPr lang="en-US"/>
        </a:p>
      </dgm:t>
    </dgm:pt>
    <dgm:pt modelId="{1F0E3A98-7444-4BD8-86A5-83247B00BE3F}" type="sibTrans" cxnId="{1AD650BA-0557-47EE-8384-D34C605E1C07}">
      <dgm:prSet/>
      <dgm:spPr/>
      <dgm:t>
        <a:bodyPr/>
        <a:lstStyle/>
        <a:p>
          <a:endParaRPr lang="en-US"/>
        </a:p>
      </dgm:t>
    </dgm:pt>
    <dgm:pt modelId="{3CDBFEB8-8043-4385-BD0E-8B754786CBBA}">
      <dgm:prSet custT="1"/>
      <dgm:spPr/>
      <dgm:t>
        <a:bodyPr/>
        <a:lstStyle/>
        <a:p>
          <a:r>
            <a:rPr lang="en-US" sz="1800" dirty="0"/>
            <a:t>Respite, Attendant Care</a:t>
          </a:r>
        </a:p>
      </dgm:t>
    </dgm:pt>
    <dgm:pt modelId="{2A44C51A-EF82-48B3-BC3F-F21515A6665A}" type="parTrans" cxnId="{463296A1-1184-434E-B610-7B0D0BAE1158}">
      <dgm:prSet/>
      <dgm:spPr/>
      <dgm:t>
        <a:bodyPr/>
        <a:lstStyle/>
        <a:p>
          <a:endParaRPr lang="en-US"/>
        </a:p>
      </dgm:t>
    </dgm:pt>
    <dgm:pt modelId="{62D80FDA-54B4-4A13-8B43-871F01E4F310}" type="sibTrans" cxnId="{463296A1-1184-434E-B610-7B0D0BAE1158}">
      <dgm:prSet/>
      <dgm:spPr/>
      <dgm:t>
        <a:bodyPr/>
        <a:lstStyle/>
        <a:p>
          <a:endParaRPr lang="en-US"/>
        </a:p>
      </dgm:t>
    </dgm:pt>
    <dgm:pt modelId="{3931A23D-56EA-4BB4-AA26-019879856E8D}">
      <dgm:prSet custT="1"/>
      <dgm:spPr/>
      <dgm:t>
        <a:bodyPr/>
        <a:lstStyle/>
        <a:p>
          <a:r>
            <a:rPr lang="en-US" sz="1800" dirty="0"/>
            <a:t>CL-Community Living, formerly ID-Intellectual Disability</a:t>
          </a:r>
        </a:p>
      </dgm:t>
    </dgm:pt>
    <dgm:pt modelId="{8A4227DE-B8CF-406A-BC87-AE86E9E5521A}" type="parTrans" cxnId="{7D24D4B4-7A47-4201-91B8-5D3FFEDDA8A5}">
      <dgm:prSet/>
      <dgm:spPr/>
      <dgm:t>
        <a:bodyPr/>
        <a:lstStyle/>
        <a:p>
          <a:endParaRPr lang="en-US"/>
        </a:p>
      </dgm:t>
    </dgm:pt>
    <dgm:pt modelId="{E8356E82-BAC6-4B18-9124-F085BB61C71C}" type="sibTrans" cxnId="{7D24D4B4-7A47-4201-91B8-5D3FFEDDA8A5}">
      <dgm:prSet/>
      <dgm:spPr/>
      <dgm:t>
        <a:bodyPr/>
        <a:lstStyle/>
        <a:p>
          <a:endParaRPr lang="en-US"/>
        </a:p>
      </dgm:t>
    </dgm:pt>
    <dgm:pt modelId="{5D85FED3-AD6E-447F-B3B0-B8D12574B4C3}">
      <dgm:prSet custT="1"/>
      <dgm:spPr/>
      <dgm:t>
        <a:bodyPr/>
        <a:lstStyle/>
        <a:p>
          <a:r>
            <a:rPr lang="en-US" sz="1800" dirty="0"/>
            <a:t>Congregate Care living</a:t>
          </a:r>
        </a:p>
      </dgm:t>
    </dgm:pt>
    <dgm:pt modelId="{7B9DC585-F0D3-4060-B156-AFB61B74FC66}" type="parTrans" cxnId="{9A4ED7D5-088C-47CF-81AD-4D693B6F8DA5}">
      <dgm:prSet/>
      <dgm:spPr/>
      <dgm:t>
        <a:bodyPr/>
        <a:lstStyle/>
        <a:p>
          <a:endParaRPr lang="en-US"/>
        </a:p>
      </dgm:t>
    </dgm:pt>
    <dgm:pt modelId="{148571FC-816C-4401-81C3-A6199D571DF8}" type="sibTrans" cxnId="{9A4ED7D5-088C-47CF-81AD-4D693B6F8DA5}">
      <dgm:prSet/>
      <dgm:spPr/>
      <dgm:t>
        <a:bodyPr/>
        <a:lstStyle/>
        <a:p>
          <a:endParaRPr lang="en-US"/>
        </a:p>
      </dgm:t>
    </dgm:pt>
    <dgm:pt modelId="{7D06B9EB-8354-4459-A88D-C4B2965DD508}">
      <dgm:prSet custT="1"/>
      <dgm:spPr/>
      <dgm:t>
        <a:bodyPr/>
        <a:lstStyle/>
        <a:p>
          <a:r>
            <a:rPr lang="en-US" sz="1800" dirty="0"/>
            <a:t>FIS-Family and Individual Supports, formerly DD-Developmental Disabilities</a:t>
          </a:r>
        </a:p>
      </dgm:t>
    </dgm:pt>
    <dgm:pt modelId="{FF850702-D37B-48C8-BBAB-6EBC06338A75}" type="parTrans" cxnId="{DC3442B7-1D45-4276-AE5B-7AA0D325216D}">
      <dgm:prSet/>
      <dgm:spPr/>
      <dgm:t>
        <a:bodyPr/>
        <a:lstStyle/>
        <a:p>
          <a:endParaRPr lang="en-US"/>
        </a:p>
      </dgm:t>
    </dgm:pt>
    <dgm:pt modelId="{03A8D604-BDFF-4409-A8DE-242F9E0DCB35}" type="sibTrans" cxnId="{DC3442B7-1D45-4276-AE5B-7AA0D325216D}">
      <dgm:prSet/>
      <dgm:spPr/>
      <dgm:t>
        <a:bodyPr/>
        <a:lstStyle/>
        <a:p>
          <a:endParaRPr lang="en-US"/>
        </a:p>
      </dgm:t>
    </dgm:pt>
    <dgm:pt modelId="{1CCF0319-48E5-474B-8548-B08CA7B35DE5}">
      <dgm:prSet custT="1"/>
      <dgm:spPr/>
      <dgm:t>
        <a:bodyPr/>
        <a:lstStyle/>
        <a:p>
          <a:r>
            <a:rPr lang="en-US" sz="1800" dirty="0"/>
            <a:t>Community based supports</a:t>
          </a:r>
        </a:p>
      </dgm:t>
    </dgm:pt>
    <dgm:pt modelId="{B5E8A921-D206-4378-BD93-D606FA14E2B2}" type="parTrans" cxnId="{88E58308-6124-43C5-84A0-A55501F44A60}">
      <dgm:prSet/>
      <dgm:spPr/>
      <dgm:t>
        <a:bodyPr/>
        <a:lstStyle/>
        <a:p>
          <a:endParaRPr lang="en-US"/>
        </a:p>
      </dgm:t>
    </dgm:pt>
    <dgm:pt modelId="{722A304E-B5BB-4FD0-A0CE-C4EE7D579228}" type="sibTrans" cxnId="{88E58308-6124-43C5-84A0-A55501F44A60}">
      <dgm:prSet/>
      <dgm:spPr/>
      <dgm:t>
        <a:bodyPr/>
        <a:lstStyle/>
        <a:p>
          <a:endParaRPr lang="en-US"/>
        </a:p>
      </dgm:t>
    </dgm:pt>
    <dgm:pt modelId="{F7910F94-29A1-401E-BE35-494DED3F4D3F}">
      <dgm:prSet custT="1"/>
      <dgm:spPr/>
      <dgm:t>
        <a:bodyPr/>
        <a:lstStyle/>
        <a:p>
          <a:r>
            <a:rPr lang="en-US" sz="1800" dirty="0"/>
            <a:t>EPSDT-Early Periodic Screening, Diagnostic, and Treatment</a:t>
          </a:r>
        </a:p>
      </dgm:t>
    </dgm:pt>
    <dgm:pt modelId="{4F0029E5-DB4C-45A6-8477-DE87FC3EC60C}" type="parTrans" cxnId="{D01E51CB-AF6D-4115-B98C-B547A38C45E5}">
      <dgm:prSet/>
      <dgm:spPr/>
      <dgm:t>
        <a:bodyPr/>
        <a:lstStyle/>
        <a:p>
          <a:endParaRPr lang="en-US"/>
        </a:p>
      </dgm:t>
    </dgm:pt>
    <dgm:pt modelId="{EFFD01B6-125D-4F9E-A3BB-64DADC734E37}" type="sibTrans" cxnId="{D01E51CB-AF6D-4115-B98C-B547A38C45E5}">
      <dgm:prSet/>
      <dgm:spPr/>
      <dgm:t>
        <a:bodyPr/>
        <a:lstStyle/>
        <a:p>
          <a:endParaRPr lang="en-US"/>
        </a:p>
      </dgm:t>
    </dgm:pt>
    <dgm:pt modelId="{E92F8C6E-5D8C-4D06-B508-0FBB891208D7}">
      <dgm:prSet custT="1"/>
      <dgm:spPr/>
      <dgm:t>
        <a:bodyPr/>
        <a:lstStyle/>
        <a:p>
          <a:r>
            <a:rPr lang="en-US" sz="1800" dirty="0"/>
            <a:t>Comprehensive and preventive health care services for children under age 21 who are enrolled in Medicaid.</a:t>
          </a:r>
        </a:p>
      </dgm:t>
    </dgm:pt>
    <dgm:pt modelId="{92AD7B99-F54A-4C39-85DB-B1496AA928A0}" type="parTrans" cxnId="{699F1F3B-0C5B-483E-88FB-467A6DFE8CE9}">
      <dgm:prSet/>
      <dgm:spPr/>
      <dgm:t>
        <a:bodyPr/>
        <a:lstStyle/>
        <a:p>
          <a:endParaRPr lang="en-US"/>
        </a:p>
      </dgm:t>
    </dgm:pt>
    <dgm:pt modelId="{B5C7DE87-96E9-493D-8E0A-E9B07DBF43C6}" type="sibTrans" cxnId="{699F1F3B-0C5B-483E-88FB-467A6DFE8CE9}">
      <dgm:prSet/>
      <dgm:spPr/>
      <dgm:t>
        <a:bodyPr/>
        <a:lstStyle/>
        <a:p>
          <a:endParaRPr lang="en-US"/>
        </a:p>
      </dgm:t>
    </dgm:pt>
    <dgm:pt modelId="{5476E2E4-395D-4D02-86CA-E25DF816FECB}">
      <dgm:prSet custT="1"/>
      <dgm:spPr/>
      <dgm:t>
        <a:bodyPr/>
        <a:lstStyle/>
        <a:p>
          <a:r>
            <a:rPr lang="en-US" sz="1800" dirty="0"/>
            <a:t>“Correct or ameliorate defects and physical and mental illnesses or conditions”</a:t>
          </a:r>
        </a:p>
      </dgm:t>
    </dgm:pt>
    <dgm:pt modelId="{76A89BB1-C7AC-44CD-A303-4D888265E3A2}" type="parTrans" cxnId="{A6727A4D-5423-4F69-81E3-0BAAD6FFAFD0}">
      <dgm:prSet/>
      <dgm:spPr/>
      <dgm:t>
        <a:bodyPr/>
        <a:lstStyle/>
        <a:p>
          <a:endParaRPr lang="en-US"/>
        </a:p>
      </dgm:t>
    </dgm:pt>
    <dgm:pt modelId="{9F5D9A8E-112D-44A4-A9F0-4A6C04ADF4CA}" type="sibTrans" cxnId="{A6727A4D-5423-4F69-81E3-0BAAD6FFAFD0}">
      <dgm:prSet/>
      <dgm:spPr/>
      <dgm:t>
        <a:bodyPr/>
        <a:lstStyle/>
        <a:p>
          <a:endParaRPr lang="en-US"/>
        </a:p>
      </dgm:t>
    </dgm:pt>
    <dgm:pt modelId="{FB759627-AE58-4A4A-A7E8-2CA130065D6E}">
      <dgm:prSet custT="1"/>
      <dgm:spPr/>
      <dgm:t>
        <a:bodyPr/>
        <a:lstStyle/>
        <a:p>
          <a:r>
            <a:rPr lang="en-US" sz="1800" dirty="0"/>
            <a:t>ABA</a:t>
          </a:r>
        </a:p>
      </dgm:t>
    </dgm:pt>
    <dgm:pt modelId="{D79C86EB-789F-4EA5-A2DB-F0FD1EB7E0F3}" type="parTrans" cxnId="{697336B1-0451-4317-A2C4-78878CBC5A87}">
      <dgm:prSet/>
      <dgm:spPr/>
      <dgm:t>
        <a:bodyPr/>
        <a:lstStyle/>
        <a:p>
          <a:endParaRPr lang="en-US"/>
        </a:p>
      </dgm:t>
    </dgm:pt>
    <dgm:pt modelId="{22214C4F-D702-41EC-9E37-620A77EFD10B}" type="sibTrans" cxnId="{697336B1-0451-4317-A2C4-78878CBC5A87}">
      <dgm:prSet/>
      <dgm:spPr/>
      <dgm:t>
        <a:bodyPr/>
        <a:lstStyle/>
        <a:p>
          <a:endParaRPr lang="en-US"/>
        </a:p>
      </dgm:t>
    </dgm:pt>
    <dgm:pt modelId="{B779151B-8171-405F-86E9-576C7BDEC869}" type="pres">
      <dgm:prSet presAssocID="{3E52E13E-0D60-4DAE-A2E2-E61AE406019D}" presName="linear" presStyleCnt="0">
        <dgm:presLayoutVars>
          <dgm:dir/>
          <dgm:animLvl val="lvl"/>
          <dgm:resizeHandles val="exact"/>
        </dgm:presLayoutVars>
      </dgm:prSet>
      <dgm:spPr/>
    </dgm:pt>
    <dgm:pt modelId="{862D57C4-EDF9-4DAF-9CC1-BA88D7AD3D04}" type="pres">
      <dgm:prSet presAssocID="{E9FA5A6C-7A10-41A8-A350-7D65AA63F677}" presName="parentLin" presStyleCnt="0"/>
      <dgm:spPr/>
    </dgm:pt>
    <dgm:pt modelId="{EA8AAADF-05FC-424D-8017-8D61BB83011A}" type="pres">
      <dgm:prSet presAssocID="{E9FA5A6C-7A10-41A8-A350-7D65AA63F677}" presName="parentLeftMargin" presStyleLbl="node1" presStyleIdx="0" presStyleCnt="2"/>
      <dgm:spPr/>
    </dgm:pt>
    <dgm:pt modelId="{12A7F236-F671-440B-A91A-42EF5CBDED50}" type="pres">
      <dgm:prSet presAssocID="{E9FA5A6C-7A10-41A8-A350-7D65AA63F677}" presName="parentText" presStyleLbl="node1" presStyleIdx="0" presStyleCnt="2">
        <dgm:presLayoutVars>
          <dgm:chMax val="0"/>
          <dgm:bulletEnabled val="1"/>
        </dgm:presLayoutVars>
      </dgm:prSet>
      <dgm:spPr/>
    </dgm:pt>
    <dgm:pt modelId="{26538595-1FD6-4C63-A594-25837DEA28E3}" type="pres">
      <dgm:prSet presAssocID="{E9FA5A6C-7A10-41A8-A350-7D65AA63F677}" presName="negativeSpace" presStyleCnt="0"/>
      <dgm:spPr/>
    </dgm:pt>
    <dgm:pt modelId="{AEAE9EB9-98E1-4A2D-94A5-DCF5757B806D}" type="pres">
      <dgm:prSet presAssocID="{E9FA5A6C-7A10-41A8-A350-7D65AA63F677}" presName="childText" presStyleLbl="conFgAcc1" presStyleIdx="0" presStyleCnt="2">
        <dgm:presLayoutVars>
          <dgm:bulletEnabled val="1"/>
        </dgm:presLayoutVars>
      </dgm:prSet>
      <dgm:spPr/>
    </dgm:pt>
    <dgm:pt modelId="{67C51F4B-A94F-4F6E-9CE5-C1B9FA84DBF7}" type="pres">
      <dgm:prSet presAssocID="{A62FE601-424B-453B-8B83-71844BF28A66}" presName="spaceBetweenRectangles" presStyleCnt="0"/>
      <dgm:spPr/>
    </dgm:pt>
    <dgm:pt modelId="{A38C6054-DACD-4553-AC8A-800F7D8025EB}" type="pres">
      <dgm:prSet presAssocID="{F7910F94-29A1-401E-BE35-494DED3F4D3F}" presName="parentLin" presStyleCnt="0"/>
      <dgm:spPr/>
    </dgm:pt>
    <dgm:pt modelId="{CB93C80B-38A5-4FC5-B2C0-4EC5DE7C0172}" type="pres">
      <dgm:prSet presAssocID="{F7910F94-29A1-401E-BE35-494DED3F4D3F}" presName="parentLeftMargin" presStyleLbl="node1" presStyleIdx="0" presStyleCnt="2"/>
      <dgm:spPr/>
    </dgm:pt>
    <dgm:pt modelId="{59D2C2C9-AA95-4B92-88F1-A6862096BFA8}" type="pres">
      <dgm:prSet presAssocID="{F7910F94-29A1-401E-BE35-494DED3F4D3F}" presName="parentText" presStyleLbl="node1" presStyleIdx="1" presStyleCnt="2">
        <dgm:presLayoutVars>
          <dgm:chMax val="0"/>
          <dgm:bulletEnabled val="1"/>
        </dgm:presLayoutVars>
      </dgm:prSet>
      <dgm:spPr/>
    </dgm:pt>
    <dgm:pt modelId="{8A950CBD-9CED-4323-93AD-24EFB92B91DF}" type="pres">
      <dgm:prSet presAssocID="{F7910F94-29A1-401E-BE35-494DED3F4D3F}" presName="negativeSpace" presStyleCnt="0"/>
      <dgm:spPr/>
    </dgm:pt>
    <dgm:pt modelId="{565A694E-FBF4-40E9-942E-D237313C70FB}" type="pres">
      <dgm:prSet presAssocID="{F7910F94-29A1-401E-BE35-494DED3F4D3F}" presName="childText" presStyleLbl="conFgAcc1" presStyleIdx="1" presStyleCnt="2">
        <dgm:presLayoutVars>
          <dgm:bulletEnabled val="1"/>
        </dgm:presLayoutVars>
      </dgm:prSet>
      <dgm:spPr/>
    </dgm:pt>
  </dgm:ptLst>
  <dgm:cxnLst>
    <dgm:cxn modelId="{88E58308-6124-43C5-84A0-A55501F44A60}" srcId="{7D06B9EB-8354-4459-A88D-C4B2965DD508}" destId="{1CCF0319-48E5-474B-8548-B08CA7B35DE5}" srcOrd="0" destOrd="0" parTransId="{B5E8A921-D206-4378-BD93-D606FA14E2B2}" sibTransId="{722A304E-B5BB-4FD0-A0CE-C4EE7D579228}"/>
    <dgm:cxn modelId="{7BF37D12-A15E-4137-86CD-4E3F1E48331C}" type="presOf" srcId="{E9FA5A6C-7A10-41A8-A350-7D65AA63F677}" destId="{EA8AAADF-05FC-424D-8017-8D61BB83011A}" srcOrd="0" destOrd="0" presId="urn:microsoft.com/office/officeart/2005/8/layout/list1"/>
    <dgm:cxn modelId="{A6B00526-DEA0-40D7-90F0-EFF2941560A1}" type="presOf" srcId="{F7910F94-29A1-401E-BE35-494DED3F4D3F}" destId="{CB93C80B-38A5-4FC5-B2C0-4EC5DE7C0172}" srcOrd="0" destOrd="0" presId="urn:microsoft.com/office/officeart/2005/8/layout/list1"/>
    <dgm:cxn modelId="{6F58452B-857D-4976-9EB6-B00C1B98035F}" type="presOf" srcId="{3E52E13E-0D60-4DAE-A2E2-E61AE406019D}" destId="{B779151B-8171-405F-86E9-576C7BDEC869}" srcOrd="0" destOrd="0" presId="urn:microsoft.com/office/officeart/2005/8/layout/list1"/>
    <dgm:cxn modelId="{92D3092D-3052-48C0-8659-73C636F04FAA}" type="presOf" srcId="{DDE1FFEC-2D45-4031-99C9-C6BAB75EDE4C}" destId="{AEAE9EB9-98E1-4A2D-94A5-DCF5757B806D}" srcOrd="0" destOrd="0" presId="urn:microsoft.com/office/officeart/2005/8/layout/list1"/>
    <dgm:cxn modelId="{9446CD36-A5F5-4F89-A3B5-3A370A3CEC44}" type="presOf" srcId="{E92F8C6E-5D8C-4D06-B508-0FBB891208D7}" destId="{565A694E-FBF4-40E9-942E-D237313C70FB}" srcOrd="0" destOrd="0" presId="urn:microsoft.com/office/officeart/2005/8/layout/list1"/>
    <dgm:cxn modelId="{699F1F3B-0C5B-483E-88FB-467A6DFE8CE9}" srcId="{F7910F94-29A1-401E-BE35-494DED3F4D3F}" destId="{E92F8C6E-5D8C-4D06-B508-0FBB891208D7}" srcOrd="0" destOrd="0" parTransId="{92AD7B99-F54A-4C39-85DB-B1496AA928A0}" sibTransId="{B5C7DE87-96E9-493D-8E0A-E9B07DBF43C6}"/>
    <dgm:cxn modelId="{2B3C3E3D-BBC2-4958-8269-47EF7AFDC4D9}" type="presOf" srcId="{5D85FED3-AD6E-447F-B3B0-B8D12574B4C3}" destId="{AEAE9EB9-98E1-4A2D-94A5-DCF5757B806D}" srcOrd="0" destOrd="3" presId="urn:microsoft.com/office/officeart/2005/8/layout/list1"/>
    <dgm:cxn modelId="{02B9255C-3C82-444E-8974-41853A743864}" type="presOf" srcId="{FB759627-AE58-4A4A-A7E8-2CA130065D6E}" destId="{565A694E-FBF4-40E9-942E-D237313C70FB}" srcOrd="0" destOrd="2" presId="urn:microsoft.com/office/officeart/2005/8/layout/list1"/>
    <dgm:cxn modelId="{A6727A4D-5423-4F69-81E3-0BAAD6FFAFD0}" srcId="{E92F8C6E-5D8C-4D06-B508-0FBB891208D7}" destId="{5476E2E4-395D-4D02-86CA-E25DF816FECB}" srcOrd="0" destOrd="0" parTransId="{76A89BB1-C7AC-44CD-A303-4D888265E3A2}" sibTransId="{9F5D9A8E-112D-44A4-A9F0-4A6C04ADF4CA}"/>
    <dgm:cxn modelId="{6BDD5052-B2A2-42A4-A477-889FC541C4D9}" srcId="{3E52E13E-0D60-4DAE-A2E2-E61AE406019D}" destId="{E9FA5A6C-7A10-41A8-A350-7D65AA63F677}" srcOrd="0" destOrd="0" parTransId="{4FB77121-2F21-4F23-9EDC-F99E645627C9}" sibTransId="{A62FE601-424B-453B-8B83-71844BF28A66}"/>
    <dgm:cxn modelId="{B3990A57-B26C-45D8-B500-7810D83D48AC}" type="presOf" srcId="{3CDBFEB8-8043-4385-BD0E-8B754786CBBA}" destId="{AEAE9EB9-98E1-4A2D-94A5-DCF5757B806D}" srcOrd="0" destOrd="1" presId="urn:microsoft.com/office/officeart/2005/8/layout/list1"/>
    <dgm:cxn modelId="{E9A29E78-443F-410A-98C5-8246384BB440}" type="presOf" srcId="{1CCF0319-48E5-474B-8548-B08CA7B35DE5}" destId="{AEAE9EB9-98E1-4A2D-94A5-DCF5757B806D}" srcOrd="0" destOrd="5" presId="urn:microsoft.com/office/officeart/2005/8/layout/list1"/>
    <dgm:cxn modelId="{3F574C90-B164-488B-BDAF-F3CEDB419262}" type="presOf" srcId="{3931A23D-56EA-4BB4-AA26-019879856E8D}" destId="{AEAE9EB9-98E1-4A2D-94A5-DCF5757B806D}" srcOrd="0" destOrd="2" presId="urn:microsoft.com/office/officeart/2005/8/layout/list1"/>
    <dgm:cxn modelId="{B1FE6B91-8D49-4F05-AA7F-D750BA28D255}" type="presOf" srcId="{5476E2E4-395D-4D02-86CA-E25DF816FECB}" destId="{565A694E-FBF4-40E9-942E-D237313C70FB}" srcOrd="0" destOrd="1" presId="urn:microsoft.com/office/officeart/2005/8/layout/list1"/>
    <dgm:cxn modelId="{83A1AB9F-EA71-457A-A914-FCBE0D48A0AD}" type="presOf" srcId="{E9FA5A6C-7A10-41A8-A350-7D65AA63F677}" destId="{12A7F236-F671-440B-A91A-42EF5CBDED50}" srcOrd="1" destOrd="0" presId="urn:microsoft.com/office/officeart/2005/8/layout/list1"/>
    <dgm:cxn modelId="{463296A1-1184-434E-B610-7B0D0BAE1158}" srcId="{DDE1FFEC-2D45-4031-99C9-C6BAB75EDE4C}" destId="{3CDBFEB8-8043-4385-BD0E-8B754786CBBA}" srcOrd="0" destOrd="0" parTransId="{2A44C51A-EF82-48B3-BC3F-F21515A6665A}" sibTransId="{62D80FDA-54B4-4A13-8B43-871F01E4F310}"/>
    <dgm:cxn modelId="{697336B1-0451-4317-A2C4-78878CBC5A87}" srcId="{E92F8C6E-5D8C-4D06-B508-0FBB891208D7}" destId="{FB759627-AE58-4A4A-A7E8-2CA130065D6E}" srcOrd="1" destOrd="0" parTransId="{D79C86EB-789F-4EA5-A2DB-F0FD1EB7E0F3}" sibTransId="{22214C4F-D702-41EC-9E37-620A77EFD10B}"/>
    <dgm:cxn modelId="{7D24D4B4-7A47-4201-91B8-5D3FFEDDA8A5}" srcId="{E9FA5A6C-7A10-41A8-A350-7D65AA63F677}" destId="{3931A23D-56EA-4BB4-AA26-019879856E8D}" srcOrd="1" destOrd="0" parTransId="{8A4227DE-B8CF-406A-BC87-AE86E9E5521A}" sibTransId="{E8356E82-BAC6-4B18-9124-F085BB61C71C}"/>
    <dgm:cxn modelId="{DC3442B7-1D45-4276-AE5B-7AA0D325216D}" srcId="{E9FA5A6C-7A10-41A8-A350-7D65AA63F677}" destId="{7D06B9EB-8354-4459-A88D-C4B2965DD508}" srcOrd="2" destOrd="0" parTransId="{FF850702-D37B-48C8-BBAB-6EBC06338A75}" sibTransId="{03A8D604-BDFF-4409-A8DE-242F9E0DCB35}"/>
    <dgm:cxn modelId="{1AD650BA-0557-47EE-8384-D34C605E1C07}" srcId="{E9FA5A6C-7A10-41A8-A350-7D65AA63F677}" destId="{DDE1FFEC-2D45-4031-99C9-C6BAB75EDE4C}" srcOrd="0" destOrd="0" parTransId="{3F856F7A-A0EC-4E46-AD43-67BF60C83C22}" sibTransId="{1F0E3A98-7444-4BD8-86A5-83247B00BE3F}"/>
    <dgm:cxn modelId="{D04DD1BB-0B76-401D-9BC1-C7C3F69124C8}" type="presOf" srcId="{F7910F94-29A1-401E-BE35-494DED3F4D3F}" destId="{59D2C2C9-AA95-4B92-88F1-A6862096BFA8}" srcOrd="1" destOrd="0" presId="urn:microsoft.com/office/officeart/2005/8/layout/list1"/>
    <dgm:cxn modelId="{D01E51CB-AF6D-4115-B98C-B547A38C45E5}" srcId="{3E52E13E-0D60-4DAE-A2E2-E61AE406019D}" destId="{F7910F94-29A1-401E-BE35-494DED3F4D3F}" srcOrd="1" destOrd="0" parTransId="{4F0029E5-DB4C-45A6-8477-DE87FC3EC60C}" sibTransId="{EFFD01B6-125D-4F9E-A3BB-64DADC734E37}"/>
    <dgm:cxn modelId="{CAC215D1-5477-47D0-80C1-3DA00BAC72A2}" type="presOf" srcId="{7D06B9EB-8354-4459-A88D-C4B2965DD508}" destId="{AEAE9EB9-98E1-4A2D-94A5-DCF5757B806D}" srcOrd="0" destOrd="4" presId="urn:microsoft.com/office/officeart/2005/8/layout/list1"/>
    <dgm:cxn modelId="{9A4ED7D5-088C-47CF-81AD-4D693B6F8DA5}" srcId="{3931A23D-56EA-4BB4-AA26-019879856E8D}" destId="{5D85FED3-AD6E-447F-B3B0-B8D12574B4C3}" srcOrd="0" destOrd="0" parTransId="{7B9DC585-F0D3-4060-B156-AFB61B74FC66}" sibTransId="{148571FC-816C-4401-81C3-A6199D571DF8}"/>
    <dgm:cxn modelId="{44235EC7-B21A-42DF-AEE0-BE3E9197FC2D}" type="presParOf" srcId="{B779151B-8171-405F-86E9-576C7BDEC869}" destId="{862D57C4-EDF9-4DAF-9CC1-BA88D7AD3D04}" srcOrd="0" destOrd="0" presId="urn:microsoft.com/office/officeart/2005/8/layout/list1"/>
    <dgm:cxn modelId="{1AC45766-6384-41AA-8995-8775F9BE2E7B}" type="presParOf" srcId="{862D57C4-EDF9-4DAF-9CC1-BA88D7AD3D04}" destId="{EA8AAADF-05FC-424D-8017-8D61BB83011A}" srcOrd="0" destOrd="0" presId="urn:microsoft.com/office/officeart/2005/8/layout/list1"/>
    <dgm:cxn modelId="{54D3AF44-3BFB-4E5A-AD95-E133CCD2BFA8}" type="presParOf" srcId="{862D57C4-EDF9-4DAF-9CC1-BA88D7AD3D04}" destId="{12A7F236-F671-440B-A91A-42EF5CBDED50}" srcOrd="1" destOrd="0" presId="urn:microsoft.com/office/officeart/2005/8/layout/list1"/>
    <dgm:cxn modelId="{D99D2838-C04F-48B6-82B8-3B41F8A2E5C8}" type="presParOf" srcId="{B779151B-8171-405F-86E9-576C7BDEC869}" destId="{26538595-1FD6-4C63-A594-25837DEA28E3}" srcOrd="1" destOrd="0" presId="urn:microsoft.com/office/officeart/2005/8/layout/list1"/>
    <dgm:cxn modelId="{0B9DAB1D-655E-4A18-8C3F-EFF7CE427D7D}" type="presParOf" srcId="{B779151B-8171-405F-86E9-576C7BDEC869}" destId="{AEAE9EB9-98E1-4A2D-94A5-DCF5757B806D}" srcOrd="2" destOrd="0" presId="urn:microsoft.com/office/officeart/2005/8/layout/list1"/>
    <dgm:cxn modelId="{41DD8440-E73A-4962-9110-8B366A535558}" type="presParOf" srcId="{B779151B-8171-405F-86E9-576C7BDEC869}" destId="{67C51F4B-A94F-4F6E-9CE5-C1B9FA84DBF7}" srcOrd="3" destOrd="0" presId="urn:microsoft.com/office/officeart/2005/8/layout/list1"/>
    <dgm:cxn modelId="{30F36482-2478-4B95-AD19-89190B745988}" type="presParOf" srcId="{B779151B-8171-405F-86E9-576C7BDEC869}" destId="{A38C6054-DACD-4553-AC8A-800F7D8025EB}" srcOrd="4" destOrd="0" presId="urn:microsoft.com/office/officeart/2005/8/layout/list1"/>
    <dgm:cxn modelId="{71D3367B-60D1-43A3-8562-D295B91FF861}" type="presParOf" srcId="{A38C6054-DACD-4553-AC8A-800F7D8025EB}" destId="{CB93C80B-38A5-4FC5-B2C0-4EC5DE7C0172}" srcOrd="0" destOrd="0" presId="urn:microsoft.com/office/officeart/2005/8/layout/list1"/>
    <dgm:cxn modelId="{4C632BBE-B904-47B1-B115-B3BE54D508EB}" type="presParOf" srcId="{A38C6054-DACD-4553-AC8A-800F7D8025EB}" destId="{59D2C2C9-AA95-4B92-88F1-A6862096BFA8}" srcOrd="1" destOrd="0" presId="urn:microsoft.com/office/officeart/2005/8/layout/list1"/>
    <dgm:cxn modelId="{A25A02B5-0DBE-4AE6-AFB0-86B55E5DE99D}" type="presParOf" srcId="{B779151B-8171-405F-86E9-576C7BDEC869}" destId="{8A950CBD-9CED-4323-93AD-24EFB92B91DF}" srcOrd="5" destOrd="0" presId="urn:microsoft.com/office/officeart/2005/8/layout/list1"/>
    <dgm:cxn modelId="{895034F5-D30E-44B3-B327-CB20F7EC8DD7}" type="presParOf" srcId="{B779151B-8171-405F-86E9-576C7BDEC869}" destId="{565A694E-FBF4-40E9-942E-D237313C70FB}"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52E13E-0D60-4DAE-A2E2-E61AE406019D}" type="doc">
      <dgm:prSet loTypeId="urn:microsoft.com/office/officeart/2005/8/layout/list1" loCatId="list" qsTypeId="urn:microsoft.com/office/officeart/2005/8/quickstyle/simple1" qsCatId="simple" csTypeId="urn:microsoft.com/office/officeart/2005/8/colors/ColorSchemeForSuggestions" csCatId="other" phldr="1"/>
      <dgm:spPr/>
      <dgm:t>
        <a:bodyPr/>
        <a:lstStyle/>
        <a:p>
          <a:endParaRPr lang="en-US"/>
        </a:p>
      </dgm:t>
    </dgm:pt>
    <dgm:pt modelId="{E9FA5A6C-7A10-41A8-A350-7D65AA63F677}">
      <dgm:prSet/>
      <dgm:spPr/>
      <dgm:t>
        <a:bodyPr/>
        <a:lstStyle/>
        <a:p>
          <a:r>
            <a:rPr lang="en-US" dirty="0"/>
            <a:t>Fee for Service/MCO/FAMIS Plus</a:t>
          </a:r>
        </a:p>
      </dgm:t>
    </dgm:pt>
    <dgm:pt modelId="{4FB77121-2F21-4F23-9EDC-F99E645627C9}" type="parTrans" cxnId="{6BDD5052-B2A2-42A4-A477-889FC541C4D9}">
      <dgm:prSet/>
      <dgm:spPr/>
      <dgm:t>
        <a:bodyPr/>
        <a:lstStyle/>
        <a:p>
          <a:endParaRPr lang="en-US"/>
        </a:p>
      </dgm:t>
    </dgm:pt>
    <dgm:pt modelId="{A62FE601-424B-453B-8B83-71844BF28A66}" type="sibTrans" cxnId="{6BDD5052-B2A2-42A4-A477-889FC541C4D9}">
      <dgm:prSet/>
      <dgm:spPr/>
      <dgm:t>
        <a:bodyPr/>
        <a:lstStyle/>
        <a:p>
          <a:endParaRPr lang="en-US"/>
        </a:p>
      </dgm:t>
    </dgm:pt>
    <dgm:pt modelId="{DDE1FFEC-2D45-4031-99C9-C6BAB75EDE4C}">
      <dgm:prSet/>
      <dgm:spPr/>
      <dgm:t>
        <a:bodyPr/>
        <a:lstStyle/>
        <a:p>
          <a:r>
            <a:rPr lang="en-US" dirty="0"/>
            <a:t>Full continuum</a:t>
          </a:r>
        </a:p>
      </dgm:t>
    </dgm:pt>
    <dgm:pt modelId="{3F856F7A-A0EC-4E46-AD43-67BF60C83C22}" type="parTrans" cxnId="{1AD650BA-0557-47EE-8384-D34C605E1C07}">
      <dgm:prSet/>
      <dgm:spPr/>
      <dgm:t>
        <a:bodyPr/>
        <a:lstStyle/>
        <a:p>
          <a:endParaRPr lang="en-US"/>
        </a:p>
      </dgm:t>
    </dgm:pt>
    <dgm:pt modelId="{1F0E3A98-7444-4BD8-86A5-83247B00BE3F}" type="sibTrans" cxnId="{1AD650BA-0557-47EE-8384-D34C605E1C07}">
      <dgm:prSet/>
      <dgm:spPr/>
      <dgm:t>
        <a:bodyPr/>
        <a:lstStyle/>
        <a:p>
          <a:endParaRPr lang="en-US"/>
        </a:p>
      </dgm:t>
    </dgm:pt>
    <dgm:pt modelId="{F7910F94-29A1-401E-BE35-494DED3F4D3F}">
      <dgm:prSet/>
      <dgm:spPr/>
      <dgm:t>
        <a:bodyPr/>
        <a:lstStyle/>
        <a:p>
          <a:r>
            <a:rPr lang="en-US" dirty="0"/>
            <a:t>Exclusions:</a:t>
          </a:r>
        </a:p>
      </dgm:t>
    </dgm:pt>
    <dgm:pt modelId="{4F0029E5-DB4C-45A6-8477-DE87FC3EC60C}" type="parTrans" cxnId="{D01E51CB-AF6D-4115-B98C-B547A38C45E5}">
      <dgm:prSet/>
      <dgm:spPr/>
      <dgm:t>
        <a:bodyPr/>
        <a:lstStyle/>
        <a:p>
          <a:endParaRPr lang="en-US"/>
        </a:p>
      </dgm:t>
    </dgm:pt>
    <dgm:pt modelId="{EFFD01B6-125D-4F9E-A3BB-64DADC734E37}" type="sibTrans" cxnId="{D01E51CB-AF6D-4115-B98C-B547A38C45E5}">
      <dgm:prSet/>
      <dgm:spPr/>
      <dgm:t>
        <a:bodyPr/>
        <a:lstStyle/>
        <a:p>
          <a:endParaRPr lang="en-US"/>
        </a:p>
      </dgm:t>
    </dgm:pt>
    <dgm:pt modelId="{E92F8C6E-5D8C-4D06-B508-0FBB891208D7}">
      <dgm:prSet/>
      <dgm:spPr/>
      <dgm:t>
        <a:bodyPr/>
        <a:lstStyle/>
        <a:p>
          <a:r>
            <a:rPr lang="en-US" dirty="0"/>
            <a:t>Service duplications</a:t>
          </a:r>
        </a:p>
      </dgm:t>
    </dgm:pt>
    <dgm:pt modelId="{92AD7B99-F54A-4C39-85DB-B1496AA928A0}" type="parTrans" cxnId="{699F1F3B-0C5B-483E-88FB-467A6DFE8CE9}">
      <dgm:prSet/>
      <dgm:spPr/>
      <dgm:t>
        <a:bodyPr/>
        <a:lstStyle/>
        <a:p>
          <a:endParaRPr lang="en-US"/>
        </a:p>
      </dgm:t>
    </dgm:pt>
    <dgm:pt modelId="{B5C7DE87-96E9-493D-8E0A-E9B07DBF43C6}" type="sibTrans" cxnId="{699F1F3B-0C5B-483E-88FB-467A6DFE8CE9}">
      <dgm:prSet/>
      <dgm:spPr/>
      <dgm:t>
        <a:bodyPr/>
        <a:lstStyle/>
        <a:p>
          <a:endParaRPr lang="en-US"/>
        </a:p>
      </dgm:t>
    </dgm:pt>
    <dgm:pt modelId="{FC70A321-2F7D-4326-A9CE-77FBAE563477}">
      <dgm:prSet/>
      <dgm:spPr/>
      <dgm:t>
        <a:bodyPr/>
        <a:lstStyle/>
        <a:p>
          <a:r>
            <a:rPr lang="en-US" dirty="0"/>
            <a:t>Community based services through Acute Psychiatric Hospitalization</a:t>
          </a:r>
        </a:p>
      </dgm:t>
    </dgm:pt>
    <dgm:pt modelId="{3B629113-D766-4699-8673-AFED3C471C38}" type="parTrans" cxnId="{9B060A8D-0364-4DAA-B40C-74B2CD668DA0}">
      <dgm:prSet/>
      <dgm:spPr/>
      <dgm:t>
        <a:bodyPr/>
        <a:lstStyle/>
        <a:p>
          <a:endParaRPr lang="en-US"/>
        </a:p>
      </dgm:t>
    </dgm:pt>
    <dgm:pt modelId="{E9ED040A-8F32-46D6-9E7E-D9F26BAAB45A}" type="sibTrans" cxnId="{9B060A8D-0364-4DAA-B40C-74B2CD668DA0}">
      <dgm:prSet/>
      <dgm:spPr/>
      <dgm:t>
        <a:bodyPr/>
        <a:lstStyle/>
        <a:p>
          <a:endParaRPr lang="en-US"/>
        </a:p>
      </dgm:t>
    </dgm:pt>
    <dgm:pt modelId="{67581C25-0FD7-419B-B6AF-117D605834A4}">
      <dgm:prSet/>
      <dgm:spPr/>
      <dgm:t>
        <a:bodyPr/>
        <a:lstStyle/>
        <a:p>
          <a:r>
            <a:rPr lang="en-US" dirty="0"/>
            <a:t>Undefined services (Parent Mentoring, Respite, Early Intervention Services, Mentoring, etc.) </a:t>
          </a:r>
        </a:p>
      </dgm:t>
    </dgm:pt>
    <dgm:pt modelId="{BB94DCF2-DFA5-4D97-AE05-808EA71BBB9F}" type="parTrans" cxnId="{073E5519-CD97-4CD3-89FE-87933108A66E}">
      <dgm:prSet/>
      <dgm:spPr/>
      <dgm:t>
        <a:bodyPr/>
        <a:lstStyle/>
        <a:p>
          <a:endParaRPr lang="en-US"/>
        </a:p>
      </dgm:t>
    </dgm:pt>
    <dgm:pt modelId="{5C9D885A-F295-4D52-A852-0E8AB58CE206}" type="sibTrans" cxnId="{073E5519-CD97-4CD3-89FE-87933108A66E}">
      <dgm:prSet/>
      <dgm:spPr/>
      <dgm:t>
        <a:bodyPr/>
        <a:lstStyle/>
        <a:p>
          <a:endParaRPr lang="en-US"/>
        </a:p>
      </dgm:t>
    </dgm:pt>
    <dgm:pt modelId="{FD43C830-BAE0-49DD-9D70-E68D2A7B0E33}">
      <dgm:prSet/>
      <dgm:spPr/>
      <dgm:t>
        <a:bodyPr/>
        <a:lstStyle/>
        <a:p>
          <a:r>
            <a:rPr lang="en-US" dirty="0"/>
            <a:t>FAMIS does not cover PRTF</a:t>
          </a:r>
        </a:p>
      </dgm:t>
    </dgm:pt>
    <dgm:pt modelId="{46565ADA-68FC-4F0A-AEAA-FD1915C2DB9F}" type="parTrans" cxnId="{0396167B-2417-45F5-A43B-3D6FD765E44F}">
      <dgm:prSet/>
      <dgm:spPr/>
      <dgm:t>
        <a:bodyPr/>
        <a:lstStyle/>
        <a:p>
          <a:endParaRPr lang="en-US"/>
        </a:p>
      </dgm:t>
    </dgm:pt>
    <dgm:pt modelId="{BD1291C9-7B01-4F64-A068-B2BA5E78B27D}" type="sibTrans" cxnId="{0396167B-2417-45F5-A43B-3D6FD765E44F}">
      <dgm:prSet/>
      <dgm:spPr/>
      <dgm:t>
        <a:bodyPr/>
        <a:lstStyle/>
        <a:p>
          <a:endParaRPr lang="en-US"/>
        </a:p>
      </dgm:t>
    </dgm:pt>
    <dgm:pt modelId="{B779151B-8171-405F-86E9-576C7BDEC869}" type="pres">
      <dgm:prSet presAssocID="{3E52E13E-0D60-4DAE-A2E2-E61AE406019D}" presName="linear" presStyleCnt="0">
        <dgm:presLayoutVars>
          <dgm:dir/>
          <dgm:animLvl val="lvl"/>
          <dgm:resizeHandles val="exact"/>
        </dgm:presLayoutVars>
      </dgm:prSet>
      <dgm:spPr/>
    </dgm:pt>
    <dgm:pt modelId="{862D57C4-EDF9-4DAF-9CC1-BA88D7AD3D04}" type="pres">
      <dgm:prSet presAssocID="{E9FA5A6C-7A10-41A8-A350-7D65AA63F677}" presName="parentLin" presStyleCnt="0"/>
      <dgm:spPr/>
    </dgm:pt>
    <dgm:pt modelId="{EA8AAADF-05FC-424D-8017-8D61BB83011A}" type="pres">
      <dgm:prSet presAssocID="{E9FA5A6C-7A10-41A8-A350-7D65AA63F677}" presName="parentLeftMargin" presStyleLbl="node1" presStyleIdx="0" presStyleCnt="2"/>
      <dgm:spPr/>
    </dgm:pt>
    <dgm:pt modelId="{12A7F236-F671-440B-A91A-42EF5CBDED50}" type="pres">
      <dgm:prSet presAssocID="{E9FA5A6C-7A10-41A8-A350-7D65AA63F677}" presName="parentText" presStyleLbl="node1" presStyleIdx="0" presStyleCnt="2">
        <dgm:presLayoutVars>
          <dgm:chMax val="0"/>
          <dgm:bulletEnabled val="1"/>
        </dgm:presLayoutVars>
      </dgm:prSet>
      <dgm:spPr/>
    </dgm:pt>
    <dgm:pt modelId="{26538595-1FD6-4C63-A594-25837DEA28E3}" type="pres">
      <dgm:prSet presAssocID="{E9FA5A6C-7A10-41A8-A350-7D65AA63F677}" presName="negativeSpace" presStyleCnt="0"/>
      <dgm:spPr/>
    </dgm:pt>
    <dgm:pt modelId="{AEAE9EB9-98E1-4A2D-94A5-DCF5757B806D}" type="pres">
      <dgm:prSet presAssocID="{E9FA5A6C-7A10-41A8-A350-7D65AA63F677}" presName="childText" presStyleLbl="conFgAcc1" presStyleIdx="0" presStyleCnt="2">
        <dgm:presLayoutVars>
          <dgm:bulletEnabled val="1"/>
        </dgm:presLayoutVars>
      </dgm:prSet>
      <dgm:spPr/>
    </dgm:pt>
    <dgm:pt modelId="{67C51F4B-A94F-4F6E-9CE5-C1B9FA84DBF7}" type="pres">
      <dgm:prSet presAssocID="{A62FE601-424B-453B-8B83-71844BF28A66}" presName="spaceBetweenRectangles" presStyleCnt="0"/>
      <dgm:spPr/>
    </dgm:pt>
    <dgm:pt modelId="{A38C6054-DACD-4553-AC8A-800F7D8025EB}" type="pres">
      <dgm:prSet presAssocID="{F7910F94-29A1-401E-BE35-494DED3F4D3F}" presName="parentLin" presStyleCnt="0"/>
      <dgm:spPr/>
    </dgm:pt>
    <dgm:pt modelId="{CB93C80B-38A5-4FC5-B2C0-4EC5DE7C0172}" type="pres">
      <dgm:prSet presAssocID="{F7910F94-29A1-401E-BE35-494DED3F4D3F}" presName="parentLeftMargin" presStyleLbl="node1" presStyleIdx="0" presStyleCnt="2"/>
      <dgm:spPr/>
    </dgm:pt>
    <dgm:pt modelId="{59D2C2C9-AA95-4B92-88F1-A6862096BFA8}" type="pres">
      <dgm:prSet presAssocID="{F7910F94-29A1-401E-BE35-494DED3F4D3F}" presName="parentText" presStyleLbl="node1" presStyleIdx="1" presStyleCnt="2">
        <dgm:presLayoutVars>
          <dgm:chMax val="0"/>
          <dgm:bulletEnabled val="1"/>
        </dgm:presLayoutVars>
      </dgm:prSet>
      <dgm:spPr/>
    </dgm:pt>
    <dgm:pt modelId="{8A950CBD-9CED-4323-93AD-24EFB92B91DF}" type="pres">
      <dgm:prSet presAssocID="{F7910F94-29A1-401E-BE35-494DED3F4D3F}" presName="negativeSpace" presStyleCnt="0"/>
      <dgm:spPr/>
    </dgm:pt>
    <dgm:pt modelId="{565A694E-FBF4-40E9-942E-D237313C70FB}" type="pres">
      <dgm:prSet presAssocID="{F7910F94-29A1-401E-BE35-494DED3F4D3F}" presName="childText" presStyleLbl="conFgAcc1" presStyleIdx="1" presStyleCnt="2">
        <dgm:presLayoutVars>
          <dgm:bulletEnabled val="1"/>
        </dgm:presLayoutVars>
      </dgm:prSet>
      <dgm:spPr/>
    </dgm:pt>
  </dgm:ptLst>
  <dgm:cxnLst>
    <dgm:cxn modelId="{7BF37D12-A15E-4137-86CD-4E3F1E48331C}" type="presOf" srcId="{E9FA5A6C-7A10-41A8-A350-7D65AA63F677}" destId="{EA8AAADF-05FC-424D-8017-8D61BB83011A}" srcOrd="0" destOrd="0" presId="urn:microsoft.com/office/officeart/2005/8/layout/list1"/>
    <dgm:cxn modelId="{073E5519-CD97-4CD3-89FE-87933108A66E}" srcId="{F7910F94-29A1-401E-BE35-494DED3F4D3F}" destId="{67581C25-0FD7-419B-B6AF-117D605834A4}" srcOrd="1" destOrd="0" parTransId="{BB94DCF2-DFA5-4D97-AE05-808EA71BBB9F}" sibTransId="{5C9D885A-F295-4D52-A852-0E8AB58CE206}"/>
    <dgm:cxn modelId="{13796D1D-8765-4ED0-9C98-CB9FFDFA8F95}" type="presOf" srcId="{FC70A321-2F7D-4326-A9CE-77FBAE563477}" destId="{AEAE9EB9-98E1-4A2D-94A5-DCF5757B806D}" srcOrd="0" destOrd="1" presId="urn:microsoft.com/office/officeart/2005/8/layout/list1"/>
    <dgm:cxn modelId="{A6B00526-DEA0-40D7-90F0-EFF2941560A1}" type="presOf" srcId="{F7910F94-29A1-401E-BE35-494DED3F4D3F}" destId="{CB93C80B-38A5-4FC5-B2C0-4EC5DE7C0172}" srcOrd="0" destOrd="0" presId="urn:microsoft.com/office/officeart/2005/8/layout/list1"/>
    <dgm:cxn modelId="{6F58452B-857D-4976-9EB6-B00C1B98035F}" type="presOf" srcId="{3E52E13E-0D60-4DAE-A2E2-E61AE406019D}" destId="{B779151B-8171-405F-86E9-576C7BDEC869}" srcOrd="0" destOrd="0" presId="urn:microsoft.com/office/officeart/2005/8/layout/list1"/>
    <dgm:cxn modelId="{92D3092D-3052-48C0-8659-73C636F04FAA}" type="presOf" srcId="{DDE1FFEC-2D45-4031-99C9-C6BAB75EDE4C}" destId="{AEAE9EB9-98E1-4A2D-94A5-DCF5757B806D}" srcOrd="0" destOrd="0" presId="urn:microsoft.com/office/officeart/2005/8/layout/list1"/>
    <dgm:cxn modelId="{5E73CB2F-9A1C-4BA2-843C-AF9B3B541292}" type="presOf" srcId="{FD43C830-BAE0-49DD-9D70-E68D2A7B0E33}" destId="{565A694E-FBF4-40E9-942E-D237313C70FB}" srcOrd="0" destOrd="2" presId="urn:microsoft.com/office/officeart/2005/8/layout/list1"/>
    <dgm:cxn modelId="{9446CD36-A5F5-4F89-A3B5-3A370A3CEC44}" type="presOf" srcId="{E92F8C6E-5D8C-4D06-B508-0FBB891208D7}" destId="{565A694E-FBF4-40E9-942E-D237313C70FB}" srcOrd="0" destOrd="0" presId="urn:microsoft.com/office/officeart/2005/8/layout/list1"/>
    <dgm:cxn modelId="{699F1F3B-0C5B-483E-88FB-467A6DFE8CE9}" srcId="{F7910F94-29A1-401E-BE35-494DED3F4D3F}" destId="{E92F8C6E-5D8C-4D06-B508-0FBB891208D7}" srcOrd="0" destOrd="0" parTransId="{92AD7B99-F54A-4C39-85DB-B1496AA928A0}" sibTransId="{B5C7DE87-96E9-493D-8E0A-E9B07DBF43C6}"/>
    <dgm:cxn modelId="{6BDD5052-B2A2-42A4-A477-889FC541C4D9}" srcId="{3E52E13E-0D60-4DAE-A2E2-E61AE406019D}" destId="{E9FA5A6C-7A10-41A8-A350-7D65AA63F677}" srcOrd="0" destOrd="0" parTransId="{4FB77121-2F21-4F23-9EDC-F99E645627C9}" sibTransId="{A62FE601-424B-453B-8B83-71844BF28A66}"/>
    <dgm:cxn modelId="{0396167B-2417-45F5-A43B-3D6FD765E44F}" srcId="{F7910F94-29A1-401E-BE35-494DED3F4D3F}" destId="{FD43C830-BAE0-49DD-9D70-E68D2A7B0E33}" srcOrd="2" destOrd="0" parTransId="{46565ADA-68FC-4F0A-AEAA-FD1915C2DB9F}" sibTransId="{BD1291C9-7B01-4F64-A068-B2BA5E78B27D}"/>
    <dgm:cxn modelId="{9B060A8D-0364-4DAA-B40C-74B2CD668DA0}" srcId="{DDE1FFEC-2D45-4031-99C9-C6BAB75EDE4C}" destId="{FC70A321-2F7D-4326-A9CE-77FBAE563477}" srcOrd="0" destOrd="0" parTransId="{3B629113-D766-4699-8673-AFED3C471C38}" sibTransId="{E9ED040A-8F32-46D6-9E7E-D9F26BAAB45A}"/>
    <dgm:cxn modelId="{83A1AB9F-EA71-457A-A914-FCBE0D48A0AD}" type="presOf" srcId="{E9FA5A6C-7A10-41A8-A350-7D65AA63F677}" destId="{12A7F236-F671-440B-A91A-42EF5CBDED50}" srcOrd="1" destOrd="0" presId="urn:microsoft.com/office/officeart/2005/8/layout/list1"/>
    <dgm:cxn modelId="{1AD650BA-0557-47EE-8384-D34C605E1C07}" srcId="{E9FA5A6C-7A10-41A8-A350-7D65AA63F677}" destId="{DDE1FFEC-2D45-4031-99C9-C6BAB75EDE4C}" srcOrd="0" destOrd="0" parTransId="{3F856F7A-A0EC-4E46-AD43-67BF60C83C22}" sibTransId="{1F0E3A98-7444-4BD8-86A5-83247B00BE3F}"/>
    <dgm:cxn modelId="{D04DD1BB-0B76-401D-9BC1-C7C3F69124C8}" type="presOf" srcId="{F7910F94-29A1-401E-BE35-494DED3F4D3F}" destId="{59D2C2C9-AA95-4B92-88F1-A6862096BFA8}" srcOrd="1" destOrd="0" presId="urn:microsoft.com/office/officeart/2005/8/layout/list1"/>
    <dgm:cxn modelId="{D01E51CB-AF6D-4115-B98C-B547A38C45E5}" srcId="{3E52E13E-0D60-4DAE-A2E2-E61AE406019D}" destId="{F7910F94-29A1-401E-BE35-494DED3F4D3F}" srcOrd="1" destOrd="0" parTransId="{4F0029E5-DB4C-45A6-8477-DE87FC3EC60C}" sibTransId="{EFFD01B6-125D-4F9E-A3BB-64DADC734E37}"/>
    <dgm:cxn modelId="{AFE732EE-23A7-43EB-850B-B2DF0A8274D3}" type="presOf" srcId="{67581C25-0FD7-419B-B6AF-117D605834A4}" destId="{565A694E-FBF4-40E9-942E-D237313C70FB}" srcOrd="0" destOrd="1" presId="urn:microsoft.com/office/officeart/2005/8/layout/list1"/>
    <dgm:cxn modelId="{44235EC7-B21A-42DF-AEE0-BE3E9197FC2D}" type="presParOf" srcId="{B779151B-8171-405F-86E9-576C7BDEC869}" destId="{862D57C4-EDF9-4DAF-9CC1-BA88D7AD3D04}" srcOrd="0" destOrd="0" presId="urn:microsoft.com/office/officeart/2005/8/layout/list1"/>
    <dgm:cxn modelId="{1AC45766-6384-41AA-8995-8775F9BE2E7B}" type="presParOf" srcId="{862D57C4-EDF9-4DAF-9CC1-BA88D7AD3D04}" destId="{EA8AAADF-05FC-424D-8017-8D61BB83011A}" srcOrd="0" destOrd="0" presId="urn:microsoft.com/office/officeart/2005/8/layout/list1"/>
    <dgm:cxn modelId="{54D3AF44-3BFB-4E5A-AD95-E133CCD2BFA8}" type="presParOf" srcId="{862D57C4-EDF9-4DAF-9CC1-BA88D7AD3D04}" destId="{12A7F236-F671-440B-A91A-42EF5CBDED50}" srcOrd="1" destOrd="0" presId="urn:microsoft.com/office/officeart/2005/8/layout/list1"/>
    <dgm:cxn modelId="{D99D2838-C04F-48B6-82B8-3B41F8A2E5C8}" type="presParOf" srcId="{B779151B-8171-405F-86E9-576C7BDEC869}" destId="{26538595-1FD6-4C63-A594-25837DEA28E3}" srcOrd="1" destOrd="0" presId="urn:microsoft.com/office/officeart/2005/8/layout/list1"/>
    <dgm:cxn modelId="{0B9DAB1D-655E-4A18-8C3F-EFF7CE427D7D}" type="presParOf" srcId="{B779151B-8171-405F-86E9-576C7BDEC869}" destId="{AEAE9EB9-98E1-4A2D-94A5-DCF5757B806D}" srcOrd="2" destOrd="0" presId="urn:microsoft.com/office/officeart/2005/8/layout/list1"/>
    <dgm:cxn modelId="{41DD8440-E73A-4962-9110-8B366A535558}" type="presParOf" srcId="{B779151B-8171-405F-86E9-576C7BDEC869}" destId="{67C51F4B-A94F-4F6E-9CE5-C1B9FA84DBF7}" srcOrd="3" destOrd="0" presId="urn:microsoft.com/office/officeart/2005/8/layout/list1"/>
    <dgm:cxn modelId="{30F36482-2478-4B95-AD19-89190B745988}" type="presParOf" srcId="{B779151B-8171-405F-86E9-576C7BDEC869}" destId="{A38C6054-DACD-4553-AC8A-800F7D8025EB}" srcOrd="4" destOrd="0" presId="urn:microsoft.com/office/officeart/2005/8/layout/list1"/>
    <dgm:cxn modelId="{71D3367B-60D1-43A3-8562-D295B91FF861}" type="presParOf" srcId="{A38C6054-DACD-4553-AC8A-800F7D8025EB}" destId="{CB93C80B-38A5-4FC5-B2C0-4EC5DE7C0172}" srcOrd="0" destOrd="0" presId="urn:microsoft.com/office/officeart/2005/8/layout/list1"/>
    <dgm:cxn modelId="{4C632BBE-B904-47B1-B115-B3BE54D508EB}" type="presParOf" srcId="{A38C6054-DACD-4553-AC8A-800F7D8025EB}" destId="{59D2C2C9-AA95-4B92-88F1-A6862096BFA8}" srcOrd="1" destOrd="0" presId="urn:microsoft.com/office/officeart/2005/8/layout/list1"/>
    <dgm:cxn modelId="{A25A02B5-0DBE-4AE6-AFB0-86B55E5DE99D}" type="presParOf" srcId="{B779151B-8171-405F-86E9-576C7BDEC869}" destId="{8A950CBD-9CED-4323-93AD-24EFB92B91DF}" srcOrd="5" destOrd="0" presId="urn:microsoft.com/office/officeart/2005/8/layout/list1"/>
    <dgm:cxn modelId="{895034F5-D30E-44B3-B327-CB20F7EC8DD7}" type="presParOf" srcId="{B779151B-8171-405F-86E9-576C7BDEC869}" destId="{565A694E-FBF4-40E9-942E-D237313C70FB}"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F1AC98-015A-4DF2-A612-7D3056E8ED20}" type="doc">
      <dgm:prSet loTypeId="urn:microsoft.com/office/officeart/2005/8/layout/hList1" loCatId="list" qsTypeId="urn:microsoft.com/office/officeart/2005/8/quickstyle/simple1" qsCatId="simple" csTypeId="urn:microsoft.com/office/officeart/2005/8/colors/accent1_3" csCatId="accent1" phldr="1"/>
      <dgm:spPr/>
      <dgm:t>
        <a:bodyPr/>
        <a:lstStyle/>
        <a:p>
          <a:endParaRPr lang="en-US"/>
        </a:p>
      </dgm:t>
    </dgm:pt>
    <dgm:pt modelId="{EA89CE08-9FBD-4F82-A8B2-126D51B7A8D0}">
      <dgm:prSet/>
      <dgm:spPr/>
      <dgm:t>
        <a:bodyPr/>
        <a:lstStyle/>
        <a:p>
          <a:r>
            <a:rPr lang="en-US" dirty="0"/>
            <a:t>Discuss Strengths &amp; Needs</a:t>
          </a:r>
        </a:p>
      </dgm:t>
    </dgm:pt>
    <dgm:pt modelId="{E6F0DA1C-057D-48D3-AECF-3B37EC0BA138}" type="parTrans" cxnId="{5256A349-1471-44FA-B026-80736B23A766}">
      <dgm:prSet/>
      <dgm:spPr/>
      <dgm:t>
        <a:bodyPr/>
        <a:lstStyle/>
        <a:p>
          <a:endParaRPr lang="en-US"/>
        </a:p>
      </dgm:t>
    </dgm:pt>
    <dgm:pt modelId="{917FD730-C84B-49B2-83FD-D44599EFEF2A}" type="sibTrans" cxnId="{5256A349-1471-44FA-B026-80736B23A766}">
      <dgm:prSet/>
      <dgm:spPr/>
      <dgm:t>
        <a:bodyPr/>
        <a:lstStyle/>
        <a:p>
          <a:endParaRPr lang="en-US"/>
        </a:p>
      </dgm:t>
    </dgm:pt>
    <dgm:pt modelId="{B45FE51D-2972-4AA9-BBAE-47812259102E}">
      <dgm:prSet/>
      <dgm:spPr/>
      <dgm:t>
        <a:bodyPr/>
        <a:lstStyle/>
        <a:p>
          <a:r>
            <a:rPr lang="en-US" dirty="0"/>
            <a:t>Identify the youth and family’s strength &amp; needs</a:t>
          </a:r>
        </a:p>
      </dgm:t>
    </dgm:pt>
    <dgm:pt modelId="{8FA6145C-EDF9-451C-B438-D9289532ACA9}" type="parTrans" cxnId="{90061E61-98FF-4AA8-AFC2-147FB4126DFB}">
      <dgm:prSet/>
      <dgm:spPr/>
      <dgm:t>
        <a:bodyPr/>
        <a:lstStyle/>
        <a:p>
          <a:endParaRPr lang="en-US"/>
        </a:p>
      </dgm:t>
    </dgm:pt>
    <dgm:pt modelId="{6EDE2D84-4234-4CAE-A6E6-8F8924A7EF9D}" type="sibTrans" cxnId="{90061E61-98FF-4AA8-AFC2-147FB4126DFB}">
      <dgm:prSet/>
      <dgm:spPr/>
      <dgm:t>
        <a:bodyPr/>
        <a:lstStyle/>
        <a:p>
          <a:endParaRPr lang="en-US"/>
        </a:p>
      </dgm:t>
    </dgm:pt>
    <dgm:pt modelId="{6BCCD507-497A-461E-BFFB-0711C41E15E0}">
      <dgm:prSet/>
      <dgm:spPr/>
      <dgm:t>
        <a:bodyPr/>
        <a:lstStyle/>
        <a:p>
          <a:r>
            <a:rPr lang="en-US" dirty="0"/>
            <a:t>Schedule FAPT Meeting</a:t>
          </a:r>
        </a:p>
      </dgm:t>
    </dgm:pt>
    <dgm:pt modelId="{0F847CF6-58A5-4D79-BC36-3525F162F1EE}" type="parTrans" cxnId="{EC98B45B-4E46-4BDA-AC7A-590FD1161F12}">
      <dgm:prSet/>
      <dgm:spPr/>
      <dgm:t>
        <a:bodyPr/>
        <a:lstStyle/>
        <a:p>
          <a:endParaRPr lang="en-US"/>
        </a:p>
      </dgm:t>
    </dgm:pt>
    <dgm:pt modelId="{C7260BCB-F178-48E6-889F-347676A38963}" type="sibTrans" cxnId="{EC98B45B-4E46-4BDA-AC7A-590FD1161F12}">
      <dgm:prSet/>
      <dgm:spPr/>
      <dgm:t>
        <a:bodyPr/>
        <a:lstStyle/>
        <a:p>
          <a:endParaRPr lang="en-US"/>
        </a:p>
      </dgm:t>
    </dgm:pt>
    <dgm:pt modelId="{8FD35803-2ADE-4E8F-90EC-F40EF76B5C9F}">
      <dgm:prSet/>
      <dgm:spPr/>
      <dgm:t>
        <a:bodyPr/>
        <a:lstStyle/>
        <a:p>
          <a:r>
            <a:rPr lang="en-US" dirty="0"/>
            <a:t>Complete &amp; Submit CSA Initial Documentation</a:t>
          </a:r>
        </a:p>
      </dgm:t>
    </dgm:pt>
    <dgm:pt modelId="{1043B356-E802-4C5A-85EF-A4D796A37A35}" type="parTrans" cxnId="{BA327ABF-B7A4-4088-9A20-F7DA187E11C3}">
      <dgm:prSet/>
      <dgm:spPr/>
      <dgm:t>
        <a:bodyPr/>
        <a:lstStyle/>
        <a:p>
          <a:endParaRPr lang="en-US"/>
        </a:p>
      </dgm:t>
    </dgm:pt>
    <dgm:pt modelId="{AF3CD8D0-DD00-4C3B-82ED-FE58EB748B17}" type="sibTrans" cxnId="{BA327ABF-B7A4-4088-9A20-F7DA187E11C3}">
      <dgm:prSet/>
      <dgm:spPr/>
      <dgm:t>
        <a:bodyPr/>
        <a:lstStyle/>
        <a:p>
          <a:endParaRPr lang="en-US"/>
        </a:p>
      </dgm:t>
    </dgm:pt>
    <dgm:pt modelId="{6EEDCD28-F890-4F3E-A982-B05D9EE32129}">
      <dgm:prSet/>
      <dgm:spPr/>
      <dgm:t>
        <a:bodyPr/>
        <a:lstStyle/>
        <a:p>
          <a:r>
            <a:rPr lang="en-US" dirty="0"/>
            <a:t>Initial Referral Form</a:t>
          </a:r>
        </a:p>
      </dgm:t>
    </dgm:pt>
    <dgm:pt modelId="{E5E457FF-AB21-4E4D-B859-9B9C071C0CC6}" type="parTrans" cxnId="{FBD76FD9-8B8F-477D-AE62-63F2C7AA24F5}">
      <dgm:prSet/>
      <dgm:spPr/>
      <dgm:t>
        <a:bodyPr/>
        <a:lstStyle/>
        <a:p>
          <a:endParaRPr lang="en-US"/>
        </a:p>
      </dgm:t>
    </dgm:pt>
    <dgm:pt modelId="{9480D5AC-332D-440E-B619-E42A6BBE53E3}" type="sibTrans" cxnId="{FBD76FD9-8B8F-477D-AE62-63F2C7AA24F5}">
      <dgm:prSet/>
      <dgm:spPr/>
      <dgm:t>
        <a:bodyPr/>
        <a:lstStyle/>
        <a:p>
          <a:endParaRPr lang="en-US"/>
        </a:p>
      </dgm:t>
    </dgm:pt>
    <dgm:pt modelId="{141124C7-EDDB-4707-91F1-9626390EFCEC}">
      <dgm:prSet/>
      <dgm:spPr/>
      <dgm:t>
        <a:bodyPr/>
        <a:lstStyle/>
        <a:p>
          <a:r>
            <a:rPr lang="en-US" dirty="0"/>
            <a:t>Parent/Guardian/Youth Signatures</a:t>
          </a:r>
        </a:p>
      </dgm:t>
    </dgm:pt>
    <dgm:pt modelId="{75670879-C3E1-490B-9BE9-8A75497F60CF}" type="parTrans" cxnId="{DA992F04-6B2A-44E1-B951-3507E36BCED6}">
      <dgm:prSet/>
      <dgm:spPr/>
      <dgm:t>
        <a:bodyPr/>
        <a:lstStyle/>
        <a:p>
          <a:endParaRPr lang="en-US"/>
        </a:p>
      </dgm:t>
    </dgm:pt>
    <dgm:pt modelId="{353B64C9-AC4A-4D12-92C9-12329D323616}" type="sibTrans" cxnId="{DA992F04-6B2A-44E1-B951-3507E36BCED6}">
      <dgm:prSet/>
      <dgm:spPr/>
    </dgm:pt>
    <dgm:pt modelId="{3CC82DC7-08AC-4662-BE4E-D7B772C02DAB}">
      <dgm:prSet/>
      <dgm:spPr/>
      <dgm:t>
        <a:bodyPr/>
        <a:lstStyle/>
        <a:p>
          <a:r>
            <a:rPr lang="en-US" dirty="0"/>
            <a:t>Discuss the services with the family</a:t>
          </a:r>
        </a:p>
      </dgm:t>
    </dgm:pt>
    <dgm:pt modelId="{44039054-8C13-49A7-BDF1-5375769AC737}" type="parTrans" cxnId="{62B656BE-B001-4B05-B3DC-FECA59069CBF}">
      <dgm:prSet/>
      <dgm:spPr/>
      <dgm:t>
        <a:bodyPr/>
        <a:lstStyle/>
        <a:p>
          <a:endParaRPr lang="en-US"/>
        </a:p>
      </dgm:t>
    </dgm:pt>
    <dgm:pt modelId="{0FB3AF3F-CB8E-479A-A6A7-F629C5427BBC}" type="sibTrans" cxnId="{62B656BE-B001-4B05-B3DC-FECA59069CBF}">
      <dgm:prSet/>
      <dgm:spPr/>
      <dgm:t>
        <a:bodyPr/>
        <a:lstStyle/>
        <a:p>
          <a:endParaRPr lang="en-US"/>
        </a:p>
      </dgm:t>
    </dgm:pt>
    <dgm:pt modelId="{3EA97D5A-1D41-4EAD-B356-F5649E2DACC8}">
      <dgm:prSet/>
      <dgm:spPr/>
      <dgm:t>
        <a:bodyPr/>
        <a:lstStyle/>
        <a:p>
          <a:r>
            <a:rPr lang="en-US" dirty="0"/>
            <a:t>Expectations for youth and family participation</a:t>
          </a:r>
        </a:p>
      </dgm:t>
    </dgm:pt>
    <dgm:pt modelId="{A303D590-DC76-4FB6-8072-0F14F33F9133}" type="parTrans" cxnId="{D1100D63-EA06-4B0D-9892-FF89F5417B3F}">
      <dgm:prSet/>
      <dgm:spPr/>
      <dgm:t>
        <a:bodyPr/>
        <a:lstStyle/>
        <a:p>
          <a:endParaRPr lang="en-US"/>
        </a:p>
      </dgm:t>
    </dgm:pt>
    <dgm:pt modelId="{D84162D4-B74B-4397-8EA9-9EFD41ED13E2}" type="sibTrans" cxnId="{D1100D63-EA06-4B0D-9892-FF89F5417B3F}">
      <dgm:prSet/>
      <dgm:spPr/>
      <dgm:t>
        <a:bodyPr/>
        <a:lstStyle/>
        <a:p>
          <a:endParaRPr lang="en-US"/>
        </a:p>
      </dgm:t>
    </dgm:pt>
    <dgm:pt modelId="{07A5ADE2-CAE0-49BB-B2FF-624662F7069C}">
      <dgm:prSet/>
      <dgm:spPr/>
      <dgm:t>
        <a:bodyPr/>
        <a:lstStyle/>
        <a:p>
          <a:r>
            <a:rPr lang="en-US" dirty="0"/>
            <a:t>Is the family willing to actively participate in service</a:t>
          </a:r>
        </a:p>
      </dgm:t>
    </dgm:pt>
    <dgm:pt modelId="{49D861FF-F920-43FD-81AE-DF715AB16BA6}" type="parTrans" cxnId="{E188F2B1-0FA5-48B6-8FA0-A2BADA847FC9}">
      <dgm:prSet/>
      <dgm:spPr/>
      <dgm:t>
        <a:bodyPr/>
        <a:lstStyle/>
        <a:p>
          <a:endParaRPr lang="en-US"/>
        </a:p>
      </dgm:t>
    </dgm:pt>
    <dgm:pt modelId="{F652BCCA-4EA2-42DB-8826-E87A40B2D8A8}" type="sibTrans" cxnId="{E188F2B1-0FA5-48B6-8FA0-A2BADA847FC9}">
      <dgm:prSet/>
      <dgm:spPr/>
      <dgm:t>
        <a:bodyPr/>
        <a:lstStyle/>
        <a:p>
          <a:endParaRPr lang="en-US"/>
        </a:p>
      </dgm:t>
    </dgm:pt>
    <dgm:pt modelId="{97DADCFB-850E-4DE9-BD07-7F1DAC8F6971}">
      <dgm:prSet/>
      <dgm:spPr/>
      <dgm:t>
        <a:bodyPr/>
        <a:lstStyle/>
        <a:p>
          <a:r>
            <a:rPr lang="en-US"/>
            <a:t>CANS</a:t>
          </a:r>
          <a:endParaRPr lang="en-US" dirty="0"/>
        </a:p>
      </dgm:t>
    </dgm:pt>
    <dgm:pt modelId="{DC7FC8A0-55AE-4EAF-B17C-60D7EC297204}" type="parTrans" cxnId="{8B5A2EE3-3DC0-4EE7-A3B6-DE0DE539DF47}">
      <dgm:prSet/>
      <dgm:spPr/>
      <dgm:t>
        <a:bodyPr/>
        <a:lstStyle/>
        <a:p>
          <a:endParaRPr lang="en-US"/>
        </a:p>
      </dgm:t>
    </dgm:pt>
    <dgm:pt modelId="{4107FB7B-1A9D-42BA-9A90-5B56A06AB57E}" type="sibTrans" cxnId="{8B5A2EE3-3DC0-4EE7-A3B6-DE0DE539DF47}">
      <dgm:prSet/>
      <dgm:spPr/>
      <dgm:t>
        <a:bodyPr/>
        <a:lstStyle/>
        <a:p>
          <a:endParaRPr lang="en-US"/>
        </a:p>
      </dgm:t>
    </dgm:pt>
    <dgm:pt modelId="{AA6280B9-C421-4D49-A5E8-820E9BE3BDDB}">
      <dgm:prSet/>
      <dgm:spPr/>
      <dgm:t>
        <a:bodyPr/>
        <a:lstStyle/>
        <a:p>
          <a:r>
            <a:rPr lang="en-US"/>
            <a:t>Budget Request Form</a:t>
          </a:r>
          <a:endParaRPr lang="en-US" dirty="0"/>
        </a:p>
      </dgm:t>
    </dgm:pt>
    <dgm:pt modelId="{00336DCC-5BFF-4BFB-BB5C-5F03B1B9E47A}" type="parTrans" cxnId="{AD3E8135-55DE-4BD0-B5CC-CE51DA555755}">
      <dgm:prSet/>
      <dgm:spPr/>
      <dgm:t>
        <a:bodyPr/>
        <a:lstStyle/>
        <a:p>
          <a:endParaRPr lang="en-US"/>
        </a:p>
      </dgm:t>
    </dgm:pt>
    <dgm:pt modelId="{313367F3-FB64-462C-BC11-C8FA44307154}" type="sibTrans" cxnId="{AD3E8135-55DE-4BD0-B5CC-CE51DA555755}">
      <dgm:prSet/>
      <dgm:spPr/>
      <dgm:t>
        <a:bodyPr/>
        <a:lstStyle/>
        <a:p>
          <a:endParaRPr lang="en-US"/>
        </a:p>
      </dgm:t>
    </dgm:pt>
    <dgm:pt modelId="{77CC79C7-96D2-48CB-8A65-18546DE88F8B}">
      <dgm:prSet/>
      <dgm:spPr/>
      <dgm:t>
        <a:bodyPr/>
        <a:lstStyle/>
        <a:p>
          <a:r>
            <a:rPr lang="en-US"/>
            <a:t>Provide any recent Evaluations/Assessments or Vendor Reports</a:t>
          </a:r>
          <a:endParaRPr lang="en-US" dirty="0"/>
        </a:p>
      </dgm:t>
    </dgm:pt>
    <dgm:pt modelId="{07012C03-4BB0-49C1-A411-82F4D289670C}" type="parTrans" cxnId="{9D61CE18-5969-4A46-886B-F0F24CB279F4}">
      <dgm:prSet/>
      <dgm:spPr/>
      <dgm:t>
        <a:bodyPr/>
        <a:lstStyle/>
        <a:p>
          <a:endParaRPr lang="en-US"/>
        </a:p>
      </dgm:t>
    </dgm:pt>
    <dgm:pt modelId="{638F8367-9C7C-4E09-8934-CC36113A9269}" type="sibTrans" cxnId="{9D61CE18-5969-4A46-886B-F0F24CB279F4}">
      <dgm:prSet/>
      <dgm:spPr/>
      <dgm:t>
        <a:bodyPr/>
        <a:lstStyle/>
        <a:p>
          <a:endParaRPr lang="en-US"/>
        </a:p>
      </dgm:t>
    </dgm:pt>
    <dgm:pt modelId="{A8310774-8593-4678-BF48-2D6FEA95B267}">
      <dgm:prSet/>
      <dgm:spPr/>
      <dgm:t>
        <a:bodyPr/>
        <a:lstStyle/>
        <a:p>
          <a:r>
            <a:rPr lang="en-US" dirty="0"/>
            <a:t>Signed Foster Care Prevention Eligibility Determination (if applicable)</a:t>
          </a:r>
        </a:p>
      </dgm:t>
    </dgm:pt>
    <dgm:pt modelId="{F96CD4B0-5AE4-41FC-B82F-E599B46DB4B7}" type="parTrans" cxnId="{5B260886-8907-44D0-BEFA-039265F2E150}">
      <dgm:prSet/>
      <dgm:spPr/>
      <dgm:t>
        <a:bodyPr/>
        <a:lstStyle/>
        <a:p>
          <a:endParaRPr lang="en-US"/>
        </a:p>
      </dgm:t>
    </dgm:pt>
    <dgm:pt modelId="{31BCB850-0106-4AEF-9C4F-A8B5786E40C3}" type="sibTrans" cxnId="{5B260886-8907-44D0-BEFA-039265F2E150}">
      <dgm:prSet/>
      <dgm:spPr/>
      <dgm:t>
        <a:bodyPr/>
        <a:lstStyle/>
        <a:p>
          <a:endParaRPr lang="en-US"/>
        </a:p>
      </dgm:t>
    </dgm:pt>
    <dgm:pt modelId="{6A420BB1-9194-404B-8656-264EFAC16F0F}">
      <dgm:prSet/>
      <dgm:spPr/>
      <dgm:t>
        <a:bodyPr/>
        <a:lstStyle/>
        <a:p>
          <a:endParaRPr lang="en-US" dirty="0"/>
        </a:p>
      </dgm:t>
    </dgm:pt>
    <dgm:pt modelId="{CCB3C98D-42B3-4A90-A4EB-63960972E30D}" type="parTrans" cxnId="{3EEFB107-8AD6-4D4D-AAD8-D5FCBE208C13}">
      <dgm:prSet/>
      <dgm:spPr/>
      <dgm:t>
        <a:bodyPr/>
        <a:lstStyle/>
        <a:p>
          <a:endParaRPr lang="en-US"/>
        </a:p>
      </dgm:t>
    </dgm:pt>
    <dgm:pt modelId="{C65C067C-E0CE-4D0D-AB16-E42A4AFA700C}" type="sibTrans" cxnId="{3EEFB107-8AD6-4D4D-AAD8-D5FCBE208C13}">
      <dgm:prSet/>
      <dgm:spPr/>
      <dgm:t>
        <a:bodyPr/>
        <a:lstStyle/>
        <a:p>
          <a:endParaRPr lang="en-US"/>
        </a:p>
      </dgm:t>
    </dgm:pt>
    <dgm:pt modelId="{CA4A2CF2-F7B1-476A-9AA5-59012C890A2B}">
      <dgm:prSet/>
      <dgm:spPr/>
      <dgm:t>
        <a:bodyPr/>
        <a:lstStyle/>
        <a:p>
          <a:r>
            <a:rPr lang="en-US" b="1" dirty="0"/>
            <a:t>Deadline for submission is midnight, Wednesday prior to meeting unless otherwise notified</a:t>
          </a:r>
        </a:p>
      </dgm:t>
    </dgm:pt>
    <dgm:pt modelId="{6D13BE40-DF69-4D59-A20C-CD20DB09504C}" type="parTrans" cxnId="{8D463520-3D27-417F-9DB8-19B670B88E97}">
      <dgm:prSet/>
      <dgm:spPr/>
      <dgm:t>
        <a:bodyPr/>
        <a:lstStyle/>
        <a:p>
          <a:endParaRPr lang="en-US"/>
        </a:p>
      </dgm:t>
    </dgm:pt>
    <dgm:pt modelId="{B6B70D57-E8EC-4973-80A9-3FA6BEE89C75}" type="sibTrans" cxnId="{8D463520-3D27-417F-9DB8-19B670B88E97}">
      <dgm:prSet/>
      <dgm:spPr/>
      <dgm:t>
        <a:bodyPr/>
        <a:lstStyle/>
        <a:p>
          <a:endParaRPr lang="en-US"/>
        </a:p>
      </dgm:t>
    </dgm:pt>
    <dgm:pt modelId="{717AFB73-8B11-4CDF-810C-0C564FEF7920}">
      <dgm:prSet/>
      <dgm:spPr/>
      <dgm:t>
        <a:bodyPr/>
        <a:lstStyle/>
        <a:p>
          <a:r>
            <a:rPr lang="en-US"/>
            <a:t>Consent to Release and Exchange Information</a:t>
          </a:r>
          <a:endParaRPr lang="en-US" dirty="0"/>
        </a:p>
      </dgm:t>
    </dgm:pt>
    <dgm:pt modelId="{E6B8C05D-561F-4C54-ACDB-0D53EEF218A5}" type="parTrans" cxnId="{23B0E543-3772-444E-9244-F1954A3189AF}">
      <dgm:prSet/>
      <dgm:spPr/>
      <dgm:t>
        <a:bodyPr/>
        <a:lstStyle/>
        <a:p>
          <a:endParaRPr lang="en-US"/>
        </a:p>
      </dgm:t>
    </dgm:pt>
    <dgm:pt modelId="{43035F36-7225-4022-89CB-55AC2ABBA77C}" type="sibTrans" cxnId="{23B0E543-3772-444E-9244-F1954A3189AF}">
      <dgm:prSet/>
      <dgm:spPr/>
      <dgm:t>
        <a:bodyPr/>
        <a:lstStyle/>
        <a:p>
          <a:endParaRPr lang="en-US"/>
        </a:p>
      </dgm:t>
    </dgm:pt>
    <dgm:pt modelId="{E5E82569-A468-4061-82FE-87078A394770}">
      <dgm:prSet/>
      <dgm:spPr/>
      <dgm:t>
        <a:bodyPr/>
        <a:lstStyle/>
        <a:p>
          <a:r>
            <a:rPr lang="en-US"/>
            <a:t>Releases must include CSA, FAPT, &amp; CPMT</a:t>
          </a:r>
          <a:endParaRPr lang="en-US" dirty="0"/>
        </a:p>
      </dgm:t>
    </dgm:pt>
    <dgm:pt modelId="{752BB938-443C-4BBA-8DCB-4FD7AD94AB30}" type="parTrans" cxnId="{5A2F688B-1444-493A-A4EF-975914E6D701}">
      <dgm:prSet/>
      <dgm:spPr/>
      <dgm:t>
        <a:bodyPr/>
        <a:lstStyle/>
        <a:p>
          <a:endParaRPr lang="en-US"/>
        </a:p>
      </dgm:t>
    </dgm:pt>
    <dgm:pt modelId="{6309E19F-2254-448B-ACF3-7F05726E9267}" type="sibTrans" cxnId="{5A2F688B-1444-493A-A4EF-975914E6D701}">
      <dgm:prSet/>
      <dgm:spPr/>
      <dgm:t>
        <a:bodyPr/>
        <a:lstStyle/>
        <a:p>
          <a:endParaRPr lang="en-US"/>
        </a:p>
      </dgm:t>
    </dgm:pt>
    <dgm:pt modelId="{8DA1DF84-F20A-4DFB-A27A-847284F720C3}">
      <dgm:prSet/>
      <dgm:spPr/>
      <dgm:t>
        <a:bodyPr/>
        <a:lstStyle/>
        <a:p>
          <a:r>
            <a:rPr lang="en-US"/>
            <a:t>Youth 14 and over must sign the ROI if any SA issues are suspected</a:t>
          </a:r>
          <a:endParaRPr lang="en-US" dirty="0"/>
        </a:p>
      </dgm:t>
    </dgm:pt>
    <dgm:pt modelId="{CD20AEBA-4B99-4176-A312-BB1251CE9F71}" type="parTrans" cxnId="{FFCE2968-7D93-420E-B50C-A4347515E32A}">
      <dgm:prSet/>
      <dgm:spPr/>
      <dgm:t>
        <a:bodyPr/>
        <a:lstStyle/>
        <a:p>
          <a:endParaRPr lang="en-US"/>
        </a:p>
      </dgm:t>
    </dgm:pt>
    <dgm:pt modelId="{AD936A2F-05B6-466F-80DC-F71C412EF2B6}" type="sibTrans" cxnId="{FFCE2968-7D93-420E-B50C-A4347515E32A}">
      <dgm:prSet/>
      <dgm:spPr/>
      <dgm:t>
        <a:bodyPr/>
        <a:lstStyle/>
        <a:p>
          <a:endParaRPr lang="en-US"/>
        </a:p>
      </dgm:t>
    </dgm:pt>
    <dgm:pt modelId="{59F337C8-872B-4FF3-BDB3-FAAD20665CFC}">
      <dgm:prSet/>
      <dgm:spPr/>
      <dgm:t>
        <a:bodyPr/>
        <a:lstStyle/>
        <a:p>
          <a:r>
            <a:rPr lang="en-US"/>
            <a:t>Rights &amp; Safeguards/Appeals form</a:t>
          </a:r>
          <a:endParaRPr lang="en-US" dirty="0"/>
        </a:p>
      </dgm:t>
    </dgm:pt>
    <dgm:pt modelId="{C56F843B-34DB-4F0F-A485-43AABF96CC22}" type="parTrans" cxnId="{268D4E07-7399-4307-877E-EB50644CCBF0}">
      <dgm:prSet/>
      <dgm:spPr/>
      <dgm:t>
        <a:bodyPr/>
        <a:lstStyle/>
        <a:p>
          <a:endParaRPr lang="en-US"/>
        </a:p>
      </dgm:t>
    </dgm:pt>
    <dgm:pt modelId="{9EE8DFF5-AEF1-4D6A-8A88-1ADEEEA72B4A}" type="sibTrans" cxnId="{268D4E07-7399-4307-877E-EB50644CCBF0}">
      <dgm:prSet/>
      <dgm:spPr/>
      <dgm:t>
        <a:bodyPr/>
        <a:lstStyle/>
        <a:p>
          <a:endParaRPr lang="en-US"/>
        </a:p>
      </dgm:t>
    </dgm:pt>
    <dgm:pt modelId="{9147BCA5-E778-4B76-A1EA-4A5C11124279}">
      <dgm:prSet/>
      <dgm:spPr/>
      <dgm:t>
        <a:bodyPr/>
        <a:lstStyle/>
        <a:p>
          <a:r>
            <a:rPr lang="en-US"/>
            <a:t>Submit &amp; Contact Annie Kennedy to schedule 540-722-8394 or </a:t>
          </a:r>
          <a:r>
            <a:rPr lang="en-US">
              <a:hlinkClick xmlns:r="http://schemas.openxmlformats.org/officeDocument/2006/relationships" r:id="rId1"/>
            </a:rPr>
            <a:t>annie.kennedy@fcva.us</a:t>
          </a:r>
          <a:endParaRPr lang="en-US" dirty="0"/>
        </a:p>
      </dgm:t>
    </dgm:pt>
    <dgm:pt modelId="{4511CB53-6DB7-4AC7-84E2-F539F22BA5C9}" type="parTrans" cxnId="{3BE3FC76-92B4-4B58-A69E-3A83A6D8880A}">
      <dgm:prSet/>
      <dgm:spPr/>
      <dgm:t>
        <a:bodyPr/>
        <a:lstStyle/>
        <a:p>
          <a:endParaRPr lang="en-US"/>
        </a:p>
      </dgm:t>
    </dgm:pt>
    <dgm:pt modelId="{AB1CBF47-8972-4963-92D1-925F2F51F01A}" type="sibTrans" cxnId="{3BE3FC76-92B4-4B58-A69E-3A83A6D8880A}">
      <dgm:prSet/>
      <dgm:spPr/>
      <dgm:t>
        <a:bodyPr/>
        <a:lstStyle/>
        <a:p>
          <a:endParaRPr lang="en-US"/>
        </a:p>
      </dgm:t>
    </dgm:pt>
    <dgm:pt modelId="{6C4CCD26-8EC8-4D12-A7B4-A873D9D3AF7D}">
      <dgm:prSet/>
      <dgm:spPr/>
      <dgm:t>
        <a:bodyPr/>
        <a:lstStyle/>
        <a:p>
          <a:r>
            <a:rPr lang="en-US" dirty="0"/>
            <a:t>Will they best meet the needs of the family?</a:t>
          </a:r>
        </a:p>
      </dgm:t>
    </dgm:pt>
    <dgm:pt modelId="{D2F8B572-ED26-4960-950B-D78149E8C3C4}" type="parTrans" cxnId="{0DF7B8CC-5AC0-415C-8473-99778DE7FCA3}">
      <dgm:prSet/>
      <dgm:spPr/>
    </dgm:pt>
    <dgm:pt modelId="{EB78A8F9-AB82-40CE-ACE9-8DC0766EBBB8}" type="sibTrans" cxnId="{0DF7B8CC-5AC0-415C-8473-99778DE7FCA3}">
      <dgm:prSet/>
      <dgm:spPr/>
    </dgm:pt>
    <dgm:pt modelId="{AD34D261-06EB-4C98-A0B9-7CD704469889}" type="pres">
      <dgm:prSet presAssocID="{C3F1AC98-015A-4DF2-A612-7D3056E8ED20}" presName="Name0" presStyleCnt="0">
        <dgm:presLayoutVars>
          <dgm:dir/>
          <dgm:animLvl val="lvl"/>
          <dgm:resizeHandles val="exact"/>
        </dgm:presLayoutVars>
      </dgm:prSet>
      <dgm:spPr/>
    </dgm:pt>
    <dgm:pt modelId="{9936EECC-27A1-4AD2-87AC-F3E016C5737F}" type="pres">
      <dgm:prSet presAssocID="{EA89CE08-9FBD-4F82-A8B2-126D51B7A8D0}" presName="composite" presStyleCnt="0"/>
      <dgm:spPr/>
    </dgm:pt>
    <dgm:pt modelId="{9791F634-9BDA-4EAC-80CE-7C107A83E2C2}" type="pres">
      <dgm:prSet presAssocID="{EA89CE08-9FBD-4F82-A8B2-126D51B7A8D0}" presName="parTx" presStyleLbl="alignNode1" presStyleIdx="0" presStyleCnt="3">
        <dgm:presLayoutVars>
          <dgm:chMax val="0"/>
          <dgm:chPref val="0"/>
          <dgm:bulletEnabled val="1"/>
        </dgm:presLayoutVars>
      </dgm:prSet>
      <dgm:spPr/>
    </dgm:pt>
    <dgm:pt modelId="{14AAE481-9BE8-4E20-A39C-51C629A0D664}" type="pres">
      <dgm:prSet presAssocID="{EA89CE08-9FBD-4F82-A8B2-126D51B7A8D0}" presName="desTx" presStyleLbl="alignAccFollowNode1" presStyleIdx="0" presStyleCnt="3">
        <dgm:presLayoutVars>
          <dgm:bulletEnabled val="1"/>
        </dgm:presLayoutVars>
      </dgm:prSet>
      <dgm:spPr/>
    </dgm:pt>
    <dgm:pt modelId="{042CCF62-3D0A-40FF-B126-4A4F0FF5DC57}" type="pres">
      <dgm:prSet presAssocID="{917FD730-C84B-49B2-83FD-D44599EFEF2A}" presName="space" presStyleCnt="0"/>
      <dgm:spPr/>
    </dgm:pt>
    <dgm:pt modelId="{7872DD63-F09E-495D-A955-40F47E9F70B7}" type="pres">
      <dgm:prSet presAssocID="{6BCCD507-497A-461E-BFFB-0711C41E15E0}" presName="composite" presStyleCnt="0"/>
      <dgm:spPr/>
    </dgm:pt>
    <dgm:pt modelId="{00D1DA63-7413-4D6C-8ABD-BB0FF3F557FD}" type="pres">
      <dgm:prSet presAssocID="{6BCCD507-497A-461E-BFFB-0711C41E15E0}" presName="parTx" presStyleLbl="alignNode1" presStyleIdx="1" presStyleCnt="3">
        <dgm:presLayoutVars>
          <dgm:chMax val="0"/>
          <dgm:chPref val="0"/>
          <dgm:bulletEnabled val="1"/>
        </dgm:presLayoutVars>
      </dgm:prSet>
      <dgm:spPr/>
    </dgm:pt>
    <dgm:pt modelId="{C86519DF-E6AB-4E61-B5BA-C9031381861F}" type="pres">
      <dgm:prSet presAssocID="{6BCCD507-497A-461E-BFFB-0711C41E15E0}" presName="desTx" presStyleLbl="alignAccFollowNode1" presStyleIdx="1" presStyleCnt="3">
        <dgm:presLayoutVars>
          <dgm:bulletEnabled val="1"/>
        </dgm:presLayoutVars>
      </dgm:prSet>
      <dgm:spPr/>
    </dgm:pt>
    <dgm:pt modelId="{E468F824-D377-4288-8015-A17FFDB98AD9}" type="pres">
      <dgm:prSet presAssocID="{C7260BCB-F178-48E6-889F-347676A38963}" presName="space" presStyleCnt="0"/>
      <dgm:spPr/>
    </dgm:pt>
    <dgm:pt modelId="{D1330596-5488-486E-8BD4-8850BF4A7DBC}" type="pres">
      <dgm:prSet presAssocID="{8FD35803-2ADE-4E8F-90EC-F40EF76B5C9F}" presName="composite" presStyleCnt="0"/>
      <dgm:spPr/>
    </dgm:pt>
    <dgm:pt modelId="{D8DB91C8-322D-41F3-840A-3DFA954644FE}" type="pres">
      <dgm:prSet presAssocID="{8FD35803-2ADE-4E8F-90EC-F40EF76B5C9F}" presName="parTx" presStyleLbl="alignNode1" presStyleIdx="2" presStyleCnt="3">
        <dgm:presLayoutVars>
          <dgm:chMax val="0"/>
          <dgm:chPref val="0"/>
          <dgm:bulletEnabled val="1"/>
        </dgm:presLayoutVars>
      </dgm:prSet>
      <dgm:spPr/>
    </dgm:pt>
    <dgm:pt modelId="{C4340F60-28B5-4A97-B053-48D1F15441AA}" type="pres">
      <dgm:prSet presAssocID="{8FD35803-2ADE-4E8F-90EC-F40EF76B5C9F}" presName="desTx" presStyleLbl="alignAccFollowNode1" presStyleIdx="2" presStyleCnt="3">
        <dgm:presLayoutVars>
          <dgm:bulletEnabled val="1"/>
        </dgm:presLayoutVars>
      </dgm:prSet>
      <dgm:spPr/>
    </dgm:pt>
  </dgm:ptLst>
  <dgm:cxnLst>
    <dgm:cxn modelId="{DA992F04-6B2A-44E1-B951-3507E36BCED6}" srcId="{6BCCD507-497A-461E-BFFB-0711C41E15E0}" destId="{141124C7-EDDB-4707-91F1-9626390EFCEC}" srcOrd="0" destOrd="0" parTransId="{75670879-C3E1-490B-9BE9-8A75497F60CF}" sibTransId="{353B64C9-AC4A-4D12-92C9-12329D323616}"/>
    <dgm:cxn modelId="{268D4E07-7399-4307-877E-EB50644CCBF0}" srcId="{6BCCD507-497A-461E-BFFB-0711C41E15E0}" destId="{59F337C8-872B-4FF3-BDB3-FAAD20665CFC}" srcOrd="1" destOrd="0" parTransId="{C56F843B-34DB-4F0F-A485-43AABF96CC22}" sibTransId="{9EE8DFF5-AEF1-4D6A-8A88-1ADEEEA72B4A}"/>
    <dgm:cxn modelId="{3EEFB107-8AD6-4D4D-AAD8-D5FCBE208C13}" srcId="{8FD35803-2ADE-4E8F-90EC-F40EF76B5C9F}" destId="{6A420BB1-9194-404B-8656-264EFAC16F0F}" srcOrd="5" destOrd="0" parTransId="{CCB3C98D-42B3-4A90-A4EB-63960972E30D}" sibTransId="{C65C067C-E0CE-4D0D-AB16-E42A4AFA700C}"/>
    <dgm:cxn modelId="{9D61CE18-5969-4A46-886B-F0F24CB279F4}" srcId="{8FD35803-2ADE-4E8F-90EC-F40EF76B5C9F}" destId="{77CC79C7-96D2-48CB-8A65-18546DE88F8B}" srcOrd="3" destOrd="0" parTransId="{07012C03-4BB0-49C1-A411-82F4D289670C}" sibTransId="{638F8367-9C7C-4E09-8934-CC36113A9269}"/>
    <dgm:cxn modelId="{8D463520-3D27-417F-9DB8-19B670B88E97}" srcId="{8FD35803-2ADE-4E8F-90EC-F40EF76B5C9F}" destId="{CA4A2CF2-F7B1-476A-9AA5-59012C890A2B}" srcOrd="6" destOrd="0" parTransId="{6D13BE40-DF69-4D59-A20C-CD20DB09504C}" sibTransId="{B6B70D57-E8EC-4973-80A9-3FA6BEE89C75}"/>
    <dgm:cxn modelId="{DA3DA92F-0364-417B-ACBB-D8C9427253E4}" type="presOf" srcId="{77CC79C7-96D2-48CB-8A65-18546DE88F8B}" destId="{C4340F60-28B5-4A97-B053-48D1F15441AA}" srcOrd="0" destOrd="3" presId="urn:microsoft.com/office/officeart/2005/8/layout/hList1"/>
    <dgm:cxn modelId="{AD3E8135-55DE-4BD0-B5CC-CE51DA555755}" srcId="{8FD35803-2ADE-4E8F-90EC-F40EF76B5C9F}" destId="{AA6280B9-C421-4D49-A5E8-820E9BE3BDDB}" srcOrd="2" destOrd="0" parTransId="{00336DCC-5BFF-4BFB-BB5C-5F03B1B9E47A}" sibTransId="{313367F3-FB64-462C-BC11-C8FA44307154}"/>
    <dgm:cxn modelId="{0EB0A735-F209-4FA9-B622-98ECFD501F6E}" type="presOf" srcId="{E5E82569-A468-4061-82FE-87078A394770}" destId="{C86519DF-E6AB-4E61-B5BA-C9031381861F}" srcOrd="0" destOrd="2" presId="urn:microsoft.com/office/officeart/2005/8/layout/hList1"/>
    <dgm:cxn modelId="{EC98B45B-4E46-4BDA-AC7A-590FD1161F12}" srcId="{C3F1AC98-015A-4DF2-A612-7D3056E8ED20}" destId="{6BCCD507-497A-461E-BFFB-0711C41E15E0}" srcOrd="1" destOrd="0" parTransId="{0F847CF6-58A5-4D79-BC36-3525F162F1EE}" sibTransId="{C7260BCB-F178-48E6-889F-347676A38963}"/>
    <dgm:cxn modelId="{90061E61-98FF-4AA8-AFC2-147FB4126DFB}" srcId="{EA89CE08-9FBD-4F82-A8B2-126D51B7A8D0}" destId="{B45FE51D-2972-4AA9-BBAE-47812259102E}" srcOrd="0" destOrd="0" parTransId="{8FA6145C-EDF9-451C-B438-D9289532ACA9}" sibTransId="{6EDE2D84-4234-4CAE-A6E6-8F8924A7EF9D}"/>
    <dgm:cxn modelId="{1E022742-75D8-4D84-8496-9D49E446041A}" type="presOf" srcId="{59F337C8-872B-4FF3-BDB3-FAAD20665CFC}" destId="{C86519DF-E6AB-4E61-B5BA-C9031381861F}" srcOrd="0" destOrd="4" presId="urn:microsoft.com/office/officeart/2005/8/layout/hList1"/>
    <dgm:cxn modelId="{D1100D63-EA06-4B0D-9892-FF89F5417B3F}" srcId="{3CC82DC7-08AC-4662-BE4E-D7B772C02DAB}" destId="{3EA97D5A-1D41-4EAD-B356-F5649E2DACC8}" srcOrd="0" destOrd="0" parTransId="{A303D590-DC76-4FB6-8072-0F14F33F9133}" sibTransId="{D84162D4-B74B-4397-8EA9-9EFD41ED13E2}"/>
    <dgm:cxn modelId="{E2E37C43-9BBB-48F0-986C-497BD63A00BD}" type="presOf" srcId="{A8310774-8593-4678-BF48-2D6FEA95B267}" destId="{C4340F60-28B5-4A97-B053-48D1F15441AA}" srcOrd="0" destOrd="4" presId="urn:microsoft.com/office/officeart/2005/8/layout/hList1"/>
    <dgm:cxn modelId="{23B0E543-3772-444E-9244-F1954A3189AF}" srcId="{141124C7-EDDB-4707-91F1-9626390EFCEC}" destId="{717AFB73-8B11-4CDF-810C-0C564FEF7920}" srcOrd="0" destOrd="0" parTransId="{E6B8C05D-561F-4C54-ACDB-0D53EEF218A5}" sibTransId="{43035F36-7225-4022-89CB-55AC2ABBA77C}"/>
    <dgm:cxn modelId="{8541CA67-BC23-4C95-941B-4D6DBA2DCD47}" type="presOf" srcId="{3EA97D5A-1D41-4EAD-B356-F5649E2DACC8}" destId="{14AAE481-9BE8-4E20-A39C-51C629A0D664}" srcOrd="0" destOrd="2" presId="urn:microsoft.com/office/officeart/2005/8/layout/hList1"/>
    <dgm:cxn modelId="{FFCE2968-7D93-420E-B50C-A4347515E32A}" srcId="{717AFB73-8B11-4CDF-810C-0C564FEF7920}" destId="{8DA1DF84-F20A-4DFB-A27A-847284F720C3}" srcOrd="1" destOrd="0" parTransId="{CD20AEBA-4B99-4176-A312-BB1251CE9F71}" sibTransId="{AD936A2F-05B6-466F-80DC-F71C412EF2B6}"/>
    <dgm:cxn modelId="{BE483568-17BB-46C2-94FD-CFE87ECB0B7F}" type="presOf" srcId="{3CC82DC7-08AC-4662-BE4E-D7B772C02DAB}" destId="{14AAE481-9BE8-4E20-A39C-51C629A0D664}" srcOrd="0" destOrd="1" presId="urn:microsoft.com/office/officeart/2005/8/layout/hList1"/>
    <dgm:cxn modelId="{5256A349-1471-44FA-B026-80736B23A766}" srcId="{C3F1AC98-015A-4DF2-A612-7D3056E8ED20}" destId="{EA89CE08-9FBD-4F82-A8B2-126D51B7A8D0}" srcOrd="0" destOrd="0" parTransId="{E6F0DA1C-057D-48D3-AECF-3B37EC0BA138}" sibTransId="{917FD730-C84B-49B2-83FD-D44599EFEF2A}"/>
    <dgm:cxn modelId="{C321804A-9419-44D3-AB34-05EBD29ADEAC}" type="presOf" srcId="{EA89CE08-9FBD-4F82-A8B2-126D51B7A8D0}" destId="{9791F634-9BDA-4EAC-80CE-7C107A83E2C2}" srcOrd="0" destOrd="0" presId="urn:microsoft.com/office/officeart/2005/8/layout/hList1"/>
    <dgm:cxn modelId="{7A57704B-BB75-4669-A00D-F680912DA17C}" type="presOf" srcId="{C3F1AC98-015A-4DF2-A612-7D3056E8ED20}" destId="{AD34D261-06EB-4C98-A0B9-7CD704469889}" srcOrd="0" destOrd="0" presId="urn:microsoft.com/office/officeart/2005/8/layout/hList1"/>
    <dgm:cxn modelId="{9711E16E-EB5E-41B4-BF47-F37619363635}" type="presOf" srcId="{B45FE51D-2972-4AA9-BBAE-47812259102E}" destId="{14AAE481-9BE8-4E20-A39C-51C629A0D664}" srcOrd="0" destOrd="0" presId="urn:microsoft.com/office/officeart/2005/8/layout/hList1"/>
    <dgm:cxn modelId="{09C56E6F-951C-40C8-99B1-F866570847D6}" type="presOf" srcId="{AA6280B9-C421-4D49-A5E8-820E9BE3BDDB}" destId="{C4340F60-28B5-4A97-B053-48D1F15441AA}" srcOrd="0" destOrd="2" presId="urn:microsoft.com/office/officeart/2005/8/layout/hList1"/>
    <dgm:cxn modelId="{16BC9870-F687-4D97-87B1-31EE7E485D10}" type="presOf" srcId="{CA4A2CF2-F7B1-476A-9AA5-59012C890A2B}" destId="{C4340F60-28B5-4A97-B053-48D1F15441AA}" srcOrd="0" destOrd="6" presId="urn:microsoft.com/office/officeart/2005/8/layout/hList1"/>
    <dgm:cxn modelId="{3BE3FC76-92B4-4B58-A69E-3A83A6D8880A}" srcId="{6BCCD507-497A-461E-BFFB-0711C41E15E0}" destId="{9147BCA5-E778-4B76-A1EA-4A5C11124279}" srcOrd="2" destOrd="0" parTransId="{4511CB53-6DB7-4AC7-84E2-F539F22BA5C9}" sibTransId="{AB1CBF47-8972-4963-92D1-925F2F51F01A}"/>
    <dgm:cxn modelId="{639B7457-D8A8-433B-BCAC-ABFC3E55E797}" type="presOf" srcId="{6BCCD507-497A-461E-BFFB-0711C41E15E0}" destId="{00D1DA63-7413-4D6C-8ABD-BB0FF3F557FD}" srcOrd="0" destOrd="0" presId="urn:microsoft.com/office/officeart/2005/8/layout/hList1"/>
    <dgm:cxn modelId="{14C22A5A-7E2F-421C-8B7E-795FFAEFD904}" type="presOf" srcId="{141124C7-EDDB-4707-91F1-9626390EFCEC}" destId="{C86519DF-E6AB-4E61-B5BA-C9031381861F}" srcOrd="0" destOrd="0" presId="urn:microsoft.com/office/officeart/2005/8/layout/hList1"/>
    <dgm:cxn modelId="{2617B65A-4B29-489B-B39A-980B455D92DB}" type="presOf" srcId="{6EEDCD28-F890-4F3E-A982-B05D9EE32129}" destId="{C4340F60-28B5-4A97-B053-48D1F15441AA}" srcOrd="0" destOrd="0" presId="urn:microsoft.com/office/officeart/2005/8/layout/hList1"/>
    <dgm:cxn modelId="{5B260886-8907-44D0-BEFA-039265F2E150}" srcId="{8FD35803-2ADE-4E8F-90EC-F40EF76B5C9F}" destId="{A8310774-8593-4678-BF48-2D6FEA95B267}" srcOrd="4" destOrd="0" parTransId="{F96CD4B0-5AE4-41FC-B82F-E599B46DB4B7}" sibTransId="{31BCB850-0106-4AEF-9C4F-A8B5786E40C3}"/>
    <dgm:cxn modelId="{36A3828A-06FB-44DB-977E-8823B4C66E76}" type="presOf" srcId="{97DADCFB-850E-4DE9-BD07-7F1DAC8F6971}" destId="{C4340F60-28B5-4A97-B053-48D1F15441AA}" srcOrd="0" destOrd="1" presId="urn:microsoft.com/office/officeart/2005/8/layout/hList1"/>
    <dgm:cxn modelId="{5A2F688B-1444-493A-A4EF-975914E6D701}" srcId="{717AFB73-8B11-4CDF-810C-0C564FEF7920}" destId="{E5E82569-A468-4061-82FE-87078A394770}" srcOrd="0" destOrd="0" parTransId="{752BB938-443C-4BBA-8DCB-4FD7AD94AB30}" sibTransId="{6309E19F-2254-448B-ACF3-7F05726E9267}"/>
    <dgm:cxn modelId="{CE47E88F-07FF-4B4A-B556-0F2714EA2828}" type="presOf" srcId="{6A420BB1-9194-404B-8656-264EFAC16F0F}" destId="{C4340F60-28B5-4A97-B053-48D1F15441AA}" srcOrd="0" destOrd="5" presId="urn:microsoft.com/office/officeart/2005/8/layout/hList1"/>
    <dgm:cxn modelId="{28901192-2B16-4CC9-802F-2AC5B07C5CC9}" type="presOf" srcId="{8DA1DF84-F20A-4DFB-A27A-847284F720C3}" destId="{C86519DF-E6AB-4E61-B5BA-C9031381861F}" srcOrd="0" destOrd="3" presId="urn:microsoft.com/office/officeart/2005/8/layout/hList1"/>
    <dgm:cxn modelId="{E8878C97-C086-499A-BAB2-BA893F6F3B79}" type="presOf" srcId="{717AFB73-8B11-4CDF-810C-0C564FEF7920}" destId="{C86519DF-E6AB-4E61-B5BA-C9031381861F}" srcOrd="0" destOrd="1" presId="urn:microsoft.com/office/officeart/2005/8/layout/hList1"/>
    <dgm:cxn modelId="{527BF799-41A4-4C70-96C1-D1217038785D}" type="presOf" srcId="{6C4CCD26-8EC8-4D12-A7B4-A873D9D3AF7D}" destId="{14AAE481-9BE8-4E20-A39C-51C629A0D664}" srcOrd="0" destOrd="4" presId="urn:microsoft.com/office/officeart/2005/8/layout/hList1"/>
    <dgm:cxn modelId="{A13717AB-2F4E-4AB6-8D7A-C1C7F0CC0455}" type="presOf" srcId="{9147BCA5-E778-4B76-A1EA-4A5C11124279}" destId="{C86519DF-E6AB-4E61-B5BA-C9031381861F}" srcOrd="0" destOrd="5" presId="urn:microsoft.com/office/officeart/2005/8/layout/hList1"/>
    <dgm:cxn modelId="{E188F2B1-0FA5-48B6-8FA0-A2BADA847FC9}" srcId="{3CC82DC7-08AC-4662-BE4E-D7B772C02DAB}" destId="{07A5ADE2-CAE0-49BB-B2FF-624662F7069C}" srcOrd="1" destOrd="0" parTransId="{49D861FF-F920-43FD-81AE-DF715AB16BA6}" sibTransId="{F652BCCA-4EA2-42DB-8826-E87A40B2D8A8}"/>
    <dgm:cxn modelId="{AD66B1B9-F85D-4D28-B039-F0E20D6C3048}" type="presOf" srcId="{07A5ADE2-CAE0-49BB-B2FF-624662F7069C}" destId="{14AAE481-9BE8-4E20-A39C-51C629A0D664}" srcOrd="0" destOrd="3" presId="urn:microsoft.com/office/officeart/2005/8/layout/hList1"/>
    <dgm:cxn modelId="{62B656BE-B001-4B05-B3DC-FECA59069CBF}" srcId="{EA89CE08-9FBD-4F82-A8B2-126D51B7A8D0}" destId="{3CC82DC7-08AC-4662-BE4E-D7B772C02DAB}" srcOrd="1" destOrd="0" parTransId="{44039054-8C13-49A7-BDF1-5375769AC737}" sibTransId="{0FB3AF3F-CB8E-479A-A6A7-F629C5427BBC}"/>
    <dgm:cxn modelId="{BA327ABF-B7A4-4088-9A20-F7DA187E11C3}" srcId="{C3F1AC98-015A-4DF2-A612-7D3056E8ED20}" destId="{8FD35803-2ADE-4E8F-90EC-F40EF76B5C9F}" srcOrd="2" destOrd="0" parTransId="{1043B356-E802-4C5A-85EF-A4D796A37A35}" sibTransId="{AF3CD8D0-DD00-4C3B-82ED-FE58EB748B17}"/>
    <dgm:cxn modelId="{0DF7B8CC-5AC0-415C-8473-99778DE7FCA3}" srcId="{3CC82DC7-08AC-4662-BE4E-D7B772C02DAB}" destId="{6C4CCD26-8EC8-4D12-A7B4-A873D9D3AF7D}" srcOrd="2" destOrd="0" parTransId="{D2F8B572-ED26-4960-950B-D78149E8C3C4}" sibTransId="{EB78A8F9-AB82-40CE-ACE9-8DC0766EBBB8}"/>
    <dgm:cxn modelId="{FBD76FD9-8B8F-477D-AE62-63F2C7AA24F5}" srcId="{8FD35803-2ADE-4E8F-90EC-F40EF76B5C9F}" destId="{6EEDCD28-F890-4F3E-A982-B05D9EE32129}" srcOrd="0" destOrd="0" parTransId="{E5E457FF-AB21-4E4D-B859-9B9C071C0CC6}" sibTransId="{9480D5AC-332D-440E-B619-E42A6BBE53E3}"/>
    <dgm:cxn modelId="{8B5A2EE3-3DC0-4EE7-A3B6-DE0DE539DF47}" srcId="{8FD35803-2ADE-4E8F-90EC-F40EF76B5C9F}" destId="{97DADCFB-850E-4DE9-BD07-7F1DAC8F6971}" srcOrd="1" destOrd="0" parTransId="{DC7FC8A0-55AE-4EAF-B17C-60D7EC297204}" sibTransId="{4107FB7B-1A9D-42BA-9A90-5B56A06AB57E}"/>
    <dgm:cxn modelId="{DB1D7DE3-DBD4-4509-9894-E257887B2600}" type="presOf" srcId="{8FD35803-2ADE-4E8F-90EC-F40EF76B5C9F}" destId="{D8DB91C8-322D-41F3-840A-3DFA954644FE}" srcOrd="0" destOrd="0" presId="urn:microsoft.com/office/officeart/2005/8/layout/hList1"/>
    <dgm:cxn modelId="{7F0B1001-9A94-4250-B91B-087850E3A091}" type="presParOf" srcId="{AD34D261-06EB-4C98-A0B9-7CD704469889}" destId="{9936EECC-27A1-4AD2-87AC-F3E016C5737F}" srcOrd="0" destOrd="0" presId="urn:microsoft.com/office/officeart/2005/8/layout/hList1"/>
    <dgm:cxn modelId="{D655CD59-FEE2-41CB-AD89-702DD64009B7}" type="presParOf" srcId="{9936EECC-27A1-4AD2-87AC-F3E016C5737F}" destId="{9791F634-9BDA-4EAC-80CE-7C107A83E2C2}" srcOrd="0" destOrd="0" presId="urn:microsoft.com/office/officeart/2005/8/layout/hList1"/>
    <dgm:cxn modelId="{40F5B312-5CAA-4954-BFCE-DE721BAE7310}" type="presParOf" srcId="{9936EECC-27A1-4AD2-87AC-F3E016C5737F}" destId="{14AAE481-9BE8-4E20-A39C-51C629A0D664}" srcOrd="1" destOrd="0" presId="urn:microsoft.com/office/officeart/2005/8/layout/hList1"/>
    <dgm:cxn modelId="{1AB4C9DA-9575-4769-AADF-48A0F0DCB035}" type="presParOf" srcId="{AD34D261-06EB-4C98-A0B9-7CD704469889}" destId="{042CCF62-3D0A-40FF-B126-4A4F0FF5DC57}" srcOrd="1" destOrd="0" presId="urn:microsoft.com/office/officeart/2005/8/layout/hList1"/>
    <dgm:cxn modelId="{4DD60925-1ED8-427B-A639-C4682B1F5A38}" type="presParOf" srcId="{AD34D261-06EB-4C98-A0B9-7CD704469889}" destId="{7872DD63-F09E-495D-A955-40F47E9F70B7}" srcOrd="2" destOrd="0" presId="urn:microsoft.com/office/officeart/2005/8/layout/hList1"/>
    <dgm:cxn modelId="{68989ED3-A8C0-4166-895E-8F27ABE3268A}" type="presParOf" srcId="{7872DD63-F09E-495D-A955-40F47E9F70B7}" destId="{00D1DA63-7413-4D6C-8ABD-BB0FF3F557FD}" srcOrd="0" destOrd="0" presId="urn:microsoft.com/office/officeart/2005/8/layout/hList1"/>
    <dgm:cxn modelId="{1747BFDC-9605-4B5A-BBEB-3821B267728E}" type="presParOf" srcId="{7872DD63-F09E-495D-A955-40F47E9F70B7}" destId="{C86519DF-E6AB-4E61-B5BA-C9031381861F}" srcOrd="1" destOrd="0" presId="urn:microsoft.com/office/officeart/2005/8/layout/hList1"/>
    <dgm:cxn modelId="{ADDD750F-D5CB-46FA-8D3E-3B5EBF9B2E25}" type="presParOf" srcId="{AD34D261-06EB-4C98-A0B9-7CD704469889}" destId="{E468F824-D377-4288-8015-A17FFDB98AD9}" srcOrd="3" destOrd="0" presId="urn:microsoft.com/office/officeart/2005/8/layout/hList1"/>
    <dgm:cxn modelId="{B7A43B93-53A2-4374-A379-0A60FB0F0E89}" type="presParOf" srcId="{AD34D261-06EB-4C98-A0B9-7CD704469889}" destId="{D1330596-5488-486E-8BD4-8850BF4A7DBC}" srcOrd="4" destOrd="0" presId="urn:microsoft.com/office/officeart/2005/8/layout/hList1"/>
    <dgm:cxn modelId="{B1B6B0B2-A6D6-4DDA-BB14-0CAEA0C82265}" type="presParOf" srcId="{D1330596-5488-486E-8BD4-8850BF4A7DBC}" destId="{D8DB91C8-322D-41F3-840A-3DFA954644FE}" srcOrd="0" destOrd="0" presId="urn:microsoft.com/office/officeart/2005/8/layout/hList1"/>
    <dgm:cxn modelId="{442ED072-FDA4-446C-B29D-7B891579675F}" type="presParOf" srcId="{D1330596-5488-486E-8BD4-8850BF4A7DBC}" destId="{C4340F60-28B5-4A97-B053-48D1F15441A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3F1AC98-015A-4DF2-A612-7D3056E8ED20}" type="doc">
      <dgm:prSet loTypeId="urn:microsoft.com/office/officeart/2005/8/layout/hList1" loCatId="list" qsTypeId="urn:microsoft.com/office/officeart/2005/8/quickstyle/simple1" qsCatId="simple" csTypeId="urn:microsoft.com/office/officeart/2005/8/colors/accent1_3" csCatId="accent1" phldr="1"/>
      <dgm:spPr/>
      <dgm:t>
        <a:bodyPr/>
        <a:lstStyle/>
        <a:p>
          <a:endParaRPr lang="en-US"/>
        </a:p>
      </dgm:t>
    </dgm:pt>
    <dgm:pt modelId="{EA89CE08-9FBD-4F82-A8B2-126D51B7A8D0}">
      <dgm:prSet/>
      <dgm:spPr/>
      <dgm:t>
        <a:bodyPr/>
        <a:lstStyle/>
        <a:p>
          <a:r>
            <a:rPr lang="en-US" dirty="0"/>
            <a:t>Invitations</a:t>
          </a:r>
        </a:p>
      </dgm:t>
    </dgm:pt>
    <dgm:pt modelId="{E6F0DA1C-057D-48D3-AECF-3B37EC0BA138}" type="parTrans" cxnId="{5256A349-1471-44FA-B026-80736B23A766}">
      <dgm:prSet/>
      <dgm:spPr/>
      <dgm:t>
        <a:bodyPr/>
        <a:lstStyle/>
        <a:p>
          <a:endParaRPr lang="en-US"/>
        </a:p>
      </dgm:t>
    </dgm:pt>
    <dgm:pt modelId="{917FD730-C84B-49B2-83FD-D44599EFEF2A}" type="sibTrans" cxnId="{5256A349-1471-44FA-B026-80736B23A766}">
      <dgm:prSet/>
      <dgm:spPr/>
      <dgm:t>
        <a:bodyPr/>
        <a:lstStyle/>
        <a:p>
          <a:endParaRPr lang="en-US"/>
        </a:p>
      </dgm:t>
    </dgm:pt>
    <dgm:pt modelId="{6BCCD507-497A-461E-BFFB-0711C41E15E0}">
      <dgm:prSet/>
      <dgm:spPr/>
      <dgm:t>
        <a:bodyPr/>
        <a:lstStyle/>
        <a:p>
          <a:r>
            <a:rPr lang="en-US" dirty="0"/>
            <a:t>Prepare Family</a:t>
          </a:r>
        </a:p>
      </dgm:t>
    </dgm:pt>
    <dgm:pt modelId="{0F847CF6-58A5-4D79-BC36-3525F162F1EE}" type="parTrans" cxnId="{EC98B45B-4E46-4BDA-AC7A-590FD1161F12}">
      <dgm:prSet/>
      <dgm:spPr/>
      <dgm:t>
        <a:bodyPr/>
        <a:lstStyle/>
        <a:p>
          <a:endParaRPr lang="en-US"/>
        </a:p>
      </dgm:t>
    </dgm:pt>
    <dgm:pt modelId="{C7260BCB-F178-48E6-889F-347676A38963}" type="sibTrans" cxnId="{EC98B45B-4E46-4BDA-AC7A-590FD1161F12}">
      <dgm:prSet/>
      <dgm:spPr/>
      <dgm:t>
        <a:bodyPr/>
        <a:lstStyle/>
        <a:p>
          <a:endParaRPr lang="en-US"/>
        </a:p>
      </dgm:t>
    </dgm:pt>
    <dgm:pt modelId="{8FD35803-2ADE-4E8F-90EC-F40EF76B5C9F}">
      <dgm:prSet/>
      <dgm:spPr/>
      <dgm:t>
        <a:bodyPr/>
        <a:lstStyle/>
        <a:p>
          <a:r>
            <a:rPr lang="en-US" dirty="0"/>
            <a:t>Contact the Vendor</a:t>
          </a:r>
        </a:p>
      </dgm:t>
    </dgm:pt>
    <dgm:pt modelId="{1043B356-E802-4C5A-85EF-A4D796A37A35}" type="parTrans" cxnId="{BA327ABF-B7A4-4088-9A20-F7DA187E11C3}">
      <dgm:prSet/>
      <dgm:spPr/>
      <dgm:t>
        <a:bodyPr/>
        <a:lstStyle/>
        <a:p>
          <a:endParaRPr lang="en-US"/>
        </a:p>
      </dgm:t>
    </dgm:pt>
    <dgm:pt modelId="{AF3CD8D0-DD00-4C3B-82ED-FE58EB748B17}" type="sibTrans" cxnId="{BA327ABF-B7A4-4088-9A20-F7DA187E11C3}">
      <dgm:prSet/>
      <dgm:spPr/>
      <dgm:t>
        <a:bodyPr/>
        <a:lstStyle/>
        <a:p>
          <a:endParaRPr lang="en-US"/>
        </a:p>
      </dgm:t>
    </dgm:pt>
    <dgm:pt modelId="{6EEDCD28-F890-4F3E-A982-B05D9EE32129}">
      <dgm:prSet/>
      <dgm:spPr/>
      <dgm:t>
        <a:bodyPr/>
        <a:lstStyle/>
        <a:p>
          <a:r>
            <a:rPr lang="en-US" dirty="0"/>
            <a:t>If you already have a vendor in mind, contact them:</a:t>
          </a:r>
        </a:p>
      </dgm:t>
    </dgm:pt>
    <dgm:pt modelId="{E5E457FF-AB21-4E4D-B859-9B9C071C0CC6}" type="parTrans" cxnId="{FBD76FD9-8B8F-477D-AE62-63F2C7AA24F5}">
      <dgm:prSet/>
      <dgm:spPr/>
      <dgm:t>
        <a:bodyPr/>
        <a:lstStyle/>
        <a:p>
          <a:endParaRPr lang="en-US"/>
        </a:p>
      </dgm:t>
    </dgm:pt>
    <dgm:pt modelId="{9480D5AC-332D-440E-B619-E42A6BBE53E3}" type="sibTrans" cxnId="{FBD76FD9-8B8F-477D-AE62-63F2C7AA24F5}">
      <dgm:prSet/>
      <dgm:spPr/>
      <dgm:t>
        <a:bodyPr/>
        <a:lstStyle/>
        <a:p>
          <a:endParaRPr lang="en-US"/>
        </a:p>
      </dgm:t>
    </dgm:pt>
    <dgm:pt modelId="{141124C7-EDDB-4707-91F1-9626390EFCEC}">
      <dgm:prSet/>
      <dgm:spPr/>
      <dgm:t>
        <a:bodyPr/>
        <a:lstStyle/>
        <a:p>
          <a:r>
            <a:rPr lang="en-US" dirty="0"/>
            <a:t>Talk to youth and family about what to expect during a FAPT meeting</a:t>
          </a:r>
        </a:p>
      </dgm:t>
    </dgm:pt>
    <dgm:pt modelId="{75670879-C3E1-490B-9BE9-8A75497F60CF}" type="parTrans" cxnId="{DA992F04-6B2A-44E1-B951-3507E36BCED6}">
      <dgm:prSet/>
      <dgm:spPr/>
      <dgm:t>
        <a:bodyPr/>
        <a:lstStyle/>
        <a:p>
          <a:endParaRPr lang="en-US"/>
        </a:p>
      </dgm:t>
    </dgm:pt>
    <dgm:pt modelId="{353B64C9-AC4A-4D12-92C9-12329D323616}" type="sibTrans" cxnId="{DA992F04-6B2A-44E1-B951-3507E36BCED6}">
      <dgm:prSet/>
      <dgm:spPr/>
    </dgm:pt>
    <dgm:pt modelId="{3CB9C55A-58B5-4A09-8672-1457ED481520}">
      <dgm:prSet/>
      <dgm:spPr/>
      <dgm:t>
        <a:bodyPr/>
        <a:lstStyle/>
        <a:p>
          <a:r>
            <a:rPr lang="en-US"/>
            <a:t>Do they have appropriate service?</a:t>
          </a:r>
          <a:endParaRPr lang="en-US" dirty="0"/>
        </a:p>
      </dgm:t>
    </dgm:pt>
    <dgm:pt modelId="{D8B8A244-CD52-48A0-8535-7A2637284427}" type="parTrans" cxnId="{B0C87D36-BCFF-48B9-9FF6-0B9346DFCC33}">
      <dgm:prSet/>
      <dgm:spPr/>
      <dgm:t>
        <a:bodyPr/>
        <a:lstStyle/>
        <a:p>
          <a:endParaRPr lang="en-US"/>
        </a:p>
      </dgm:t>
    </dgm:pt>
    <dgm:pt modelId="{F525E570-0EA4-4F3D-9314-F094DEE96BBC}" type="sibTrans" cxnId="{B0C87D36-BCFF-48B9-9FF6-0B9346DFCC33}">
      <dgm:prSet/>
      <dgm:spPr/>
      <dgm:t>
        <a:bodyPr/>
        <a:lstStyle/>
        <a:p>
          <a:endParaRPr lang="en-US"/>
        </a:p>
      </dgm:t>
    </dgm:pt>
    <dgm:pt modelId="{C3848714-0562-41BC-83EB-BB181DF132AF}">
      <dgm:prSet/>
      <dgm:spPr/>
      <dgm:t>
        <a:bodyPr/>
        <a:lstStyle/>
        <a:p>
          <a:r>
            <a:rPr lang="en-US"/>
            <a:t>Do they have a worker that fits well with the family?</a:t>
          </a:r>
          <a:endParaRPr lang="en-US" dirty="0"/>
        </a:p>
      </dgm:t>
    </dgm:pt>
    <dgm:pt modelId="{BDAB0540-AD96-4383-8B13-1B87B0097414}" type="parTrans" cxnId="{3FD6E637-2D44-4A4E-859A-19505456ABAC}">
      <dgm:prSet/>
      <dgm:spPr/>
      <dgm:t>
        <a:bodyPr/>
        <a:lstStyle/>
        <a:p>
          <a:endParaRPr lang="en-US"/>
        </a:p>
      </dgm:t>
    </dgm:pt>
    <dgm:pt modelId="{4C42CAEC-166F-403C-9B6F-F6D0E5C59F6D}" type="sibTrans" cxnId="{3FD6E637-2D44-4A4E-859A-19505456ABAC}">
      <dgm:prSet/>
      <dgm:spPr/>
      <dgm:t>
        <a:bodyPr/>
        <a:lstStyle/>
        <a:p>
          <a:endParaRPr lang="en-US"/>
        </a:p>
      </dgm:t>
    </dgm:pt>
    <dgm:pt modelId="{E4F7C086-E6CD-427A-965C-E69383020B94}">
      <dgm:prSet/>
      <dgm:spPr/>
      <dgm:t>
        <a:bodyPr/>
        <a:lstStyle/>
        <a:p>
          <a:r>
            <a:rPr lang="en-US"/>
            <a:t>Do they have availability?</a:t>
          </a:r>
          <a:endParaRPr lang="en-US" dirty="0"/>
        </a:p>
      </dgm:t>
    </dgm:pt>
    <dgm:pt modelId="{44D5151C-91AD-4D45-A18C-E2C2609BEA0C}" type="parTrans" cxnId="{B8ED5684-252F-4A81-A3CA-916A5C8A3D9E}">
      <dgm:prSet/>
      <dgm:spPr/>
      <dgm:t>
        <a:bodyPr/>
        <a:lstStyle/>
        <a:p>
          <a:endParaRPr lang="en-US"/>
        </a:p>
      </dgm:t>
    </dgm:pt>
    <dgm:pt modelId="{3C7FA7D8-4A38-46DB-AD7C-58F86E7A0675}" type="sibTrans" cxnId="{B8ED5684-252F-4A81-A3CA-916A5C8A3D9E}">
      <dgm:prSet/>
      <dgm:spPr/>
      <dgm:t>
        <a:bodyPr/>
        <a:lstStyle/>
        <a:p>
          <a:endParaRPr lang="en-US"/>
        </a:p>
      </dgm:t>
    </dgm:pt>
    <dgm:pt modelId="{E2B6CAC9-4D3D-4BEB-8313-76D0143D6FA4}">
      <dgm:prSet/>
      <dgm:spPr/>
      <dgm:t>
        <a:bodyPr/>
        <a:lstStyle/>
        <a:p>
          <a:r>
            <a:rPr lang="en-US"/>
            <a:t>Who’s at the table</a:t>
          </a:r>
          <a:endParaRPr lang="en-US" dirty="0"/>
        </a:p>
      </dgm:t>
    </dgm:pt>
    <dgm:pt modelId="{6D46DABA-DF41-413F-A7FA-81E29B64AB26}" type="parTrans" cxnId="{533EFABB-0CD6-4CDC-85AF-6E42DC214D63}">
      <dgm:prSet/>
      <dgm:spPr/>
      <dgm:t>
        <a:bodyPr/>
        <a:lstStyle/>
        <a:p>
          <a:endParaRPr lang="en-US"/>
        </a:p>
      </dgm:t>
    </dgm:pt>
    <dgm:pt modelId="{B8277C5E-457B-41F2-8A73-407CC7B3CE0D}" type="sibTrans" cxnId="{533EFABB-0CD6-4CDC-85AF-6E42DC214D63}">
      <dgm:prSet/>
      <dgm:spPr/>
      <dgm:t>
        <a:bodyPr/>
        <a:lstStyle/>
        <a:p>
          <a:endParaRPr lang="en-US"/>
        </a:p>
      </dgm:t>
    </dgm:pt>
    <dgm:pt modelId="{B459707D-93F3-4855-ADFF-095027C9F8C9}">
      <dgm:prSet/>
      <dgm:spPr/>
      <dgm:t>
        <a:bodyPr/>
        <a:lstStyle/>
        <a:p>
          <a:r>
            <a:rPr lang="en-US"/>
            <a:t>What will be discussed</a:t>
          </a:r>
          <a:endParaRPr lang="en-US" dirty="0"/>
        </a:p>
      </dgm:t>
    </dgm:pt>
    <dgm:pt modelId="{A6D41AFC-0628-4A5D-818B-C4106265F88C}" type="parTrans" cxnId="{3F1A220A-CBA2-44DD-A58B-F8EEE57CF664}">
      <dgm:prSet/>
      <dgm:spPr/>
      <dgm:t>
        <a:bodyPr/>
        <a:lstStyle/>
        <a:p>
          <a:endParaRPr lang="en-US"/>
        </a:p>
      </dgm:t>
    </dgm:pt>
    <dgm:pt modelId="{B34C75A3-3992-4BB4-BE42-161875B783BE}" type="sibTrans" cxnId="{3F1A220A-CBA2-44DD-A58B-F8EEE57CF664}">
      <dgm:prSet/>
      <dgm:spPr/>
      <dgm:t>
        <a:bodyPr/>
        <a:lstStyle/>
        <a:p>
          <a:endParaRPr lang="en-US"/>
        </a:p>
      </dgm:t>
    </dgm:pt>
    <dgm:pt modelId="{191A5100-1C52-4C2A-A467-DFF32D546A1A}">
      <dgm:prSet/>
      <dgm:spPr/>
      <dgm:t>
        <a:bodyPr/>
        <a:lstStyle/>
        <a:p>
          <a:r>
            <a:rPr lang="en-US"/>
            <a:t>Inform the family that they will be assessed a financial contribution for services or referred to DCSE for collection of child support</a:t>
          </a:r>
          <a:endParaRPr lang="en-US" dirty="0"/>
        </a:p>
      </dgm:t>
    </dgm:pt>
    <dgm:pt modelId="{98B35E23-9D23-4517-B748-E0C5AA419CAA}" type="parTrans" cxnId="{3BD8E6AF-F557-46BF-80D9-32C45F603D29}">
      <dgm:prSet/>
      <dgm:spPr/>
      <dgm:t>
        <a:bodyPr/>
        <a:lstStyle/>
        <a:p>
          <a:endParaRPr lang="en-US"/>
        </a:p>
      </dgm:t>
    </dgm:pt>
    <dgm:pt modelId="{FEFC7BDD-07BA-4520-B0E5-552278A4EFAE}" type="sibTrans" cxnId="{3BD8E6AF-F557-46BF-80D9-32C45F603D29}">
      <dgm:prSet/>
      <dgm:spPr/>
      <dgm:t>
        <a:bodyPr/>
        <a:lstStyle/>
        <a:p>
          <a:endParaRPr lang="en-US"/>
        </a:p>
      </dgm:t>
    </dgm:pt>
    <dgm:pt modelId="{DA0E7DC7-38FF-47A4-BFA6-9035A1CA1703}">
      <dgm:prSet/>
      <dgm:spPr/>
      <dgm:t>
        <a:bodyPr/>
        <a:lstStyle/>
        <a:p>
          <a:r>
            <a:rPr lang="en-US" dirty="0"/>
            <a:t>Include Youth, Family, Provider (if any)</a:t>
          </a:r>
        </a:p>
      </dgm:t>
    </dgm:pt>
    <dgm:pt modelId="{5730BC24-6CF8-4AA4-B6B4-14D159E8C131}" type="parTrans" cxnId="{5E8CBE19-2FC1-4EC4-B06B-F7B59DAD43DE}">
      <dgm:prSet/>
      <dgm:spPr/>
    </dgm:pt>
    <dgm:pt modelId="{55284E76-B031-40E5-81C8-1DAF10A8F3A4}" type="sibTrans" cxnId="{5E8CBE19-2FC1-4EC4-B06B-F7B59DAD43DE}">
      <dgm:prSet/>
      <dgm:spPr/>
    </dgm:pt>
    <dgm:pt modelId="{72108844-E3BE-4E8F-95E5-DC8D68ED2172}">
      <dgm:prSet/>
      <dgm:spPr/>
      <dgm:t>
        <a:bodyPr/>
        <a:lstStyle/>
        <a:p>
          <a:r>
            <a:rPr lang="en-US" dirty="0"/>
            <a:t>Follow Up to ensure invited parties will be present</a:t>
          </a:r>
        </a:p>
      </dgm:t>
    </dgm:pt>
    <dgm:pt modelId="{C0B3E296-78D7-4ABF-B2F0-9162B53C719F}" type="parTrans" cxnId="{0DFF417F-F9E3-44B1-A0F1-A22783955F1B}">
      <dgm:prSet/>
      <dgm:spPr/>
    </dgm:pt>
    <dgm:pt modelId="{D7EDE619-E3BC-446E-8628-8E6CD1142B16}" type="sibTrans" cxnId="{0DFF417F-F9E3-44B1-A0F1-A22783955F1B}">
      <dgm:prSet/>
      <dgm:spPr/>
    </dgm:pt>
    <dgm:pt modelId="{D9079564-2A69-4D31-9EDC-B4ED3894DC7C}">
      <dgm:prSet/>
      <dgm:spPr/>
      <dgm:t>
        <a:bodyPr/>
        <a:lstStyle/>
        <a:p>
          <a:r>
            <a:rPr lang="en-US" dirty="0"/>
            <a:t>Notify &amp; Invite involved parties to the meeting</a:t>
          </a:r>
        </a:p>
      </dgm:t>
    </dgm:pt>
    <dgm:pt modelId="{1C581E0E-8D2D-46EC-BAF7-B0A413DFA04E}" type="parTrans" cxnId="{35279E76-6CA5-4536-95EE-CA5803283C75}">
      <dgm:prSet/>
      <dgm:spPr/>
    </dgm:pt>
    <dgm:pt modelId="{59B1655F-D822-4908-8F01-47CB59A1DF20}" type="sibTrans" cxnId="{35279E76-6CA5-4536-95EE-CA5803283C75}">
      <dgm:prSet/>
      <dgm:spPr/>
    </dgm:pt>
    <dgm:pt modelId="{AD34D261-06EB-4C98-A0B9-7CD704469889}" type="pres">
      <dgm:prSet presAssocID="{C3F1AC98-015A-4DF2-A612-7D3056E8ED20}" presName="Name0" presStyleCnt="0">
        <dgm:presLayoutVars>
          <dgm:dir/>
          <dgm:animLvl val="lvl"/>
          <dgm:resizeHandles val="exact"/>
        </dgm:presLayoutVars>
      </dgm:prSet>
      <dgm:spPr/>
    </dgm:pt>
    <dgm:pt modelId="{9936EECC-27A1-4AD2-87AC-F3E016C5737F}" type="pres">
      <dgm:prSet presAssocID="{EA89CE08-9FBD-4F82-A8B2-126D51B7A8D0}" presName="composite" presStyleCnt="0"/>
      <dgm:spPr/>
    </dgm:pt>
    <dgm:pt modelId="{9791F634-9BDA-4EAC-80CE-7C107A83E2C2}" type="pres">
      <dgm:prSet presAssocID="{EA89CE08-9FBD-4F82-A8B2-126D51B7A8D0}" presName="parTx" presStyleLbl="alignNode1" presStyleIdx="0" presStyleCnt="3">
        <dgm:presLayoutVars>
          <dgm:chMax val="0"/>
          <dgm:chPref val="0"/>
          <dgm:bulletEnabled val="1"/>
        </dgm:presLayoutVars>
      </dgm:prSet>
      <dgm:spPr/>
    </dgm:pt>
    <dgm:pt modelId="{14AAE481-9BE8-4E20-A39C-51C629A0D664}" type="pres">
      <dgm:prSet presAssocID="{EA89CE08-9FBD-4F82-A8B2-126D51B7A8D0}" presName="desTx" presStyleLbl="alignAccFollowNode1" presStyleIdx="0" presStyleCnt="3">
        <dgm:presLayoutVars>
          <dgm:bulletEnabled val="1"/>
        </dgm:presLayoutVars>
      </dgm:prSet>
      <dgm:spPr/>
    </dgm:pt>
    <dgm:pt modelId="{042CCF62-3D0A-40FF-B126-4A4F0FF5DC57}" type="pres">
      <dgm:prSet presAssocID="{917FD730-C84B-49B2-83FD-D44599EFEF2A}" presName="space" presStyleCnt="0"/>
      <dgm:spPr/>
    </dgm:pt>
    <dgm:pt modelId="{7872DD63-F09E-495D-A955-40F47E9F70B7}" type="pres">
      <dgm:prSet presAssocID="{6BCCD507-497A-461E-BFFB-0711C41E15E0}" presName="composite" presStyleCnt="0"/>
      <dgm:spPr/>
    </dgm:pt>
    <dgm:pt modelId="{00D1DA63-7413-4D6C-8ABD-BB0FF3F557FD}" type="pres">
      <dgm:prSet presAssocID="{6BCCD507-497A-461E-BFFB-0711C41E15E0}" presName="parTx" presStyleLbl="alignNode1" presStyleIdx="1" presStyleCnt="3">
        <dgm:presLayoutVars>
          <dgm:chMax val="0"/>
          <dgm:chPref val="0"/>
          <dgm:bulletEnabled val="1"/>
        </dgm:presLayoutVars>
      </dgm:prSet>
      <dgm:spPr/>
    </dgm:pt>
    <dgm:pt modelId="{C86519DF-E6AB-4E61-B5BA-C9031381861F}" type="pres">
      <dgm:prSet presAssocID="{6BCCD507-497A-461E-BFFB-0711C41E15E0}" presName="desTx" presStyleLbl="alignAccFollowNode1" presStyleIdx="1" presStyleCnt="3">
        <dgm:presLayoutVars>
          <dgm:bulletEnabled val="1"/>
        </dgm:presLayoutVars>
      </dgm:prSet>
      <dgm:spPr/>
    </dgm:pt>
    <dgm:pt modelId="{E468F824-D377-4288-8015-A17FFDB98AD9}" type="pres">
      <dgm:prSet presAssocID="{C7260BCB-F178-48E6-889F-347676A38963}" presName="space" presStyleCnt="0"/>
      <dgm:spPr/>
    </dgm:pt>
    <dgm:pt modelId="{D1330596-5488-486E-8BD4-8850BF4A7DBC}" type="pres">
      <dgm:prSet presAssocID="{8FD35803-2ADE-4E8F-90EC-F40EF76B5C9F}" presName="composite" presStyleCnt="0"/>
      <dgm:spPr/>
    </dgm:pt>
    <dgm:pt modelId="{D8DB91C8-322D-41F3-840A-3DFA954644FE}" type="pres">
      <dgm:prSet presAssocID="{8FD35803-2ADE-4E8F-90EC-F40EF76B5C9F}" presName="parTx" presStyleLbl="alignNode1" presStyleIdx="2" presStyleCnt="3">
        <dgm:presLayoutVars>
          <dgm:chMax val="0"/>
          <dgm:chPref val="0"/>
          <dgm:bulletEnabled val="1"/>
        </dgm:presLayoutVars>
      </dgm:prSet>
      <dgm:spPr/>
    </dgm:pt>
    <dgm:pt modelId="{C4340F60-28B5-4A97-B053-48D1F15441AA}" type="pres">
      <dgm:prSet presAssocID="{8FD35803-2ADE-4E8F-90EC-F40EF76B5C9F}" presName="desTx" presStyleLbl="alignAccFollowNode1" presStyleIdx="2" presStyleCnt="3">
        <dgm:presLayoutVars>
          <dgm:bulletEnabled val="1"/>
        </dgm:presLayoutVars>
      </dgm:prSet>
      <dgm:spPr/>
    </dgm:pt>
  </dgm:ptLst>
  <dgm:cxnLst>
    <dgm:cxn modelId="{DA992F04-6B2A-44E1-B951-3507E36BCED6}" srcId="{6BCCD507-497A-461E-BFFB-0711C41E15E0}" destId="{141124C7-EDDB-4707-91F1-9626390EFCEC}" srcOrd="0" destOrd="0" parTransId="{75670879-C3E1-490B-9BE9-8A75497F60CF}" sibTransId="{353B64C9-AC4A-4D12-92C9-12329D323616}"/>
    <dgm:cxn modelId="{3F1A220A-CBA2-44DD-A58B-F8EEE57CF664}" srcId="{141124C7-EDDB-4707-91F1-9626390EFCEC}" destId="{B459707D-93F3-4855-ADFF-095027C9F8C9}" srcOrd="1" destOrd="0" parTransId="{A6D41AFC-0628-4A5D-818B-C4106265F88C}" sibTransId="{B34C75A3-3992-4BB4-BE42-161875B783BE}"/>
    <dgm:cxn modelId="{5FCC3510-AF0E-4878-99A0-DF8E727D2EA6}" type="presOf" srcId="{E4F7C086-E6CD-427A-965C-E69383020B94}" destId="{C4340F60-28B5-4A97-B053-48D1F15441AA}" srcOrd="0" destOrd="3" presId="urn:microsoft.com/office/officeart/2005/8/layout/hList1"/>
    <dgm:cxn modelId="{5E8CBE19-2FC1-4EC4-B06B-F7B59DAD43DE}" srcId="{D9079564-2A69-4D31-9EDC-B4ED3894DC7C}" destId="{DA0E7DC7-38FF-47A4-BFA6-9035A1CA1703}" srcOrd="0" destOrd="0" parTransId="{5730BC24-6CF8-4AA4-B6B4-14D159E8C131}" sibTransId="{55284E76-B031-40E5-81C8-1DAF10A8F3A4}"/>
    <dgm:cxn modelId="{EFF51723-B0CA-4645-A32D-1144DD471E5A}" type="presOf" srcId="{B459707D-93F3-4855-ADFF-095027C9F8C9}" destId="{C86519DF-E6AB-4E61-B5BA-C9031381861F}" srcOrd="0" destOrd="2" presId="urn:microsoft.com/office/officeart/2005/8/layout/hList1"/>
    <dgm:cxn modelId="{277EBF35-B377-42DC-852C-1103B3EA6503}" type="presOf" srcId="{DA0E7DC7-38FF-47A4-BFA6-9035A1CA1703}" destId="{14AAE481-9BE8-4E20-A39C-51C629A0D664}" srcOrd="0" destOrd="1" presId="urn:microsoft.com/office/officeart/2005/8/layout/hList1"/>
    <dgm:cxn modelId="{B0C87D36-BCFF-48B9-9FF6-0B9346DFCC33}" srcId="{6EEDCD28-F890-4F3E-A982-B05D9EE32129}" destId="{3CB9C55A-58B5-4A09-8672-1457ED481520}" srcOrd="0" destOrd="0" parTransId="{D8B8A244-CD52-48A0-8535-7A2637284427}" sibTransId="{F525E570-0EA4-4F3D-9314-F094DEE96BBC}"/>
    <dgm:cxn modelId="{3FD6E637-2D44-4A4E-859A-19505456ABAC}" srcId="{6EEDCD28-F890-4F3E-A982-B05D9EE32129}" destId="{C3848714-0562-41BC-83EB-BB181DF132AF}" srcOrd="1" destOrd="0" parTransId="{BDAB0540-AD96-4383-8B13-1B87B0097414}" sibTransId="{4C42CAEC-166F-403C-9B6F-F6D0E5C59F6D}"/>
    <dgm:cxn modelId="{EC98B45B-4E46-4BDA-AC7A-590FD1161F12}" srcId="{C3F1AC98-015A-4DF2-A612-7D3056E8ED20}" destId="{6BCCD507-497A-461E-BFFB-0711C41E15E0}" srcOrd="1" destOrd="0" parTransId="{0F847CF6-58A5-4D79-BC36-3525F162F1EE}" sibTransId="{C7260BCB-F178-48E6-889F-347676A38963}"/>
    <dgm:cxn modelId="{5256A349-1471-44FA-B026-80736B23A766}" srcId="{C3F1AC98-015A-4DF2-A612-7D3056E8ED20}" destId="{EA89CE08-9FBD-4F82-A8B2-126D51B7A8D0}" srcOrd="0" destOrd="0" parTransId="{E6F0DA1C-057D-48D3-AECF-3B37EC0BA138}" sibTransId="{917FD730-C84B-49B2-83FD-D44599EFEF2A}"/>
    <dgm:cxn modelId="{C321804A-9419-44D3-AB34-05EBD29ADEAC}" type="presOf" srcId="{EA89CE08-9FBD-4F82-A8B2-126D51B7A8D0}" destId="{9791F634-9BDA-4EAC-80CE-7C107A83E2C2}" srcOrd="0" destOrd="0" presId="urn:microsoft.com/office/officeart/2005/8/layout/hList1"/>
    <dgm:cxn modelId="{E9975F6B-64E8-492D-8FC1-2A1BCFB03DE7}" type="presOf" srcId="{C3848714-0562-41BC-83EB-BB181DF132AF}" destId="{C4340F60-28B5-4A97-B053-48D1F15441AA}" srcOrd="0" destOrd="2" presId="urn:microsoft.com/office/officeart/2005/8/layout/hList1"/>
    <dgm:cxn modelId="{7A57704B-BB75-4669-A00D-F680912DA17C}" type="presOf" srcId="{C3F1AC98-015A-4DF2-A612-7D3056E8ED20}" destId="{AD34D261-06EB-4C98-A0B9-7CD704469889}" srcOrd="0" destOrd="0" presId="urn:microsoft.com/office/officeart/2005/8/layout/hList1"/>
    <dgm:cxn modelId="{DCA00E4D-C03C-490F-8013-7B7D423456CB}" type="presOf" srcId="{3CB9C55A-58B5-4A09-8672-1457ED481520}" destId="{C4340F60-28B5-4A97-B053-48D1F15441AA}" srcOrd="0" destOrd="1" presId="urn:microsoft.com/office/officeart/2005/8/layout/hList1"/>
    <dgm:cxn modelId="{8D9D8552-9D41-4B6D-BD88-F91A41B3950A}" type="presOf" srcId="{D9079564-2A69-4D31-9EDC-B4ED3894DC7C}" destId="{14AAE481-9BE8-4E20-A39C-51C629A0D664}" srcOrd="0" destOrd="0" presId="urn:microsoft.com/office/officeart/2005/8/layout/hList1"/>
    <dgm:cxn modelId="{35279E76-6CA5-4536-95EE-CA5803283C75}" srcId="{EA89CE08-9FBD-4F82-A8B2-126D51B7A8D0}" destId="{D9079564-2A69-4D31-9EDC-B4ED3894DC7C}" srcOrd="0" destOrd="0" parTransId="{1C581E0E-8D2D-46EC-BAF7-B0A413DFA04E}" sibTransId="{59B1655F-D822-4908-8F01-47CB59A1DF20}"/>
    <dgm:cxn modelId="{639B7457-D8A8-433B-BCAC-ABFC3E55E797}" type="presOf" srcId="{6BCCD507-497A-461E-BFFB-0711C41E15E0}" destId="{00D1DA63-7413-4D6C-8ABD-BB0FF3F557FD}" srcOrd="0" destOrd="0" presId="urn:microsoft.com/office/officeart/2005/8/layout/hList1"/>
    <dgm:cxn modelId="{14C22A5A-7E2F-421C-8B7E-795FFAEFD904}" type="presOf" srcId="{141124C7-EDDB-4707-91F1-9626390EFCEC}" destId="{C86519DF-E6AB-4E61-B5BA-C9031381861F}" srcOrd="0" destOrd="0" presId="urn:microsoft.com/office/officeart/2005/8/layout/hList1"/>
    <dgm:cxn modelId="{2617B65A-4B29-489B-B39A-980B455D92DB}" type="presOf" srcId="{6EEDCD28-F890-4F3E-A982-B05D9EE32129}" destId="{C4340F60-28B5-4A97-B053-48D1F15441AA}" srcOrd="0" destOrd="0" presId="urn:microsoft.com/office/officeart/2005/8/layout/hList1"/>
    <dgm:cxn modelId="{0DFF417F-F9E3-44B1-A0F1-A22783955F1B}" srcId="{EA89CE08-9FBD-4F82-A8B2-126D51B7A8D0}" destId="{72108844-E3BE-4E8F-95E5-DC8D68ED2172}" srcOrd="1" destOrd="0" parTransId="{C0B3E296-78D7-4ABF-B2F0-9162B53C719F}" sibTransId="{D7EDE619-E3BC-446E-8628-8E6CD1142B16}"/>
    <dgm:cxn modelId="{B8ED5684-252F-4A81-A3CA-916A5C8A3D9E}" srcId="{6EEDCD28-F890-4F3E-A982-B05D9EE32129}" destId="{E4F7C086-E6CD-427A-965C-E69383020B94}" srcOrd="2" destOrd="0" parTransId="{44D5151C-91AD-4D45-A18C-E2C2609BEA0C}" sibTransId="{3C7FA7D8-4A38-46DB-AD7C-58F86E7A0675}"/>
    <dgm:cxn modelId="{3BD8E6AF-F557-46BF-80D9-32C45F603D29}" srcId="{6BCCD507-497A-461E-BFFB-0711C41E15E0}" destId="{191A5100-1C52-4C2A-A467-DFF32D546A1A}" srcOrd="1" destOrd="0" parTransId="{98B35E23-9D23-4517-B748-E0C5AA419CAA}" sibTransId="{FEFC7BDD-07BA-4520-B0E5-552278A4EFAE}"/>
    <dgm:cxn modelId="{533EFABB-0CD6-4CDC-85AF-6E42DC214D63}" srcId="{141124C7-EDDB-4707-91F1-9626390EFCEC}" destId="{E2B6CAC9-4D3D-4BEB-8313-76D0143D6FA4}" srcOrd="0" destOrd="0" parTransId="{6D46DABA-DF41-413F-A7FA-81E29B64AB26}" sibTransId="{B8277C5E-457B-41F2-8A73-407CC7B3CE0D}"/>
    <dgm:cxn modelId="{BA327ABF-B7A4-4088-9A20-F7DA187E11C3}" srcId="{C3F1AC98-015A-4DF2-A612-7D3056E8ED20}" destId="{8FD35803-2ADE-4E8F-90EC-F40EF76B5C9F}" srcOrd="2" destOrd="0" parTransId="{1043B356-E802-4C5A-85EF-A4D796A37A35}" sibTransId="{AF3CD8D0-DD00-4C3B-82ED-FE58EB748B17}"/>
    <dgm:cxn modelId="{66F82BC6-31A2-4158-8E89-D77581DB0195}" type="presOf" srcId="{E2B6CAC9-4D3D-4BEB-8313-76D0143D6FA4}" destId="{C86519DF-E6AB-4E61-B5BA-C9031381861F}" srcOrd="0" destOrd="1" presId="urn:microsoft.com/office/officeart/2005/8/layout/hList1"/>
    <dgm:cxn modelId="{DBF961C9-DB9E-4F5A-AE3A-707E30FA2152}" type="presOf" srcId="{72108844-E3BE-4E8F-95E5-DC8D68ED2172}" destId="{14AAE481-9BE8-4E20-A39C-51C629A0D664}" srcOrd="0" destOrd="2" presId="urn:microsoft.com/office/officeart/2005/8/layout/hList1"/>
    <dgm:cxn modelId="{FBD76FD9-8B8F-477D-AE62-63F2C7AA24F5}" srcId="{8FD35803-2ADE-4E8F-90EC-F40EF76B5C9F}" destId="{6EEDCD28-F890-4F3E-A982-B05D9EE32129}" srcOrd="0" destOrd="0" parTransId="{E5E457FF-AB21-4E4D-B859-9B9C071C0CC6}" sibTransId="{9480D5AC-332D-440E-B619-E42A6BBE53E3}"/>
    <dgm:cxn modelId="{495B09DF-0CD8-4B40-B590-365662E82AB2}" type="presOf" srcId="{191A5100-1C52-4C2A-A467-DFF32D546A1A}" destId="{C86519DF-E6AB-4E61-B5BA-C9031381861F}" srcOrd="0" destOrd="3" presId="urn:microsoft.com/office/officeart/2005/8/layout/hList1"/>
    <dgm:cxn modelId="{DB1D7DE3-DBD4-4509-9894-E257887B2600}" type="presOf" srcId="{8FD35803-2ADE-4E8F-90EC-F40EF76B5C9F}" destId="{D8DB91C8-322D-41F3-840A-3DFA954644FE}" srcOrd="0" destOrd="0" presId="urn:microsoft.com/office/officeart/2005/8/layout/hList1"/>
    <dgm:cxn modelId="{7F0B1001-9A94-4250-B91B-087850E3A091}" type="presParOf" srcId="{AD34D261-06EB-4C98-A0B9-7CD704469889}" destId="{9936EECC-27A1-4AD2-87AC-F3E016C5737F}" srcOrd="0" destOrd="0" presId="urn:microsoft.com/office/officeart/2005/8/layout/hList1"/>
    <dgm:cxn modelId="{D655CD59-FEE2-41CB-AD89-702DD64009B7}" type="presParOf" srcId="{9936EECC-27A1-4AD2-87AC-F3E016C5737F}" destId="{9791F634-9BDA-4EAC-80CE-7C107A83E2C2}" srcOrd="0" destOrd="0" presId="urn:microsoft.com/office/officeart/2005/8/layout/hList1"/>
    <dgm:cxn modelId="{40F5B312-5CAA-4954-BFCE-DE721BAE7310}" type="presParOf" srcId="{9936EECC-27A1-4AD2-87AC-F3E016C5737F}" destId="{14AAE481-9BE8-4E20-A39C-51C629A0D664}" srcOrd="1" destOrd="0" presId="urn:microsoft.com/office/officeart/2005/8/layout/hList1"/>
    <dgm:cxn modelId="{1AB4C9DA-9575-4769-AADF-48A0F0DCB035}" type="presParOf" srcId="{AD34D261-06EB-4C98-A0B9-7CD704469889}" destId="{042CCF62-3D0A-40FF-B126-4A4F0FF5DC57}" srcOrd="1" destOrd="0" presId="urn:microsoft.com/office/officeart/2005/8/layout/hList1"/>
    <dgm:cxn modelId="{4DD60925-1ED8-427B-A639-C4682B1F5A38}" type="presParOf" srcId="{AD34D261-06EB-4C98-A0B9-7CD704469889}" destId="{7872DD63-F09E-495D-A955-40F47E9F70B7}" srcOrd="2" destOrd="0" presId="urn:microsoft.com/office/officeart/2005/8/layout/hList1"/>
    <dgm:cxn modelId="{68989ED3-A8C0-4166-895E-8F27ABE3268A}" type="presParOf" srcId="{7872DD63-F09E-495D-A955-40F47E9F70B7}" destId="{00D1DA63-7413-4D6C-8ABD-BB0FF3F557FD}" srcOrd="0" destOrd="0" presId="urn:microsoft.com/office/officeart/2005/8/layout/hList1"/>
    <dgm:cxn modelId="{1747BFDC-9605-4B5A-BBEB-3821B267728E}" type="presParOf" srcId="{7872DD63-F09E-495D-A955-40F47E9F70B7}" destId="{C86519DF-E6AB-4E61-B5BA-C9031381861F}" srcOrd="1" destOrd="0" presId="urn:microsoft.com/office/officeart/2005/8/layout/hList1"/>
    <dgm:cxn modelId="{ADDD750F-D5CB-46FA-8D3E-3B5EBF9B2E25}" type="presParOf" srcId="{AD34D261-06EB-4C98-A0B9-7CD704469889}" destId="{E468F824-D377-4288-8015-A17FFDB98AD9}" srcOrd="3" destOrd="0" presId="urn:microsoft.com/office/officeart/2005/8/layout/hList1"/>
    <dgm:cxn modelId="{B7A43B93-53A2-4374-A379-0A60FB0F0E89}" type="presParOf" srcId="{AD34D261-06EB-4C98-A0B9-7CD704469889}" destId="{D1330596-5488-486E-8BD4-8850BF4A7DBC}" srcOrd="4" destOrd="0" presId="urn:microsoft.com/office/officeart/2005/8/layout/hList1"/>
    <dgm:cxn modelId="{B1B6B0B2-A6D6-4DDA-BB14-0CAEA0C82265}" type="presParOf" srcId="{D1330596-5488-486E-8BD4-8850BF4A7DBC}" destId="{D8DB91C8-322D-41F3-840A-3DFA954644FE}" srcOrd="0" destOrd="0" presId="urn:microsoft.com/office/officeart/2005/8/layout/hList1"/>
    <dgm:cxn modelId="{442ED072-FDA4-446C-B29D-7B891579675F}" type="presParOf" srcId="{D1330596-5488-486E-8BD4-8850BF4A7DBC}" destId="{C4340F60-28B5-4A97-B053-48D1F15441A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3F1AC98-015A-4DF2-A612-7D3056E8ED20}" type="doc">
      <dgm:prSet loTypeId="urn:microsoft.com/office/officeart/2005/8/layout/hList1" loCatId="list" qsTypeId="urn:microsoft.com/office/officeart/2005/8/quickstyle/simple1" qsCatId="simple" csTypeId="urn:microsoft.com/office/officeart/2005/8/colors/accent1_3" csCatId="accent1" phldr="1"/>
      <dgm:spPr/>
      <dgm:t>
        <a:bodyPr/>
        <a:lstStyle/>
        <a:p>
          <a:endParaRPr lang="en-US"/>
        </a:p>
      </dgm:t>
    </dgm:pt>
    <dgm:pt modelId="{6BCCD507-497A-461E-BFFB-0711C41E15E0}">
      <dgm:prSet/>
      <dgm:spPr/>
      <dgm:t>
        <a:bodyPr/>
        <a:lstStyle/>
        <a:p>
          <a:r>
            <a:rPr lang="en-US" dirty="0"/>
            <a:t>FAPT is…</a:t>
          </a:r>
        </a:p>
      </dgm:t>
    </dgm:pt>
    <dgm:pt modelId="{0F847CF6-58A5-4D79-BC36-3525F162F1EE}" type="parTrans" cxnId="{EC98B45B-4E46-4BDA-AC7A-590FD1161F12}">
      <dgm:prSet/>
      <dgm:spPr/>
      <dgm:t>
        <a:bodyPr/>
        <a:lstStyle/>
        <a:p>
          <a:endParaRPr lang="en-US"/>
        </a:p>
      </dgm:t>
    </dgm:pt>
    <dgm:pt modelId="{C7260BCB-F178-48E6-889F-347676A38963}" type="sibTrans" cxnId="{EC98B45B-4E46-4BDA-AC7A-590FD1161F12}">
      <dgm:prSet/>
      <dgm:spPr/>
      <dgm:t>
        <a:bodyPr/>
        <a:lstStyle/>
        <a:p>
          <a:endParaRPr lang="en-US"/>
        </a:p>
      </dgm:t>
    </dgm:pt>
    <dgm:pt modelId="{8FD35803-2ADE-4E8F-90EC-F40EF76B5C9F}">
      <dgm:prSet/>
      <dgm:spPr/>
      <dgm:t>
        <a:bodyPr/>
        <a:lstStyle/>
        <a:p>
          <a:r>
            <a:rPr lang="en-US" dirty="0"/>
            <a:t>FAPT is…</a:t>
          </a:r>
        </a:p>
      </dgm:t>
    </dgm:pt>
    <dgm:pt modelId="{1043B356-E802-4C5A-85EF-A4D796A37A35}" type="parTrans" cxnId="{BA327ABF-B7A4-4088-9A20-F7DA187E11C3}">
      <dgm:prSet/>
      <dgm:spPr/>
      <dgm:t>
        <a:bodyPr/>
        <a:lstStyle/>
        <a:p>
          <a:endParaRPr lang="en-US"/>
        </a:p>
      </dgm:t>
    </dgm:pt>
    <dgm:pt modelId="{AF3CD8D0-DD00-4C3B-82ED-FE58EB748B17}" type="sibTrans" cxnId="{BA327ABF-B7A4-4088-9A20-F7DA187E11C3}">
      <dgm:prSet/>
      <dgm:spPr/>
      <dgm:t>
        <a:bodyPr/>
        <a:lstStyle/>
        <a:p>
          <a:endParaRPr lang="en-US"/>
        </a:p>
      </dgm:t>
    </dgm:pt>
    <dgm:pt modelId="{6EEDCD28-F890-4F3E-A982-B05D9EE32129}">
      <dgm:prSet/>
      <dgm:spPr/>
      <dgm:t>
        <a:bodyPr/>
        <a:lstStyle/>
        <a:p>
          <a:r>
            <a:rPr lang="en-US" dirty="0"/>
            <a:t>Governed by rules and regulations of the Commonwealth of VA and local CPMT policy, and some federal regulations as well</a:t>
          </a:r>
        </a:p>
      </dgm:t>
    </dgm:pt>
    <dgm:pt modelId="{E5E457FF-AB21-4E4D-B859-9B9C071C0CC6}" type="parTrans" cxnId="{FBD76FD9-8B8F-477D-AE62-63F2C7AA24F5}">
      <dgm:prSet/>
      <dgm:spPr/>
      <dgm:t>
        <a:bodyPr/>
        <a:lstStyle/>
        <a:p>
          <a:endParaRPr lang="en-US"/>
        </a:p>
      </dgm:t>
    </dgm:pt>
    <dgm:pt modelId="{9480D5AC-332D-440E-B619-E42A6BBE53E3}" type="sibTrans" cxnId="{FBD76FD9-8B8F-477D-AE62-63F2C7AA24F5}">
      <dgm:prSet/>
      <dgm:spPr/>
      <dgm:t>
        <a:bodyPr/>
        <a:lstStyle/>
        <a:p>
          <a:endParaRPr lang="en-US"/>
        </a:p>
      </dgm:t>
    </dgm:pt>
    <dgm:pt modelId="{141124C7-EDDB-4707-91F1-9626390EFCEC}">
      <dgm:prSet/>
      <dgm:spPr/>
      <dgm:t>
        <a:bodyPr/>
        <a:lstStyle/>
        <a:p>
          <a:r>
            <a:rPr lang="en-US" dirty="0"/>
            <a:t>A </a:t>
          </a:r>
          <a:r>
            <a:rPr lang="en-US" u="sng" dirty="0"/>
            <a:t>Clinical team </a:t>
          </a:r>
          <a:r>
            <a:rPr lang="en-US" dirty="0"/>
            <a:t>that reviews the services being requested and what is being provided, and makes recommendations of appropriate services to the CPMT, which may or may not be the same services as being requested</a:t>
          </a:r>
        </a:p>
      </dgm:t>
    </dgm:pt>
    <dgm:pt modelId="{75670879-C3E1-490B-9BE9-8A75497F60CF}" type="parTrans" cxnId="{DA992F04-6B2A-44E1-B951-3507E36BCED6}">
      <dgm:prSet/>
      <dgm:spPr/>
      <dgm:t>
        <a:bodyPr/>
        <a:lstStyle/>
        <a:p>
          <a:endParaRPr lang="en-US"/>
        </a:p>
      </dgm:t>
    </dgm:pt>
    <dgm:pt modelId="{353B64C9-AC4A-4D12-92C9-12329D323616}" type="sibTrans" cxnId="{DA992F04-6B2A-44E1-B951-3507E36BCED6}">
      <dgm:prSet/>
      <dgm:spPr/>
    </dgm:pt>
    <dgm:pt modelId="{F8C6FEE2-7C8B-4F41-AF3B-41162854063C}">
      <dgm:prSet/>
      <dgm:spPr/>
      <dgm:t>
        <a:bodyPr/>
        <a:lstStyle/>
        <a:p>
          <a:r>
            <a:rPr lang="en-US" dirty="0"/>
            <a:t>Responsible to ensure services provided are: least restrictive, clinically appropriate and fiscally responsible</a:t>
          </a:r>
        </a:p>
      </dgm:t>
    </dgm:pt>
    <dgm:pt modelId="{FCC86538-B34F-404E-AA21-F06FF40D390D}" type="parTrans" cxnId="{7D439DF1-6EBB-4EDE-B58D-30606C7EEB33}">
      <dgm:prSet/>
      <dgm:spPr/>
    </dgm:pt>
    <dgm:pt modelId="{85ABEB7C-1851-4E2F-9D02-9CDAEB49E158}" type="sibTrans" cxnId="{7D439DF1-6EBB-4EDE-B58D-30606C7EEB33}">
      <dgm:prSet/>
      <dgm:spPr/>
    </dgm:pt>
    <dgm:pt modelId="{AD34D261-06EB-4C98-A0B9-7CD704469889}" type="pres">
      <dgm:prSet presAssocID="{C3F1AC98-015A-4DF2-A612-7D3056E8ED20}" presName="Name0" presStyleCnt="0">
        <dgm:presLayoutVars>
          <dgm:dir/>
          <dgm:animLvl val="lvl"/>
          <dgm:resizeHandles val="exact"/>
        </dgm:presLayoutVars>
      </dgm:prSet>
      <dgm:spPr/>
    </dgm:pt>
    <dgm:pt modelId="{7872DD63-F09E-495D-A955-40F47E9F70B7}" type="pres">
      <dgm:prSet presAssocID="{6BCCD507-497A-461E-BFFB-0711C41E15E0}" presName="composite" presStyleCnt="0"/>
      <dgm:spPr/>
    </dgm:pt>
    <dgm:pt modelId="{00D1DA63-7413-4D6C-8ABD-BB0FF3F557FD}" type="pres">
      <dgm:prSet presAssocID="{6BCCD507-497A-461E-BFFB-0711C41E15E0}" presName="parTx" presStyleLbl="alignNode1" presStyleIdx="0" presStyleCnt="2">
        <dgm:presLayoutVars>
          <dgm:chMax val="0"/>
          <dgm:chPref val="0"/>
          <dgm:bulletEnabled val="1"/>
        </dgm:presLayoutVars>
      </dgm:prSet>
      <dgm:spPr/>
    </dgm:pt>
    <dgm:pt modelId="{C86519DF-E6AB-4E61-B5BA-C9031381861F}" type="pres">
      <dgm:prSet presAssocID="{6BCCD507-497A-461E-BFFB-0711C41E15E0}" presName="desTx" presStyleLbl="alignAccFollowNode1" presStyleIdx="0" presStyleCnt="2">
        <dgm:presLayoutVars>
          <dgm:bulletEnabled val="1"/>
        </dgm:presLayoutVars>
      </dgm:prSet>
      <dgm:spPr/>
    </dgm:pt>
    <dgm:pt modelId="{E468F824-D377-4288-8015-A17FFDB98AD9}" type="pres">
      <dgm:prSet presAssocID="{C7260BCB-F178-48E6-889F-347676A38963}" presName="space" presStyleCnt="0"/>
      <dgm:spPr/>
    </dgm:pt>
    <dgm:pt modelId="{D1330596-5488-486E-8BD4-8850BF4A7DBC}" type="pres">
      <dgm:prSet presAssocID="{8FD35803-2ADE-4E8F-90EC-F40EF76B5C9F}" presName="composite" presStyleCnt="0"/>
      <dgm:spPr/>
    </dgm:pt>
    <dgm:pt modelId="{D8DB91C8-322D-41F3-840A-3DFA954644FE}" type="pres">
      <dgm:prSet presAssocID="{8FD35803-2ADE-4E8F-90EC-F40EF76B5C9F}" presName="parTx" presStyleLbl="alignNode1" presStyleIdx="1" presStyleCnt="2">
        <dgm:presLayoutVars>
          <dgm:chMax val="0"/>
          <dgm:chPref val="0"/>
          <dgm:bulletEnabled val="1"/>
        </dgm:presLayoutVars>
      </dgm:prSet>
      <dgm:spPr/>
    </dgm:pt>
    <dgm:pt modelId="{C4340F60-28B5-4A97-B053-48D1F15441AA}" type="pres">
      <dgm:prSet presAssocID="{8FD35803-2ADE-4E8F-90EC-F40EF76B5C9F}" presName="desTx" presStyleLbl="alignAccFollowNode1" presStyleIdx="1" presStyleCnt="2">
        <dgm:presLayoutVars>
          <dgm:bulletEnabled val="1"/>
        </dgm:presLayoutVars>
      </dgm:prSet>
      <dgm:spPr/>
    </dgm:pt>
  </dgm:ptLst>
  <dgm:cxnLst>
    <dgm:cxn modelId="{DA992F04-6B2A-44E1-B951-3507E36BCED6}" srcId="{6BCCD507-497A-461E-BFFB-0711C41E15E0}" destId="{141124C7-EDDB-4707-91F1-9626390EFCEC}" srcOrd="0" destOrd="0" parTransId="{75670879-C3E1-490B-9BE9-8A75497F60CF}" sibTransId="{353B64C9-AC4A-4D12-92C9-12329D323616}"/>
    <dgm:cxn modelId="{EC98B45B-4E46-4BDA-AC7A-590FD1161F12}" srcId="{C3F1AC98-015A-4DF2-A612-7D3056E8ED20}" destId="{6BCCD507-497A-461E-BFFB-0711C41E15E0}" srcOrd="0" destOrd="0" parTransId="{0F847CF6-58A5-4D79-BC36-3525F162F1EE}" sibTransId="{C7260BCB-F178-48E6-889F-347676A38963}"/>
    <dgm:cxn modelId="{0FA1425E-8899-4748-94AA-4D3E1BC5E0AD}" type="presOf" srcId="{F8C6FEE2-7C8B-4F41-AF3B-41162854063C}" destId="{C4340F60-28B5-4A97-B053-48D1F15441AA}" srcOrd="0" destOrd="1" presId="urn:microsoft.com/office/officeart/2005/8/layout/hList1"/>
    <dgm:cxn modelId="{7A57704B-BB75-4669-A00D-F680912DA17C}" type="presOf" srcId="{C3F1AC98-015A-4DF2-A612-7D3056E8ED20}" destId="{AD34D261-06EB-4C98-A0B9-7CD704469889}" srcOrd="0" destOrd="0" presId="urn:microsoft.com/office/officeart/2005/8/layout/hList1"/>
    <dgm:cxn modelId="{639B7457-D8A8-433B-BCAC-ABFC3E55E797}" type="presOf" srcId="{6BCCD507-497A-461E-BFFB-0711C41E15E0}" destId="{00D1DA63-7413-4D6C-8ABD-BB0FF3F557FD}" srcOrd="0" destOrd="0" presId="urn:microsoft.com/office/officeart/2005/8/layout/hList1"/>
    <dgm:cxn modelId="{14C22A5A-7E2F-421C-8B7E-795FFAEFD904}" type="presOf" srcId="{141124C7-EDDB-4707-91F1-9626390EFCEC}" destId="{C86519DF-E6AB-4E61-B5BA-C9031381861F}" srcOrd="0" destOrd="0" presId="urn:microsoft.com/office/officeart/2005/8/layout/hList1"/>
    <dgm:cxn modelId="{2617B65A-4B29-489B-B39A-980B455D92DB}" type="presOf" srcId="{6EEDCD28-F890-4F3E-A982-B05D9EE32129}" destId="{C4340F60-28B5-4A97-B053-48D1F15441AA}" srcOrd="0" destOrd="0" presId="urn:microsoft.com/office/officeart/2005/8/layout/hList1"/>
    <dgm:cxn modelId="{BA327ABF-B7A4-4088-9A20-F7DA187E11C3}" srcId="{C3F1AC98-015A-4DF2-A612-7D3056E8ED20}" destId="{8FD35803-2ADE-4E8F-90EC-F40EF76B5C9F}" srcOrd="1" destOrd="0" parTransId="{1043B356-E802-4C5A-85EF-A4D796A37A35}" sibTransId="{AF3CD8D0-DD00-4C3B-82ED-FE58EB748B17}"/>
    <dgm:cxn modelId="{FBD76FD9-8B8F-477D-AE62-63F2C7AA24F5}" srcId="{8FD35803-2ADE-4E8F-90EC-F40EF76B5C9F}" destId="{6EEDCD28-F890-4F3E-A982-B05D9EE32129}" srcOrd="0" destOrd="0" parTransId="{E5E457FF-AB21-4E4D-B859-9B9C071C0CC6}" sibTransId="{9480D5AC-332D-440E-B619-E42A6BBE53E3}"/>
    <dgm:cxn modelId="{DB1D7DE3-DBD4-4509-9894-E257887B2600}" type="presOf" srcId="{8FD35803-2ADE-4E8F-90EC-F40EF76B5C9F}" destId="{D8DB91C8-322D-41F3-840A-3DFA954644FE}" srcOrd="0" destOrd="0" presId="urn:microsoft.com/office/officeart/2005/8/layout/hList1"/>
    <dgm:cxn modelId="{7D439DF1-6EBB-4EDE-B58D-30606C7EEB33}" srcId="{8FD35803-2ADE-4E8F-90EC-F40EF76B5C9F}" destId="{F8C6FEE2-7C8B-4F41-AF3B-41162854063C}" srcOrd="1" destOrd="0" parTransId="{FCC86538-B34F-404E-AA21-F06FF40D390D}" sibTransId="{85ABEB7C-1851-4E2F-9D02-9CDAEB49E158}"/>
    <dgm:cxn modelId="{4DD60925-1ED8-427B-A639-C4682B1F5A38}" type="presParOf" srcId="{AD34D261-06EB-4C98-A0B9-7CD704469889}" destId="{7872DD63-F09E-495D-A955-40F47E9F70B7}" srcOrd="0" destOrd="0" presId="urn:microsoft.com/office/officeart/2005/8/layout/hList1"/>
    <dgm:cxn modelId="{68989ED3-A8C0-4166-895E-8F27ABE3268A}" type="presParOf" srcId="{7872DD63-F09E-495D-A955-40F47E9F70B7}" destId="{00D1DA63-7413-4D6C-8ABD-BB0FF3F557FD}" srcOrd="0" destOrd="0" presId="urn:microsoft.com/office/officeart/2005/8/layout/hList1"/>
    <dgm:cxn modelId="{1747BFDC-9605-4B5A-BBEB-3821B267728E}" type="presParOf" srcId="{7872DD63-F09E-495D-A955-40F47E9F70B7}" destId="{C86519DF-E6AB-4E61-B5BA-C9031381861F}" srcOrd="1" destOrd="0" presId="urn:microsoft.com/office/officeart/2005/8/layout/hList1"/>
    <dgm:cxn modelId="{ADDD750F-D5CB-46FA-8D3E-3B5EBF9B2E25}" type="presParOf" srcId="{AD34D261-06EB-4C98-A0B9-7CD704469889}" destId="{E468F824-D377-4288-8015-A17FFDB98AD9}" srcOrd="1" destOrd="0" presId="urn:microsoft.com/office/officeart/2005/8/layout/hList1"/>
    <dgm:cxn modelId="{B7A43B93-53A2-4374-A379-0A60FB0F0E89}" type="presParOf" srcId="{AD34D261-06EB-4C98-A0B9-7CD704469889}" destId="{D1330596-5488-486E-8BD4-8850BF4A7DBC}" srcOrd="2" destOrd="0" presId="urn:microsoft.com/office/officeart/2005/8/layout/hList1"/>
    <dgm:cxn modelId="{B1B6B0B2-A6D6-4DDA-BB14-0CAEA0C82265}" type="presParOf" srcId="{D1330596-5488-486E-8BD4-8850BF4A7DBC}" destId="{D8DB91C8-322D-41F3-840A-3DFA954644FE}" srcOrd="0" destOrd="0" presId="urn:microsoft.com/office/officeart/2005/8/layout/hList1"/>
    <dgm:cxn modelId="{442ED072-FDA4-446C-B29D-7B891579675F}" type="presParOf" srcId="{D1330596-5488-486E-8BD4-8850BF4A7DBC}" destId="{C4340F60-28B5-4A97-B053-48D1F15441A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1CCAA3F-B445-4360-BB86-57BC7E7A4D75}" type="doc">
      <dgm:prSet loTypeId="urn:microsoft.com/office/officeart/2016/7/layout/RepeatingBendingProcessNew" loCatId="process" qsTypeId="urn:microsoft.com/office/officeart/2005/8/quickstyle/simple1" qsCatId="simple" csTypeId="urn:microsoft.com/office/officeart/2005/8/colors/accent3_3" csCatId="accent3"/>
      <dgm:spPr/>
      <dgm:t>
        <a:bodyPr/>
        <a:lstStyle/>
        <a:p>
          <a:endParaRPr lang="en-US"/>
        </a:p>
      </dgm:t>
    </dgm:pt>
    <dgm:pt modelId="{C9CC7853-4E1F-434B-9A6F-5276847DCC02}">
      <dgm:prSet/>
      <dgm:spPr/>
      <dgm:t>
        <a:bodyPr/>
        <a:lstStyle/>
        <a:p>
          <a:r>
            <a:rPr lang="en-US"/>
            <a:t>Welcome &amp; Introductions</a:t>
          </a:r>
        </a:p>
      </dgm:t>
    </dgm:pt>
    <dgm:pt modelId="{779E3E72-07C0-4CC3-B46C-93EAF1BE0382}" type="parTrans" cxnId="{B3E908F0-F2E5-4699-977A-CE9503158110}">
      <dgm:prSet/>
      <dgm:spPr/>
      <dgm:t>
        <a:bodyPr/>
        <a:lstStyle/>
        <a:p>
          <a:endParaRPr lang="en-US"/>
        </a:p>
      </dgm:t>
    </dgm:pt>
    <dgm:pt modelId="{51960F7A-2355-4084-820D-5B447CFA5684}" type="sibTrans" cxnId="{B3E908F0-F2E5-4699-977A-CE9503158110}">
      <dgm:prSet/>
      <dgm:spPr/>
      <dgm:t>
        <a:bodyPr/>
        <a:lstStyle/>
        <a:p>
          <a:endParaRPr lang="en-US"/>
        </a:p>
      </dgm:t>
    </dgm:pt>
    <dgm:pt modelId="{2CBF27DE-CFCE-4814-AC3C-B5B18A8A5007}">
      <dgm:prSet/>
      <dgm:spPr/>
      <dgm:t>
        <a:bodyPr/>
        <a:lstStyle/>
        <a:p>
          <a:r>
            <a:rPr lang="en-US"/>
            <a:t>Case Manager</a:t>
          </a:r>
        </a:p>
      </dgm:t>
    </dgm:pt>
    <dgm:pt modelId="{386D0D4F-A284-41F0-BF4E-4F53071950ED}" type="parTrans" cxnId="{4C4CDDC7-613F-4291-A5ED-A927AF739D76}">
      <dgm:prSet/>
      <dgm:spPr/>
      <dgm:t>
        <a:bodyPr/>
        <a:lstStyle/>
        <a:p>
          <a:endParaRPr lang="en-US"/>
        </a:p>
      </dgm:t>
    </dgm:pt>
    <dgm:pt modelId="{F9C3F6E0-C137-4F0F-B6F5-85CA35F29A8F}" type="sibTrans" cxnId="{4C4CDDC7-613F-4291-A5ED-A927AF739D76}">
      <dgm:prSet/>
      <dgm:spPr/>
      <dgm:t>
        <a:bodyPr/>
        <a:lstStyle/>
        <a:p>
          <a:endParaRPr lang="en-US"/>
        </a:p>
      </dgm:t>
    </dgm:pt>
    <dgm:pt modelId="{27D9CDF1-3567-4D8C-B0A7-095F6E2BB6EA}">
      <dgm:prSet/>
      <dgm:spPr/>
      <dgm:t>
        <a:bodyPr/>
        <a:lstStyle/>
        <a:p>
          <a:r>
            <a:rPr lang="en-US"/>
            <a:t>Brief history of client/family-include reason for referral to FAPT</a:t>
          </a:r>
        </a:p>
      </dgm:t>
    </dgm:pt>
    <dgm:pt modelId="{365B4DEC-4C72-446F-9371-1CABE8655153}" type="parTrans" cxnId="{AB129A66-3705-4C04-8089-3F2C81405483}">
      <dgm:prSet/>
      <dgm:spPr/>
      <dgm:t>
        <a:bodyPr/>
        <a:lstStyle/>
        <a:p>
          <a:endParaRPr lang="en-US"/>
        </a:p>
      </dgm:t>
    </dgm:pt>
    <dgm:pt modelId="{2D07A3B0-BE02-4253-9F17-F2BA9C66B75F}" type="sibTrans" cxnId="{AB129A66-3705-4C04-8089-3F2C81405483}">
      <dgm:prSet/>
      <dgm:spPr/>
      <dgm:t>
        <a:bodyPr/>
        <a:lstStyle/>
        <a:p>
          <a:endParaRPr lang="en-US"/>
        </a:p>
      </dgm:t>
    </dgm:pt>
    <dgm:pt modelId="{D69DD917-B07D-4B90-9D28-EEBB1D5F6435}">
      <dgm:prSet/>
      <dgm:spPr/>
      <dgm:t>
        <a:bodyPr/>
        <a:lstStyle/>
        <a:p>
          <a:r>
            <a:rPr lang="en-US"/>
            <a:t>Past and/or current services-what worked/what didn’t</a:t>
          </a:r>
        </a:p>
      </dgm:t>
    </dgm:pt>
    <dgm:pt modelId="{B6A0E631-8ECD-4DCB-A773-6773BB0AD91C}" type="parTrans" cxnId="{A9B669F4-D7C1-4B3D-84B3-93723AAC088C}">
      <dgm:prSet/>
      <dgm:spPr/>
      <dgm:t>
        <a:bodyPr/>
        <a:lstStyle/>
        <a:p>
          <a:endParaRPr lang="en-US"/>
        </a:p>
      </dgm:t>
    </dgm:pt>
    <dgm:pt modelId="{AA54BE48-D1AC-45FD-94E4-DD7D45260D8A}" type="sibTrans" cxnId="{A9B669F4-D7C1-4B3D-84B3-93723AAC088C}">
      <dgm:prSet/>
      <dgm:spPr/>
      <dgm:t>
        <a:bodyPr/>
        <a:lstStyle/>
        <a:p>
          <a:endParaRPr lang="en-US"/>
        </a:p>
      </dgm:t>
    </dgm:pt>
    <dgm:pt modelId="{AD8ECAA0-84C4-40F0-8320-0624A28568B3}">
      <dgm:prSet/>
      <dgm:spPr/>
      <dgm:t>
        <a:bodyPr/>
        <a:lstStyle/>
        <a:p>
          <a:r>
            <a:rPr lang="en-US"/>
            <a:t>Client &amp; family strengths</a:t>
          </a:r>
        </a:p>
      </dgm:t>
    </dgm:pt>
    <dgm:pt modelId="{F6CCBA9A-9D76-4952-A958-B7D08D237847}" type="parTrans" cxnId="{0AE1D982-1773-4127-BEDD-668E2055143D}">
      <dgm:prSet/>
      <dgm:spPr/>
      <dgm:t>
        <a:bodyPr/>
        <a:lstStyle/>
        <a:p>
          <a:endParaRPr lang="en-US"/>
        </a:p>
      </dgm:t>
    </dgm:pt>
    <dgm:pt modelId="{454D482C-EC77-4A1C-8250-653C179C533E}" type="sibTrans" cxnId="{0AE1D982-1773-4127-BEDD-668E2055143D}">
      <dgm:prSet/>
      <dgm:spPr/>
      <dgm:t>
        <a:bodyPr/>
        <a:lstStyle/>
        <a:p>
          <a:endParaRPr lang="en-US"/>
        </a:p>
      </dgm:t>
    </dgm:pt>
    <dgm:pt modelId="{995927EF-19ED-4AB5-B208-FD468C26678A}">
      <dgm:prSet/>
      <dgm:spPr/>
      <dgm:t>
        <a:bodyPr/>
        <a:lstStyle/>
        <a:p>
          <a:r>
            <a:rPr lang="en-US"/>
            <a:t>Family &amp; Youth provide information</a:t>
          </a:r>
        </a:p>
      </dgm:t>
    </dgm:pt>
    <dgm:pt modelId="{21131DC8-3E1A-4D36-956F-49631F9B6FAE}" type="parTrans" cxnId="{D3F59BD1-C15D-47D2-AB30-E593BEC9D6E1}">
      <dgm:prSet/>
      <dgm:spPr/>
      <dgm:t>
        <a:bodyPr/>
        <a:lstStyle/>
        <a:p>
          <a:endParaRPr lang="en-US"/>
        </a:p>
      </dgm:t>
    </dgm:pt>
    <dgm:pt modelId="{DB9B9A6A-4CF2-405C-A0E3-669EF680731E}" type="sibTrans" cxnId="{D3F59BD1-C15D-47D2-AB30-E593BEC9D6E1}">
      <dgm:prSet/>
      <dgm:spPr/>
      <dgm:t>
        <a:bodyPr/>
        <a:lstStyle/>
        <a:p>
          <a:endParaRPr lang="en-US"/>
        </a:p>
      </dgm:t>
    </dgm:pt>
    <dgm:pt modelId="{DF558F59-9624-4664-BCCF-09E18F8E6C36}">
      <dgm:prSet/>
      <dgm:spPr/>
      <dgm:t>
        <a:bodyPr/>
        <a:lstStyle/>
        <a:p>
          <a:r>
            <a:rPr lang="en-US"/>
            <a:t>Discussion/Questions</a:t>
          </a:r>
        </a:p>
      </dgm:t>
    </dgm:pt>
    <dgm:pt modelId="{A2BC6356-045A-43F4-AD00-3A52EE6D375F}" type="parTrans" cxnId="{D6E1846E-8D12-431B-B289-06B6E16A74D3}">
      <dgm:prSet/>
      <dgm:spPr/>
      <dgm:t>
        <a:bodyPr/>
        <a:lstStyle/>
        <a:p>
          <a:endParaRPr lang="en-US"/>
        </a:p>
      </dgm:t>
    </dgm:pt>
    <dgm:pt modelId="{19341020-1899-4A88-9F06-A1C864E43499}" type="sibTrans" cxnId="{D6E1846E-8D12-431B-B289-06B6E16A74D3}">
      <dgm:prSet/>
      <dgm:spPr/>
      <dgm:t>
        <a:bodyPr/>
        <a:lstStyle/>
        <a:p>
          <a:endParaRPr lang="en-US"/>
        </a:p>
      </dgm:t>
    </dgm:pt>
    <dgm:pt modelId="{34ECDDDF-40A7-4C84-BE91-1E3798488964}">
      <dgm:prSet/>
      <dgm:spPr/>
      <dgm:t>
        <a:bodyPr/>
        <a:lstStyle/>
        <a:p>
          <a:r>
            <a:rPr lang="en-US"/>
            <a:t>FAPT recommendations/Budget Sheet reviewed, Participation &amp; Consent signed</a:t>
          </a:r>
        </a:p>
      </dgm:t>
    </dgm:pt>
    <dgm:pt modelId="{D0805A4A-95EE-4D23-AE59-2E311532E13A}" type="parTrans" cxnId="{8602E5EC-D52F-43C4-ACF9-289EDEFE6550}">
      <dgm:prSet/>
      <dgm:spPr/>
      <dgm:t>
        <a:bodyPr/>
        <a:lstStyle/>
        <a:p>
          <a:endParaRPr lang="en-US"/>
        </a:p>
      </dgm:t>
    </dgm:pt>
    <dgm:pt modelId="{E89EEB3B-DF66-4E81-8F7E-9CB10AE9CC75}" type="sibTrans" cxnId="{8602E5EC-D52F-43C4-ACF9-289EDEFE6550}">
      <dgm:prSet/>
      <dgm:spPr/>
      <dgm:t>
        <a:bodyPr/>
        <a:lstStyle/>
        <a:p>
          <a:endParaRPr lang="en-US"/>
        </a:p>
      </dgm:t>
    </dgm:pt>
    <dgm:pt modelId="{28CD3095-29BC-43C2-B10F-45ED2833FC7C}">
      <dgm:prSet/>
      <dgm:spPr/>
      <dgm:t>
        <a:bodyPr/>
        <a:lstStyle/>
        <a:p>
          <a:r>
            <a:rPr lang="en-US"/>
            <a:t>Next FAPT meeting scheduled</a:t>
          </a:r>
        </a:p>
      </dgm:t>
    </dgm:pt>
    <dgm:pt modelId="{C3F4428D-066C-42C6-B2AB-EC0DC6263A27}" type="parTrans" cxnId="{04ACCE51-7348-4D69-A5B6-933D342ABA28}">
      <dgm:prSet/>
      <dgm:spPr/>
      <dgm:t>
        <a:bodyPr/>
        <a:lstStyle/>
        <a:p>
          <a:endParaRPr lang="en-US"/>
        </a:p>
      </dgm:t>
    </dgm:pt>
    <dgm:pt modelId="{2CFF5F74-8DD1-4B78-9712-34F88E5E1A53}" type="sibTrans" cxnId="{04ACCE51-7348-4D69-A5B6-933D342ABA28}">
      <dgm:prSet/>
      <dgm:spPr/>
      <dgm:t>
        <a:bodyPr/>
        <a:lstStyle/>
        <a:p>
          <a:endParaRPr lang="en-US"/>
        </a:p>
      </dgm:t>
    </dgm:pt>
    <dgm:pt modelId="{26B30320-AE29-41A2-B228-E0CA06FC2340}" type="pres">
      <dgm:prSet presAssocID="{51CCAA3F-B445-4360-BB86-57BC7E7A4D75}" presName="Name0" presStyleCnt="0">
        <dgm:presLayoutVars>
          <dgm:dir/>
          <dgm:resizeHandles val="exact"/>
        </dgm:presLayoutVars>
      </dgm:prSet>
      <dgm:spPr/>
    </dgm:pt>
    <dgm:pt modelId="{5C32787E-88A9-4010-8E05-CA983F4FBDD4}" type="pres">
      <dgm:prSet presAssocID="{C9CC7853-4E1F-434B-9A6F-5276847DCC02}" presName="node" presStyleLbl="node1" presStyleIdx="0" presStyleCnt="6">
        <dgm:presLayoutVars>
          <dgm:bulletEnabled val="1"/>
        </dgm:presLayoutVars>
      </dgm:prSet>
      <dgm:spPr/>
    </dgm:pt>
    <dgm:pt modelId="{C9938E5B-BA89-434C-B0AF-08B0CD2663A6}" type="pres">
      <dgm:prSet presAssocID="{51960F7A-2355-4084-820D-5B447CFA5684}" presName="sibTrans" presStyleLbl="sibTrans1D1" presStyleIdx="0" presStyleCnt="5"/>
      <dgm:spPr/>
    </dgm:pt>
    <dgm:pt modelId="{5BB2C2BF-82F5-4AC2-8864-FC715117D8EA}" type="pres">
      <dgm:prSet presAssocID="{51960F7A-2355-4084-820D-5B447CFA5684}" presName="connectorText" presStyleLbl="sibTrans1D1" presStyleIdx="0" presStyleCnt="5"/>
      <dgm:spPr/>
    </dgm:pt>
    <dgm:pt modelId="{29E644CC-F1B7-4AA4-ABB3-3FA1810E1DAB}" type="pres">
      <dgm:prSet presAssocID="{2CBF27DE-CFCE-4814-AC3C-B5B18A8A5007}" presName="node" presStyleLbl="node1" presStyleIdx="1" presStyleCnt="6">
        <dgm:presLayoutVars>
          <dgm:bulletEnabled val="1"/>
        </dgm:presLayoutVars>
      </dgm:prSet>
      <dgm:spPr/>
    </dgm:pt>
    <dgm:pt modelId="{D20D02D8-0ED3-4CA0-984D-709EB34F77C4}" type="pres">
      <dgm:prSet presAssocID="{F9C3F6E0-C137-4F0F-B6F5-85CA35F29A8F}" presName="sibTrans" presStyleLbl="sibTrans1D1" presStyleIdx="1" presStyleCnt="5"/>
      <dgm:spPr/>
    </dgm:pt>
    <dgm:pt modelId="{FED85497-B4C7-49A3-9F5B-8F814ECC6B66}" type="pres">
      <dgm:prSet presAssocID="{F9C3F6E0-C137-4F0F-B6F5-85CA35F29A8F}" presName="connectorText" presStyleLbl="sibTrans1D1" presStyleIdx="1" presStyleCnt="5"/>
      <dgm:spPr/>
    </dgm:pt>
    <dgm:pt modelId="{83203A00-2B98-47C4-8B5C-5855D9489EC7}" type="pres">
      <dgm:prSet presAssocID="{995927EF-19ED-4AB5-B208-FD468C26678A}" presName="node" presStyleLbl="node1" presStyleIdx="2" presStyleCnt="6">
        <dgm:presLayoutVars>
          <dgm:bulletEnabled val="1"/>
        </dgm:presLayoutVars>
      </dgm:prSet>
      <dgm:spPr/>
    </dgm:pt>
    <dgm:pt modelId="{16B85B9B-1818-4461-9D1C-D977E37E2F92}" type="pres">
      <dgm:prSet presAssocID="{DB9B9A6A-4CF2-405C-A0E3-669EF680731E}" presName="sibTrans" presStyleLbl="sibTrans1D1" presStyleIdx="2" presStyleCnt="5"/>
      <dgm:spPr/>
    </dgm:pt>
    <dgm:pt modelId="{3A931E33-2CB2-42B2-B9F7-5C5803E42E70}" type="pres">
      <dgm:prSet presAssocID="{DB9B9A6A-4CF2-405C-A0E3-669EF680731E}" presName="connectorText" presStyleLbl="sibTrans1D1" presStyleIdx="2" presStyleCnt="5"/>
      <dgm:spPr/>
    </dgm:pt>
    <dgm:pt modelId="{D3757934-F2D3-421F-BC7F-98B9AFA1380B}" type="pres">
      <dgm:prSet presAssocID="{DF558F59-9624-4664-BCCF-09E18F8E6C36}" presName="node" presStyleLbl="node1" presStyleIdx="3" presStyleCnt="6">
        <dgm:presLayoutVars>
          <dgm:bulletEnabled val="1"/>
        </dgm:presLayoutVars>
      </dgm:prSet>
      <dgm:spPr/>
    </dgm:pt>
    <dgm:pt modelId="{48E3CE1C-8E50-41D1-8C2D-624B983824F8}" type="pres">
      <dgm:prSet presAssocID="{19341020-1899-4A88-9F06-A1C864E43499}" presName="sibTrans" presStyleLbl="sibTrans1D1" presStyleIdx="3" presStyleCnt="5"/>
      <dgm:spPr/>
    </dgm:pt>
    <dgm:pt modelId="{8AE5D89F-8C62-4A48-BDCA-D9A72F0EE678}" type="pres">
      <dgm:prSet presAssocID="{19341020-1899-4A88-9F06-A1C864E43499}" presName="connectorText" presStyleLbl="sibTrans1D1" presStyleIdx="3" presStyleCnt="5"/>
      <dgm:spPr/>
    </dgm:pt>
    <dgm:pt modelId="{DF9C01A0-E75F-48FD-A076-5102BB37F12A}" type="pres">
      <dgm:prSet presAssocID="{34ECDDDF-40A7-4C84-BE91-1E3798488964}" presName="node" presStyleLbl="node1" presStyleIdx="4" presStyleCnt="6">
        <dgm:presLayoutVars>
          <dgm:bulletEnabled val="1"/>
        </dgm:presLayoutVars>
      </dgm:prSet>
      <dgm:spPr/>
    </dgm:pt>
    <dgm:pt modelId="{7E14E3D4-B652-4FF3-A798-7C75635081B0}" type="pres">
      <dgm:prSet presAssocID="{E89EEB3B-DF66-4E81-8F7E-9CB10AE9CC75}" presName="sibTrans" presStyleLbl="sibTrans1D1" presStyleIdx="4" presStyleCnt="5"/>
      <dgm:spPr/>
    </dgm:pt>
    <dgm:pt modelId="{EBF6C853-0A7D-4435-95A7-47B839D17A22}" type="pres">
      <dgm:prSet presAssocID="{E89EEB3B-DF66-4E81-8F7E-9CB10AE9CC75}" presName="connectorText" presStyleLbl="sibTrans1D1" presStyleIdx="4" presStyleCnt="5"/>
      <dgm:spPr/>
    </dgm:pt>
    <dgm:pt modelId="{B6DB84A8-5F92-46CE-AC80-83E1A6088F8E}" type="pres">
      <dgm:prSet presAssocID="{28CD3095-29BC-43C2-B10F-45ED2833FC7C}" presName="node" presStyleLbl="node1" presStyleIdx="5" presStyleCnt="6">
        <dgm:presLayoutVars>
          <dgm:bulletEnabled val="1"/>
        </dgm:presLayoutVars>
      </dgm:prSet>
      <dgm:spPr/>
    </dgm:pt>
  </dgm:ptLst>
  <dgm:cxnLst>
    <dgm:cxn modelId="{7B0C3816-EC9F-4C6C-9B8D-561EC48A4887}" type="presOf" srcId="{DB9B9A6A-4CF2-405C-A0E3-669EF680731E}" destId="{3A931E33-2CB2-42B2-B9F7-5C5803E42E70}" srcOrd="1" destOrd="0" presId="urn:microsoft.com/office/officeart/2016/7/layout/RepeatingBendingProcessNew"/>
    <dgm:cxn modelId="{2706A02A-996D-49AC-8B7C-205BB176C80E}" type="presOf" srcId="{51CCAA3F-B445-4360-BB86-57BC7E7A4D75}" destId="{26B30320-AE29-41A2-B228-E0CA06FC2340}" srcOrd="0" destOrd="0" presId="urn:microsoft.com/office/officeart/2016/7/layout/RepeatingBendingProcessNew"/>
    <dgm:cxn modelId="{4FB0272C-4519-4BDE-8EB8-C89A06679F0D}" type="presOf" srcId="{2CBF27DE-CFCE-4814-AC3C-B5B18A8A5007}" destId="{29E644CC-F1B7-4AA4-ABB3-3FA1810E1DAB}" srcOrd="0" destOrd="0" presId="urn:microsoft.com/office/officeart/2016/7/layout/RepeatingBendingProcessNew"/>
    <dgm:cxn modelId="{91CB132D-BF17-4124-9682-6373CD6278B4}" type="presOf" srcId="{F9C3F6E0-C137-4F0F-B6F5-85CA35F29A8F}" destId="{FED85497-B4C7-49A3-9F5B-8F814ECC6B66}" srcOrd="1" destOrd="0" presId="urn:microsoft.com/office/officeart/2016/7/layout/RepeatingBendingProcessNew"/>
    <dgm:cxn modelId="{91A84130-5F81-4A96-BDCF-FD44967BB336}" type="presOf" srcId="{51960F7A-2355-4084-820D-5B447CFA5684}" destId="{C9938E5B-BA89-434C-B0AF-08B0CD2663A6}" srcOrd="0" destOrd="0" presId="urn:microsoft.com/office/officeart/2016/7/layout/RepeatingBendingProcessNew"/>
    <dgm:cxn modelId="{AB129A66-3705-4C04-8089-3F2C81405483}" srcId="{2CBF27DE-CFCE-4814-AC3C-B5B18A8A5007}" destId="{27D9CDF1-3567-4D8C-B0A7-095F6E2BB6EA}" srcOrd="0" destOrd="0" parTransId="{365B4DEC-4C72-446F-9371-1CABE8655153}" sibTransId="{2D07A3B0-BE02-4253-9F17-F2BA9C66B75F}"/>
    <dgm:cxn modelId="{1FFE2D47-D188-475C-9421-91288A64BD1A}" type="presOf" srcId="{27D9CDF1-3567-4D8C-B0A7-095F6E2BB6EA}" destId="{29E644CC-F1B7-4AA4-ABB3-3FA1810E1DAB}" srcOrd="0" destOrd="1" presId="urn:microsoft.com/office/officeart/2016/7/layout/RepeatingBendingProcessNew"/>
    <dgm:cxn modelId="{D6E1846E-8D12-431B-B289-06B6E16A74D3}" srcId="{51CCAA3F-B445-4360-BB86-57BC7E7A4D75}" destId="{DF558F59-9624-4664-BCCF-09E18F8E6C36}" srcOrd="3" destOrd="0" parTransId="{A2BC6356-045A-43F4-AD00-3A52EE6D375F}" sibTransId="{19341020-1899-4A88-9F06-A1C864E43499}"/>
    <dgm:cxn modelId="{04ACCE51-7348-4D69-A5B6-933D342ABA28}" srcId="{51CCAA3F-B445-4360-BB86-57BC7E7A4D75}" destId="{28CD3095-29BC-43C2-B10F-45ED2833FC7C}" srcOrd="5" destOrd="0" parTransId="{C3F4428D-066C-42C6-B2AB-EC0DC6263A27}" sibTransId="{2CFF5F74-8DD1-4B78-9712-34F88E5E1A53}"/>
    <dgm:cxn modelId="{9028F77F-83DA-4C68-9BFD-5F2E7C4CA9D3}" type="presOf" srcId="{C9CC7853-4E1F-434B-9A6F-5276847DCC02}" destId="{5C32787E-88A9-4010-8E05-CA983F4FBDD4}" srcOrd="0" destOrd="0" presId="urn:microsoft.com/office/officeart/2016/7/layout/RepeatingBendingProcessNew"/>
    <dgm:cxn modelId="{0AE1D982-1773-4127-BEDD-668E2055143D}" srcId="{2CBF27DE-CFCE-4814-AC3C-B5B18A8A5007}" destId="{AD8ECAA0-84C4-40F0-8320-0624A28568B3}" srcOrd="2" destOrd="0" parTransId="{F6CCBA9A-9D76-4952-A958-B7D08D237847}" sibTransId="{454D482C-EC77-4A1C-8250-653C179C533E}"/>
    <dgm:cxn modelId="{5E8D369B-BA8D-4C1B-8E02-CCA4959487BB}" type="presOf" srcId="{D69DD917-B07D-4B90-9D28-EEBB1D5F6435}" destId="{29E644CC-F1B7-4AA4-ABB3-3FA1810E1DAB}" srcOrd="0" destOrd="2" presId="urn:microsoft.com/office/officeart/2016/7/layout/RepeatingBendingProcessNew"/>
    <dgm:cxn modelId="{0C4B769E-4F34-4F74-B4C7-CF635D33751A}" type="presOf" srcId="{19341020-1899-4A88-9F06-A1C864E43499}" destId="{8AE5D89F-8C62-4A48-BDCA-D9A72F0EE678}" srcOrd="1" destOrd="0" presId="urn:microsoft.com/office/officeart/2016/7/layout/RepeatingBendingProcessNew"/>
    <dgm:cxn modelId="{793FE8A0-0D8B-4616-A46F-D8AB24DCEA3E}" type="presOf" srcId="{28CD3095-29BC-43C2-B10F-45ED2833FC7C}" destId="{B6DB84A8-5F92-46CE-AC80-83E1A6088F8E}" srcOrd="0" destOrd="0" presId="urn:microsoft.com/office/officeart/2016/7/layout/RepeatingBendingProcessNew"/>
    <dgm:cxn modelId="{5672BEB3-57F8-4BD1-8042-29B94EFD8600}" type="presOf" srcId="{DB9B9A6A-4CF2-405C-A0E3-669EF680731E}" destId="{16B85B9B-1818-4461-9D1C-D977E37E2F92}" srcOrd="0" destOrd="0" presId="urn:microsoft.com/office/officeart/2016/7/layout/RepeatingBendingProcessNew"/>
    <dgm:cxn modelId="{EED9ECB6-A845-4796-9327-385C23B3CB7E}" type="presOf" srcId="{F9C3F6E0-C137-4F0F-B6F5-85CA35F29A8F}" destId="{D20D02D8-0ED3-4CA0-984D-709EB34F77C4}" srcOrd="0" destOrd="0" presId="urn:microsoft.com/office/officeart/2016/7/layout/RepeatingBendingProcessNew"/>
    <dgm:cxn modelId="{0C6DCDB7-9249-482F-974C-FE502AED4CDC}" type="presOf" srcId="{E89EEB3B-DF66-4E81-8F7E-9CB10AE9CC75}" destId="{7E14E3D4-B652-4FF3-A798-7C75635081B0}" srcOrd="0" destOrd="0" presId="urn:microsoft.com/office/officeart/2016/7/layout/RepeatingBendingProcessNew"/>
    <dgm:cxn modelId="{C13A44C1-0670-4E3D-976A-F1E2751C919D}" type="presOf" srcId="{995927EF-19ED-4AB5-B208-FD468C26678A}" destId="{83203A00-2B98-47C4-8B5C-5855D9489EC7}" srcOrd="0" destOrd="0" presId="urn:microsoft.com/office/officeart/2016/7/layout/RepeatingBendingProcessNew"/>
    <dgm:cxn modelId="{4C4CDDC7-613F-4291-A5ED-A927AF739D76}" srcId="{51CCAA3F-B445-4360-BB86-57BC7E7A4D75}" destId="{2CBF27DE-CFCE-4814-AC3C-B5B18A8A5007}" srcOrd="1" destOrd="0" parTransId="{386D0D4F-A284-41F0-BF4E-4F53071950ED}" sibTransId="{F9C3F6E0-C137-4F0F-B6F5-85CA35F29A8F}"/>
    <dgm:cxn modelId="{B7E292CD-7314-4CB6-9A09-0A81B42095BD}" type="presOf" srcId="{34ECDDDF-40A7-4C84-BE91-1E3798488964}" destId="{DF9C01A0-E75F-48FD-A076-5102BB37F12A}" srcOrd="0" destOrd="0" presId="urn:microsoft.com/office/officeart/2016/7/layout/RepeatingBendingProcessNew"/>
    <dgm:cxn modelId="{475086CF-6416-42CB-8825-4B0D16B4D85E}" type="presOf" srcId="{51960F7A-2355-4084-820D-5B447CFA5684}" destId="{5BB2C2BF-82F5-4AC2-8864-FC715117D8EA}" srcOrd="1" destOrd="0" presId="urn:microsoft.com/office/officeart/2016/7/layout/RepeatingBendingProcessNew"/>
    <dgm:cxn modelId="{AD8400D1-FC7C-47E5-93A3-087BEF4D75FF}" type="presOf" srcId="{DF558F59-9624-4664-BCCF-09E18F8E6C36}" destId="{D3757934-F2D3-421F-BC7F-98B9AFA1380B}" srcOrd="0" destOrd="0" presId="urn:microsoft.com/office/officeart/2016/7/layout/RepeatingBendingProcessNew"/>
    <dgm:cxn modelId="{D3F59BD1-C15D-47D2-AB30-E593BEC9D6E1}" srcId="{51CCAA3F-B445-4360-BB86-57BC7E7A4D75}" destId="{995927EF-19ED-4AB5-B208-FD468C26678A}" srcOrd="2" destOrd="0" parTransId="{21131DC8-3E1A-4D36-956F-49631F9B6FAE}" sibTransId="{DB9B9A6A-4CF2-405C-A0E3-669EF680731E}"/>
    <dgm:cxn modelId="{7542D1D7-AE89-4C1B-BF90-362B8EE28718}" type="presOf" srcId="{19341020-1899-4A88-9F06-A1C864E43499}" destId="{48E3CE1C-8E50-41D1-8C2D-624B983824F8}" srcOrd="0" destOrd="0" presId="urn:microsoft.com/office/officeart/2016/7/layout/RepeatingBendingProcessNew"/>
    <dgm:cxn modelId="{563DDBE0-34AF-4C5F-8F6F-87BB46F8575A}" type="presOf" srcId="{AD8ECAA0-84C4-40F0-8320-0624A28568B3}" destId="{29E644CC-F1B7-4AA4-ABB3-3FA1810E1DAB}" srcOrd="0" destOrd="3" presId="urn:microsoft.com/office/officeart/2016/7/layout/RepeatingBendingProcessNew"/>
    <dgm:cxn modelId="{8602E5EC-D52F-43C4-ACF9-289EDEFE6550}" srcId="{51CCAA3F-B445-4360-BB86-57BC7E7A4D75}" destId="{34ECDDDF-40A7-4C84-BE91-1E3798488964}" srcOrd="4" destOrd="0" parTransId="{D0805A4A-95EE-4D23-AE59-2E311532E13A}" sibTransId="{E89EEB3B-DF66-4E81-8F7E-9CB10AE9CC75}"/>
    <dgm:cxn modelId="{DD1B00ED-3006-4BBE-A847-44E37AA0FF7B}" type="presOf" srcId="{E89EEB3B-DF66-4E81-8F7E-9CB10AE9CC75}" destId="{EBF6C853-0A7D-4435-95A7-47B839D17A22}" srcOrd="1" destOrd="0" presId="urn:microsoft.com/office/officeart/2016/7/layout/RepeatingBendingProcessNew"/>
    <dgm:cxn modelId="{B3E908F0-F2E5-4699-977A-CE9503158110}" srcId="{51CCAA3F-B445-4360-BB86-57BC7E7A4D75}" destId="{C9CC7853-4E1F-434B-9A6F-5276847DCC02}" srcOrd="0" destOrd="0" parTransId="{779E3E72-07C0-4CC3-B46C-93EAF1BE0382}" sibTransId="{51960F7A-2355-4084-820D-5B447CFA5684}"/>
    <dgm:cxn modelId="{A9B669F4-D7C1-4B3D-84B3-93723AAC088C}" srcId="{2CBF27DE-CFCE-4814-AC3C-B5B18A8A5007}" destId="{D69DD917-B07D-4B90-9D28-EEBB1D5F6435}" srcOrd="1" destOrd="0" parTransId="{B6A0E631-8ECD-4DCB-A773-6773BB0AD91C}" sibTransId="{AA54BE48-D1AC-45FD-94E4-DD7D45260D8A}"/>
    <dgm:cxn modelId="{60F4436D-C874-46D9-B4F1-377852D36438}" type="presParOf" srcId="{26B30320-AE29-41A2-B228-E0CA06FC2340}" destId="{5C32787E-88A9-4010-8E05-CA983F4FBDD4}" srcOrd="0" destOrd="0" presId="urn:microsoft.com/office/officeart/2016/7/layout/RepeatingBendingProcessNew"/>
    <dgm:cxn modelId="{F02E1D72-EB8A-4896-8493-6AD176CCACD7}" type="presParOf" srcId="{26B30320-AE29-41A2-B228-E0CA06FC2340}" destId="{C9938E5B-BA89-434C-B0AF-08B0CD2663A6}" srcOrd="1" destOrd="0" presId="urn:microsoft.com/office/officeart/2016/7/layout/RepeatingBendingProcessNew"/>
    <dgm:cxn modelId="{A39B3D21-E935-44E5-BB72-BEF072C80B24}" type="presParOf" srcId="{C9938E5B-BA89-434C-B0AF-08B0CD2663A6}" destId="{5BB2C2BF-82F5-4AC2-8864-FC715117D8EA}" srcOrd="0" destOrd="0" presId="urn:microsoft.com/office/officeart/2016/7/layout/RepeatingBendingProcessNew"/>
    <dgm:cxn modelId="{67CC5B30-5C62-448E-BEB6-E0EE710C8231}" type="presParOf" srcId="{26B30320-AE29-41A2-B228-E0CA06FC2340}" destId="{29E644CC-F1B7-4AA4-ABB3-3FA1810E1DAB}" srcOrd="2" destOrd="0" presId="urn:microsoft.com/office/officeart/2016/7/layout/RepeatingBendingProcessNew"/>
    <dgm:cxn modelId="{A306CDB8-FC58-4FA8-9FF9-9BB9501EE1A8}" type="presParOf" srcId="{26B30320-AE29-41A2-B228-E0CA06FC2340}" destId="{D20D02D8-0ED3-4CA0-984D-709EB34F77C4}" srcOrd="3" destOrd="0" presId="urn:microsoft.com/office/officeart/2016/7/layout/RepeatingBendingProcessNew"/>
    <dgm:cxn modelId="{071199B6-E40B-4EB6-B5F5-AD80BC279E52}" type="presParOf" srcId="{D20D02D8-0ED3-4CA0-984D-709EB34F77C4}" destId="{FED85497-B4C7-49A3-9F5B-8F814ECC6B66}" srcOrd="0" destOrd="0" presId="urn:microsoft.com/office/officeart/2016/7/layout/RepeatingBendingProcessNew"/>
    <dgm:cxn modelId="{6E8B520C-C58D-4383-ADFC-AD531FF4579B}" type="presParOf" srcId="{26B30320-AE29-41A2-B228-E0CA06FC2340}" destId="{83203A00-2B98-47C4-8B5C-5855D9489EC7}" srcOrd="4" destOrd="0" presId="urn:microsoft.com/office/officeart/2016/7/layout/RepeatingBendingProcessNew"/>
    <dgm:cxn modelId="{F7B773A8-A8F7-4ED1-94ED-2EC537AB6902}" type="presParOf" srcId="{26B30320-AE29-41A2-B228-E0CA06FC2340}" destId="{16B85B9B-1818-4461-9D1C-D977E37E2F92}" srcOrd="5" destOrd="0" presId="urn:microsoft.com/office/officeart/2016/7/layout/RepeatingBendingProcessNew"/>
    <dgm:cxn modelId="{1935D28B-F1F2-4615-944E-D244F63869C7}" type="presParOf" srcId="{16B85B9B-1818-4461-9D1C-D977E37E2F92}" destId="{3A931E33-2CB2-42B2-B9F7-5C5803E42E70}" srcOrd="0" destOrd="0" presId="urn:microsoft.com/office/officeart/2016/7/layout/RepeatingBendingProcessNew"/>
    <dgm:cxn modelId="{C61F4D7E-CAE2-4004-B3AE-A5AB938DEB00}" type="presParOf" srcId="{26B30320-AE29-41A2-B228-E0CA06FC2340}" destId="{D3757934-F2D3-421F-BC7F-98B9AFA1380B}" srcOrd="6" destOrd="0" presId="urn:microsoft.com/office/officeart/2016/7/layout/RepeatingBendingProcessNew"/>
    <dgm:cxn modelId="{B484897B-3EC1-465F-9BF6-BD5629D4BA27}" type="presParOf" srcId="{26B30320-AE29-41A2-B228-E0CA06FC2340}" destId="{48E3CE1C-8E50-41D1-8C2D-624B983824F8}" srcOrd="7" destOrd="0" presId="urn:microsoft.com/office/officeart/2016/7/layout/RepeatingBendingProcessNew"/>
    <dgm:cxn modelId="{26248429-23E7-49FF-94A1-2D86A3D141D3}" type="presParOf" srcId="{48E3CE1C-8E50-41D1-8C2D-624B983824F8}" destId="{8AE5D89F-8C62-4A48-BDCA-D9A72F0EE678}" srcOrd="0" destOrd="0" presId="urn:microsoft.com/office/officeart/2016/7/layout/RepeatingBendingProcessNew"/>
    <dgm:cxn modelId="{4A7319F6-6702-4407-974F-CCB13DF320D3}" type="presParOf" srcId="{26B30320-AE29-41A2-B228-E0CA06FC2340}" destId="{DF9C01A0-E75F-48FD-A076-5102BB37F12A}" srcOrd="8" destOrd="0" presId="urn:microsoft.com/office/officeart/2016/7/layout/RepeatingBendingProcessNew"/>
    <dgm:cxn modelId="{718F04B2-C009-43AC-BD9D-A0A1F822F348}" type="presParOf" srcId="{26B30320-AE29-41A2-B228-E0CA06FC2340}" destId="{7E14E3D4-B652-4FF3-A798-7C75635081B0}" srcOrd="9" destOrd="0" presId="urn:microsoft.com/office/officeart/2016/7/layout/RepeatingBendingProcessNew"/>
    <dgm:cxn modelId="{6DE19F44-5FE9-4D57-8527-AFAE947B2888}" type="presParOf" srcId="{7E14E3D4-B652-4FF3-A798-7C75635081B0}" destId="{EBF6C853-0A7D-4435-95A7-47B839D17A22}" srcOrd="0" destOrd="0" presId="urn:microsoft.com/office/officeart/2016/7/layout/RepeatingBendingProcessNew"/>
    <dgm:cxn modelId="{0E5CA94F-355C-48FA-AFC5-29FAF764C507}" type="presParOf" srcId="{26B30320-AE29-41A2-B228-E0CA06FC2340}" destId="{B6DB84A8-5F92-46CE-AC80-83E1A6088F8E}"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51CAE69-2B33-4D02-859C-015164C67776}" type="doc">
      <dgm:prSet loTypeId="urn:microsoft.com/office/officeart/2005/8/layout/default" loCatId="list" qsTypeId="urn:microsoft.com/office/officeart/2005/8/quickstyle/simple4" qsCatId="simple" csTypeId="urn:microsoft.com/office/officeart/2005/8/colors/accent5_3" csCatId="accent5"/>
      <dgm:spPr/>
      <dgm:t>
        <a:bodyPr/>
        <a:lstStyle/>
        <a:p>
          <a:endParaRPr lang="en-US"/>
        </a:p>
      </dgm:t>
    </dgm:pt>
    <dgm:pt modelId="{B83E7471-1911-455E-B7D7-06C70D6EEE01}">
      <dgm:prSet/>
      <dgm:spPr/>
      <dgm:t>
        <a:bodyPr/>
        <a:lstStyle/>
        <a:p>
          <a:r>
            <a:rPr lang="en-US"/>
            <a:t>What are the prior services, resources, interventions tried to alleviate the problem?</a:t>
          </a:r>
        </a:p>
      </dgm:t>
    </dgm:pt>
    <dgm:pt modelId="{D690773E-1BC1-48BC-AE10-2B736B2EF194}" type="parTrans" cxnId="{B7FD7996-51A7-4CC2-9C61-E3159EE10E8F}">
      <dgm:prSet/>
      <dgm:spPr/>
      <dgm:t>
        <a:bodyPr/>
        <a:lstStyle/>
        <a:p>
          <a:endParaRPr lang="en-US"/>
        </a:p>
      </dgm:t>
    </dgm:pt>
    <dgm:pt modelId="{53733229-0830-4AED-BF97-6CD76E8563BB}" type="sibTrans" cxnId="{B7FD7996-51A7-4CC2-9C61-E3159EE10E8F}">
      <dgm:prSet/>
      <dgm:spPr/>
      <dgm:t>
        <a:bodyPr/>
        <a:lstStyle/>
        <a:p>
          <a:endParaRPr lang="en-US"/>
        </a:p>
      </dgm:t>
    </dgm:pt>
    <dgm:pt modelId="{7DA0F7CF-6C30-4B4D-903B-927C979DC45D}">
      <dgm:prSet/>
      <dgm:spPr/>
      <dgm:t>
        <a:bodyPr/>
        <a:lstStyle/>
        <a:p>
          <a:r>
            <a:rPr lang="en-US"/>
            <a:t>Have other funding sources been ruled out?</a:t>
          </a:r>
        </a:p>
      </dgm:t>
    </dgm:pt>
    <dgm:pt modelId="{E33CA879-5EFB-4CF4-8C90-07C8E27D5CCE}" type="parTrans" cxnId="{E67C7924-C9FA-49C8-A471-2863568BD05B}">
      <dgm:prSet/>
      <dgm:spPr/>
      <dgm:t>
        <a:bodyPr/>
        <a:lstStyle/>
        <a:p>
          <a:endParaRPr lang="en-US"/>
        </a:p>
      </dgm:t>
    </dgm:pt>
    <dgm:pt modelId="{FF93E4BC-E14F-4A33-B136-460E44FCD72E}" type="sibTrans" cxnId="{E67C7924-C9FA-49C8-A471-2863568BD05B}">
      <dgm:prSet/>
      <dgm:spPr/>
      <dgm:t>
        <a:bodyPr/>
        <a:lstStyle/>
        <a:p>
          <a:endParaRPr lang="en-US"/>
        </a:p>
      </dgm:t>
    </dgm:pt>
    <dgm:pt modelId="{71580C22-E60D-4297-A981-8A4915A3E217}">
      <dgm:prSet/>
      <dgm:spPr/>
      <dgm:t>
        <a:bodyPr/>
        <a:lstStyle/>
        <a:p>
          <a:r>
            <a:rPr lang="en-US"/>
            <a:t>How long have the problem behaviors lasted, and across what settings?</a:t>
          </a:r>
        </a:p>
      </dgm:t>
    </dgm:pt>
    <dgm:pt modelId="{CD22123C-B2C5-4227-AEC9-896644C0A05E}" type="parTrans" cxnId="{05D018EF-ABDA-44DF-8972-7A104CEF7AF5}">
      <dgm:prSet/>
      <dgm:spPr/>
      <dgm:t>
        <a:bodyPr/>
        <a:lstStyle/>
        <a:p>
          <a:endParaRPr lang="en-US"/>
        </a:p>
      </dgm:t>
    </dgm:pt>
    <dgm:pt modelId="{8DC58147-A86A-4013-8F34-3C124BE54AFB}" type="sibTrans" cxnId="{05D018EF-ABDA-44DF-8972-7A104CEF7AF5}">
      <dgm:prSet/>
      <dgm:spPr/>
      <dgm:t>
        <a:bodyPr/>
        <a:lstStyle/>
        <a:p>
          <a:endParaRPr lang="en-US"/>
        </a:p>
      </dgm:t>
    </dgm:pt>
    <dgm:pt modelId="{780C0887-18A1-46D1-BD44-B8AFF574D849}">
      <dgm:prSet/>
      <dgm:spPr/>
      <dgm:t>
        <a:bodyPr/>
        <a:lstStyle/>
        <a:p>
          <a:r>
            <a:rPr lang="en-US"/>
            <a:t>What are the barriers to less restrictive services?</a:t>
          </a:r>
        </a:p>
      </dgm:t>
    </dgm:pt>
    <dgm:pt modelId="{19870FC0-C603-4FB7-8DB5-F595C43E6135}" type="parTrans" cxnId="{723A3171-C86E-46AB-83B3-D256DC139810}">
      <dgm:prSet/>
      <dgm:spPr/>
      <dgm:t>
        <a:bodyPr/>
        <a:lstStyle/>
        <a:p>
          <a:endParaRPr lang="en-US"/>
        </a:p>
      </dgm:t>
    </dgm:pt>
    <dgm:pt modelId="{2430803D-03CB-43E2-BB17-6650A1D242E4}" type="sibTrans" cxnId="{723A3171-C86E-46AB-83B3-D256DC139810}">
      <dgm:prSet/>
      <dgm:spPr/>
      <dgm:t>
        <a:bodyPr/>
        <a:lstStyle/>
        <a:p>
          <a:endParaRPr lang="en-US"/>
        </a:p>
      </dgm:t>
    </dgm:pt>
    <dgm:pt modelId="{68B6DA1E-E0FF-4CE0-8649-81F08D0D7ECA}">
      <dgm:prSet/>
      <dgm:spPr/>
      <dgm:t>
        <a:bodyPr/>
        <a:lstStyle/>
        <a:p>
          <a:r>
            <a:rPr lang="en-US"/>
            <a:t>What are the identified goals for the indicated service?</a:t>
          </a:r>
        </a:p>
      </dgm:t>
    </dgm:pt>
    <dgm:pt modelId="{148F9400-17D4-42D4-BE34-1E6C8CBA8717}" type="parTrans" cxnId="{02B5C2D0-2587-4C57-A5EC-0E97CA1D0EFA}">
      <dgm:prSet/>
      <dgm:spPr/>
      <dgm:t>
        <a:bodyPr/>
        <a:lstStyle/>
        <a:p>
          <a:endParaRPr lang="en-US"/>
        </a:p>
      </dgm:t>
    </dgm:pt>
    <dgm:pt modelId="{D126753C-FFE6-44C7-BC32-4B8D1F6E00F3}" type="sibTrans" cxnId="{02B5C2D0-2587-4C57-A5EC-0E97CA1D0EFA}">
      <dgm:prSet/>
      <dgm:spPr/>
      <dgm:t>
        <a:bodyPr/>
        <a:lstStyle/>
        <a:p>
          <a:endParaRPr lang="en-US"/>
        </a:p>
      </dgm:t>
    </dgm:pt>
    <dgm:pt modelId="{1C81F44F-B2A7-496E-BD99-2C72A29135FC}">
      <dgm:prSet/>
      <dgm:spPr/>
      <dgm:t>
        <a:bodyPr/>
        <a:lstStyle/>
        <a:p>
          <a:r>
            <a:rPr lang="en-US"/>
            <a:t>What are the step-down plans?</a:t>
          </a:r>
        </a:p>
      </dgm:t>
    </dgm:pt>
    <dgm:pt modelId="{261FDE20-6FD6-4201-A880-B7028AEEE7E2}" type="parTrans" cxnId="{14A9BB2A-E1F1-4DAD-88BF-65BF36349408}">
      <dgm:prSet/>
      <dgm:spPr/>
      <dgm:t>
        <a:bodyPr/>
        <a:lstStyle/>
        <a:p>
          <a:endParaRPr lang="en-US"/>
        </a:p>
      </dgm:t>
    </dgm:pt>
    <dgm:pt modelId="{484A2513-A81E-4579-8729-447CF3D0E300}" type="sibTrans" cxnId="{14A9BB2A-E1F1-4DAD-88BF-65BF36349408}">
      <dgm:prSet/>
      <dgm:spPr/>
      <dgm:t>
        <a:bodyPr/>
        <a:lstStyle/>
        <a:p>
          <a:endParaRPr lang="en-US"/>
        </a:p>
      </dgm:t>
    </dgm:pt>
    <dgm:pt modelId="{D9423984-7DD7-4D02-884D-22219868ED8A}" type="pres">
      <dgm:prSet presAssocID="{351CAE69-2B33-4D02-859C-015164C67776}" presName="diagram" presStyleCnt="0">
        <dgm:presLayoutVars>
          <dgm:dir/>
          <dgm:resizeHandles val="exact"/>
        </dgm:presLayoutVars>
      </dgm:prSet>
      <dgm:spPr/>
    </dgm:pt>
    <dgm:pt modelId="{C1B35FCF-A34C-44D3-AA3F-AA6B4DB9B49F}" type="pres">
      <dgm:prSet presAssocID="{B83E7471-1911-455E-B7D7-06C70D6EEE01}" presName="node" presStyleLbl="node1" presStyleIdx="0" presStyleCnt="6">
        <dgm:presLayoutVars>
          <dgm:bulletEnabled val="1"/>
        </dgm:presLayoutVars>
      </dgm:prSet>
      <dgm:spPr/>
    </dgm:pt>
    <dgm:pt modelId="{09F79D3A-2FB9-47A9-9C40-9DDBC92CA7B7}" type="pres">
      <dgm:prSet presAssocID="{53733229-0830-4AED-BF97-6CD76E8563BB}" presName="sibTrans" presStyleCnt="0"/>
      <dgm:spPr/>
    </dgm:pt>
    <dgm:pt modelId="{221C7775-D805-49A7-903E-3FF86A01015B}" type="pres">
      <dgm:prSet presAssocID="{7DA0F7CF-6C30-4B4D-903B-927C979DC45D}" presName="node" presStyleLbl="node1" presStyleIdx="1" presStyleCnt="6">
        <dgm:presLayoutVars>
          <dgm:bulletEnabled val="1"/>
        </dgm:presLayoutVars>
      </dgm:prSet>
      <dgm:spPr/>
    </dgm:pt>
    <dgm:pt modelId="{D2A9AEA3-0B60-4030-9209-7A761567B5D5}" type="pres">
      <dgm:prSet presAssocID="{FF93E4BC-E14F-4A33-B136-460E44FCD72E}" presName="sibTrans" presStyleCnt="0"/>
      <dgm:spPr/>
    </dgm:pt>
    <dgm:pt modelId="{3FA2648D-5F01-4047-B6F5-89637CB38480}" type="pres">
      <dgm:prSet presAssocID="{71580C22-E60D-4297-A981-8A4915A3E217}" presName="node" presStyleLbl="node1" presStyleIdx="2" presStyleCnt="6">
        <dgm:presLayoutVars>
          <dgm:bulletEnabled val="1"/>
        </dgm:presLayoutVars>
      </dgm:prSet>
      <dgm:spPr/>
    </dgm:pt>
    <dgm:pt modelId="{4109676C-2EE8-42D0-9160-B9EAF19FE433}" type="pres">
      <dgm:prSet presAssocID="{8DC58147-A86A-4013-8F34-3C124BE54AFB}" presName="sibTrans" presStyleCnt="0"/>
      <dgm:spPr/>
    </dgm:pt>
    <dgm:pt modelId="{C588B83B-47A3-4050-86B8-64C18EB9D91B}" type="pres">
      <dgm:prSet presAssocID="{780C0887-18A1-46D1-BD44-B8AFF574D849}" presName="node" presStyleLbl="node1" presStyleIdx="3" presStyleCnt="6">
        <dgm:presLayoutVars>
          <dgm:bulletEnabled val="1"/>
        </dgm:presLayoutVars>
      </dgm:prSet>
      <dgm:spPr/>
    </dgm:pt>
    <dgm:pt modelId="{8D27C8F9-456C-476A-966C-82C84A897C98}" type="pres">
      <dgm:prSet presAssocID="{2430803D-03CB-43E2-BB17-6650A1D242E4}" presName="sibTrans" presStyleCnt="0"/>
      <dgm:spPr/>
    </dgm:pt>
    <dgm:pt modelId="{1E85CC4D-CE49-4457-A1B2-402FE4132836}" type="pres">
      <dgm:prSet presAssocID="{68B6DA1E-E0FF-4CE0-8649-81F08D0D7ECA}" presName="node" presStyleLbl="node1" presStyleIdx="4" presStyleCnt="6">
        <dgm:presLayoutVars>
          <dgm:bulletEnabled val="1"/>
        </dgm:presLayoutVars>
      </dgm:prSet>
      <dgm:spPr/>
    </dgm:pt>
    <dgm:pt modelId="{FC2B43DA-3586-4F65-BF54-8B13D45DE153}" type="pres">
      <dgm:prSet presAssocID="{D126753C-FFE6-44C7-BC32-4B8D1F6E00F3}" presName="sibTrans" presStyleCnt="0"/>
      <dgm:spPr/>
    </dgm:pt>
    <dgm:pt modelId="{40DBD31C-5750-4EA7-BD3E-4F7AC5AE536B}" type="pres">
      <dgm:prSet presAssocID="{1C81F44F-B2A7-496E-BD99-2C72A29135FC}" presName="node" presStyleLbl="node1" presStyleIdx="5" presStyleCnt="6">
        <dgm:presLayoutVars>
          <dgm:bulletEnabled val="1"/>
        </dgm:presLayoutVars>
      </dgm:prSet>
      <dgm:spPr/>
    </dgm:pt>
  </dgm:ptLst>
  <dgm:cxnLst>
    <dgm:cxn modelId="{7444D80C-0CF8-4853-8CBC-C3ADB4296583}" type="presOf" srcId="{780C0887-18A1-46D1-BD44-B8AFF574D849}" destId="{C588B83B-47A3-4050-86B8-64C18EB9D91B}" srcOrd="0" destOrd="0" presId="urn:microsoft.com/office/officeart/2005/8/layout/default"/>
    <dgm:cxn modelId="{E67C7924-C9FA-49C8-A471-2863568BD05B}" srcId="{351CAE69-2B33-4D02-859C-015164C67776}" destId="{7DA0F7CF-6C30-4B4D-903B-927C979DC45D}" srcOrd="1" destOrd="0" parTransId="{E33CA879-5EFB-4CF4-8C90-07C8E27D5CCE}" sibTransId="{FF93E4BC-E14F-4A33-B136-460E44FCD72E}"/>
    <dgm:cxn modelId="{4CE8662A-F5E6-49D4-9A9C-CF4DB672D679}" type="presOf" srcId="{68B6DA1E-E0FF-4CE0-8649-81F08D0D7ECA}" destId="{1E85CC4D-CE49-4457-A1B2-402FE4132836}" srcOrd="0" destOrd="0" presId="urn:microsoft.com/office/officeart/2005/8/layout/default"/>
    <dgm:cxn modelId="{14A9BB2A-E1F1-4DAD-88BF-65BF36349408}" srcId="{351CAE69-2B33-4D02-859C-015164C67776}" destId="{1C81F44F-B2A7-496E-BD99-2C72A29135FC}" srcOrd="5" destOrd="0" parTransId="{261FDE20-6FD6-4201-A880-B7028AEEE7E2}" sibTransId="{484A2513-A81E-4579-8729-447CF3D0E300}"/>
    <dgm:cxn modelId="{AFB5732C-1352-45E1-8CF7-B844DBDA27AB}" type="presOf" srcId="{B83E7471-1911-455E-B7D7-06C70D6EEE01}" destId="{C1B35FCF-A34C-44D3-AA3F-AA6B4DB9B49F}" srcOrd="0" destOrd="0" presId="urn:microsoft.com/office/officeart/2005/8/layout/default"/>
    <dgm:cxn modelId="{723A3171-C86E-46AB-83B3-D256DC139810}" srcId="{351CAE69-2B33-4D02-859C-015164C67776}" destId="{780C0887-18A1-46D1-BD44-B8AFF574D849}" srcOrd="3" destOrd="0" parTransId="{19870FC0-C603-4FB7-8DB5-F595C43E6135}" sibTransId="{2430803D-03CB-43E2-BB17-6650A1D242E4}"/>
    <dgm:cxn modelId="{09894752-CC2A-4CA5-A167-39445D1C98C6}" type="presOf" srcId="{7DA0F7CF-6C30-4B4D-903B-927C979DC45D}" destId="{221C7775-D805-49A7-903E-3FF86A01015B}" srcOrd="0" destOrd="0" presId="urn:microsoft.com/office/officeart/2005/8/layout/default"/>
    <dgm:cxn modelId="{22B99A8F-DDDD-4E18-A5ED-72713348EBA5}" type="presOf" srcId="{351CAE69-2B33-4D02-859C-015164C67776}" destId="{D9423984-7DD7-4D02-884D-22219868ED8A}" srcOrd="0" destOrd="0" presId="urn:microsoft.com/office/officeart/2005/8/layout/default"/>
    <dgm:cxn modelId="{B7FD7996-51A7-4CC2-9C61-E3159EE10E8F}" srcId="{351CAE69-2B33-4D02-859C-015164C67776}" destId="{B83E7471-1911-455E-B7D7-06C70D6EEE01}" srcOrd="0" destOrd="0" parTransId="{D690773E-1BC1-48BC-AE10-2B736B2EF194}" sibTransId="{53733229-0830-4AED-BF97-6CD76E8563BB}"/>
    <dgm:cxn modelId="{88B0BD9D-1DDC-4C5D-B1EF-76F089C364CF}" type="presOf" srcId="{1C81F44F-B2A7-496E-BD99-2C72A29135FC}" destId="{40DBD31C-5750-4EA7-BD3E-4F7AC5AE536B}" srcOrd="0" destOrd="0" presId="urn:microsoft.com/office/officeart/2005/8/layout/default"/>
    <dgm:cxn modelId="{02B5C2D0-2587-4C57-A5EC-0E97CA1D0EFA}" srcId="{351CAE69-2B33-4D02-859C-015164C67776}" destId="{68B6DA1E-E0FF-4CE0-8649-81F08D0D7ECA}" srcOrd="4" destOrd="0" parTransId="{148F9400-17D4-42D4-BE34-1E6C8CBA8717}" sibTransId="{D126753C-FFE6-44C7-BC32-4B8D1F6E00F3}"/>
    <dgm:cxn modelId="{05D018EF-ABDA-44DF-8972-7A104CEF7AF5}" srcId="{351CAE69-2B33-4D02-859C-015164C67776}" destId="{71580C22-E60D-4297-A981-8A4915A3E217}" srcOrd="2" destOrd="0" parTransId="{CD22123C-B2C5-4227-AEC9-896644C0A05E}" sibTransId="{8DC58147-A86A-4013-8F34-3C124BE54AFB}"/>
    <dgm:cxn modelId="{82AFE9F6-EA0C-4823-9D89-A8F3DAB1755B}" type="presOf" srcId="{71580C22-E60D-4297-A981-8A4915A3E217}" destId="{3FA2648D-5F01-4047-B6F5-89637CB38480}" srcOrd="0" destOrd="0" presId="urn:microsoft.com/office/officeart/2005/8/layout/default"/>
    <dgm:cxn modelId="{6380152C-5C7A-4F19-8530-7DB410FBBD13}" type="presParOf" srcId="{D9423984-7DD7-4D02-884D-22219868ED8A}" destId="{C1B35FCF-A34C-44D3-AA3F-AA6B4DB9B49F}" srcOrd="0" destOrd="0" presId="urn:microsoft.com/office/officeart/2005/8/layout/default"/>
    <dgm:cxn modelId="{6AC20C88-B081-487E-A49E-C3485142DFD7}" type="presParOf" srcId="{D9423984-7DD7-4D02-884D-22219868ED8A}" destId="{09F79D3A-2FB9-47A9-9C40-9DDBC92CA7B7}" srcOrd="1" destOrd="0" presId="urn:microsoft.com/office/officeart/2005/8/layout/default"/>
    <dgm:cxn modelId="{057FD7E5-2517-4F51-9AC6-BA589A369397}" type="presParOf" srcId="{D9423984-7DD7-4D02-884D-22219868ED8A}" destId="{221C7775-D805-49A7-903E-3FF86A01015B}" srcOrd="2" destOrd="0" presId="urn:microsoft.com/office/officeart/2005/8/layout/default"/>
    <dgm:cxn modelId="{ABED8110-9B4C-4961-AB10-82018242598F}" type="presParOf" srcId="{D9423984-7DD7-4D02-884D-22219868ED8A}" destId="{D2A9AEA3-0B60-4030-9209-7A761567B5D5}" srcOrd="3" destOrd="0" presId="urn:microsoft.com/office/officeart/2005/8/layout/default"/>
    <dgm:cxn modelId="{7AE99104-B3C5-4241-AA33-3BFE3A810A24}" type="presParOf" srcId="{D9423984-7DD7-4D02-884D-22219868ED8A}" destId="{3FA2648D-5F01-4047-B6F5-89637CB38480}" srcOrd="4" destOrd="0" presId="urn:microsoft.com/office/officeart/2005/8/layout/default"/>
    <dgm:cxn modelId="{5476D2B4-A8D8-43DE-992D-7FE2703B605A}" type="presParOf" srcId="{D9423984-7DD7-4D02-884D-22219868ED8A}" destId="{4109676C-2EE8-42D0-9160-B9EAF19FE433}" srcOrd="5" destOrd="0" presId="urn:microsoft.com/office/officeart/2005/8/layout/default"/>
    <dgm:cxn modelId="{E67EE76F-F073-48AF-818A-63405E58D7DF}" type="presParOf" srcId="{D9423984-7DD7-4D02-884D-22219868ED8A}" destId="{C588B83B-47A3-4050-86B8-64C18EB9D91B}" srcOrd="6" destOrd="0" presId="urn:microsoft.com/office/officeart/2005/8/layout/default"/>
    <dgm:cxn modelId="{95EA3AE3-5758-4A8B-B2F3-81FF4340F539}" type="presParOf" srcId="{D9423984-7DD7-4D02-884D-22219868ED8A}" destId="{8D27C8F9-456C-476A-966C-82C84A897C98}" srcOrd="7" destOrd="0" presId="urn:microsoft.com/office/officeart/2005/8/layout/default"/>
    <dgm:cxn modelId="{452FE822-8C6C-46B4-A1F8-F5FB3CCBD81E}" type="presParOf" srcId="{D9423984-7DD7-4D02-884D-22219868ED8A}" destId="{1E85CC4D-CE49-4457-A1B2-402FE4132836}" srcOrd="8" destOrd="0" presId="urn:microsoft.com/office/officeart/2005/8/layout/default"/>
    <dgm:cxn modelId="{65D87674-0225-450A-830C-C7E083E343B1}" type="presParOf" srcId="{D9423984-7DD7-4D02-884D-22219868ED8A}" destId="{FC2B43DA-3586-4F65-BF54-8B13D45DE153}" srcOrd="9" destOrd="0" presId="urn:microsoft.com/office/officeart/2005/8/layout/default"/>
    <dgm:cxn modelId="{ACC5ECFE-2594-4284-BB24-CD89AC7C3F4E}" type="presParOf" srcId="{D9423984-7DD7-4D02-884D-22219868ED8A}" destId="{40DBD31C-5750-4EA7-BD3E-4F7AC5AE536B}"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9A8BE-CFEE-4D63-8BDE-40E34FE7944F}">
      <dsp:nvSpPr>
        <dsp:cNvPr id="0" name=""/>
        <dsp:cNvSpPr/>
      </dsp:nvSpPr>
      <dsp:spPr>
        <a:xfrm>
          <a:off x="3080" y="464830"/>
          <a:ext cx="2444055" cy="342167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22300">
            <a:lnSpc>
              <a:spcPct val="90000"/>
            </a:lnSpc>
            <a:spcBef>
              <a:spcPct val="0"/>
            </a:spcBef>
            <a:spcAft>
              <a:spcPct val="35000"/>
            </a:spcAft>
            <a:buNone/>
          </a:pPr>
          <a:r>
            <a:rPr lang="en-US" sz="1400" kern="1200" dirty="0"/>
            <a:t>Exhaust all other funding resources including: Medicaid, Private Insurance, Services through sliding fee scale or civic organizations (</a:t>
          </a:r>
          <a:r>
            <a:rPr lang="en-US" sz="1400" kern="1200" dirty="0" err="1"/>
            <a:t>ie</a:t>
          </a:r>
          <a:r>
            <a:rPr lang="en-US" sz="1400" kern="1200" dirty="0"/>
            <a:t>-Big Brother/Big Sister)</a:t>
          </a:r>
        </a:p>
      </dsp:txBody>
      <dsp:txXfrm>
        <a:off x="3080" y="1765067"/>
        <a:ext cx="2444055" cy="2053006"/>
      </dsp:txXfrm>
    </dsp:sp>
    <dsp:sp modelId="{DF701B51-936A-48F5-BBB0-0D182E3C8AA3}">
      <dsp:nvSpPr>
        <dsp:cNvPr id="0" name=""/>
        <dsp:cNvSpPr/>
      </dsp:nvSpPr>
      <dsp:spPr>
        <a:xfrm>
          <a:off x="711856" y="806997"/>
          <a:ext cx="1026503" cy="1026503"/>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62184" y="957325"/>
        <a:ext cx="725847" cy="725847"/>
      </dsp:txXfrm>
    </dsp:sp>
    <dsp:sp modelId="{733FA575-7D8A-43E4-ADB5-079988AD44F4}">
      <dsp:nvSpPr>
        <dsp:cNvPr id="0" name=""/>
        <dsp:cNvSpPr/>
      </dsp:nvSpPr>
      <dsp:spPr>
        <a:xfrm>
          <a:off x="3080" y="3886435"/>
          <a:ext cx="2444055"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6F1650-78BF-48E7-BF32-EFA43F9D099B}">
      <dsp:nvSpPr>
        <dsp:cNvPr id="0" name=""/>
        <dsp:cNvSpPr/>
      </dsp:nvSpPr>
      <dsp:spPr>
        <a:xfrm>
          <a:off x="2691541" y="464830"/>
          <a:ext cx="2444055" cy="342167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22300">
            <a:lnSpc>
              <a:spcPct val="90000"/>
            </a:lnSpc>
            <a:spcBef>
              <a:spcPct val="0"/>
            </a:spcBef>
            <a:spcAft>
              <a:spcPct val="35000"/>
            </a:spcAft>
            <a:buNone/>
          </a:pPr>
          <a:r>
            <a:rPr lang="en-US" sz="1400" kern="1200" dirty="0"/>
            <a:t>Complete CSA documentation &amp; inform family of potential Parental Contribution/Copayment</a:t>
          </a:r>
        </a:p>
      </dsp:txBody>
      <dsp:txXfrm>
        <a:off x="2691541" y="1765067"/>
        <a:ext cx="2444055" cy="2053006"/>
      </dsp:txXfrm>
    </dsp:sp>
    <dsp:sp modelId="{7FEE50E1-FF6C-43DF-A5E6-06A0F1069758}">
      <dsp:nvSpPr>
        <dsp:cNvPr id="0" name=""/>
        <dsp:cNvSpPr/>
      </dsp:nvSpPr>
      <dsp:spPr>
        <a:xfrm>
          <a:off x="3400317" y="806997"/>
          <a:ext cx="1026503" cy="1026503"/>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550645" y="957325"/>
        <a:ext cx="725847" cy="725847"/>
      </dsp:txXfrm>
    </dsp:sp>
    <dsp:sp modelId="{F3CC7BCC-375B-4081-8CC5-2D122018DB1A}">
      <dsp:nvSpPr>
        <dsp:cNvPr id="0" name=""/>
        <dsp:cNvSpPr/>
      </dsp:nvSpPr>
      <dsp:spPr>
        <a:xfrm>
          <a:off x="2691541" y="3886435"/>
          <a:ext cx="2444055"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C4DF43-37F8-48B0-8E3B-1AB94792F976}">
      <dsp:nvSpPr>
        <dsp:cNvPr id="0" name=""/>
        <dsp:cNvSpPr/>
      </dsp:nvSpPr>
      <dsp:spPr>
        <a:xfrm>
          <a:off x="5380002" y="464830"/>
          <a:ext cx="2444055" cy="342167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22300">
            <a:lnSpc>
              <a:spcPct val="90000"/>
            </a:lnSpc>
            <a:spcBef>
              <a:spcPct val="0"/>
            </a:spcBef>
            <a:spcAft>
              <a:spcPct val="35000"/>
            </a:spcAft>
            <a:buNone/>
          </a:pPr>
          <a:r>
            <a:rPr lang="en-US" sz="1400" kern="1200" dirty="0"/>
            <a:t>Prepare Family for meeting</a:t>
          </a:r>
        </a:p>
      </dsp:txBody>
      <dsp:txXfrm>
        <a:off x="5380002" y="1765067"/>
        <a:ext cx="2444055" cy="2053006"/>
      </dsp:txXfrm>
    </dsp:sp>
    <dsp:sp modelId="{8DC70AD9-5C13-4AD5-82B8-27DB4EF4A2DE}">
      <dsp:nvSpPr>
        <dsp:cNvPr id="0" name=""/>
        <dsp:cNvSpPr/>
      </dsp:nvSpPr>
      <dsp:spPr>
        <a:xfrm>
          <a:off x="6088778" y="806997"/>
          <a:ext cx="1026503" cy="1026503"/>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239106" y="957325"/>
        <a:ext cx="725847" cy="725847"/>
      </dsp:txXfrm>
    </dsp:sp>
    <dsp:sp modelId="{25E6366B-5A02-4313-A36C-363845DF6DCD}">
      <dsp:nvSpPr>
        <dsp:cNvPr id="0" name=""/>
        <dsp:cNvSpPr/>
      </dsp:nvSpPr>
      <dsp:spPr>
        <a:xfrm>
          <a:off x="5380002" y="3886435"/>
          <a:ext cx="2444055"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662CEA-205F-470B-B3E6-C3EA3A2C320F}">
      <dsp:nvSpPr>
        <dsp:cNvPr id="0" name=""/>
        <dsp:cNvSpPr/>
      </dsp:nvSpPr>
      <dsp:spPr>
        <a:xfrm>
          <a:off x="8068463" y="464830"/>
          <a:ext cx="2444055" cy="342167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622300">
            <a:lnSpc>
              <a:spcPct val="90000"/>
            </a:lnSpc>
            <a:spcBef>
              <a:spcPct val="0"/>
            </a:spcBef>
            <a:spcAft>
              <a:spcPct val="35000"/>
            </a:spcAft>
            <a:buNone/>
          </a:pPr>
          <a:r>
            <a:rPr lang="en-US" sz="1400" kern="1200" dirty="0"/>
            <a:t>Ongoing case management</a:t>
          </a:r>
        </a:p>
      </dsp:txBody>
      <dsp:txXfrm>
        <a:off x="8068463" y="1765067"/>
        <a:ext cx="2444055" cy="2053006"/>
      </dsp:txXfrm>
    </dsp:sp>
    <dsp:sp modelId="{DC610CA9-5994-4BD3-BE8C-14D820049C3F}">
      <dsp:nvSpPr>
        <dsp:cNvPr id="0" name=""/>
        <dsp:cNvSpPr/>
      </dsp:nvSpPr>
      <dsp:spPr>
        <a:xfrm>
          <a:off x="8777239" y="806997"/>
          <a:ext cx="1026503" cy="1026503"/>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8927567" y="957325"/>
        <a:ext cx="725847" cy="725847"/>
      </dsp:txXfrm>
    </dsp:sp>
    <dsp:sp modelId="{C876DED6-826E-49C7-9BC3-17BE2171243C}">
      <dsp:nvSpPr>
        <dsp:cNvPr id="0" name=""/>
        <dsp:cNvSpPr/>
      </dsp:nvSpPr>
      <dsp:spPr>
        <a:xfrm>
          <a:off x="8068463" y="3886435"/>
          <a:ext cx="2444055"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AE9EB9-98E1-4A2D-94A5-DCF5757B806D}">
      <dsp:nvSpPr>
        <dsp:cNvPr id="0" name=""/>
        <dsp:cNvSpPr/>
      </dsp:nvSpPr>
      <dsp:spPr>
        <a:xfrm>
          <a:off x="0" y="375750"/>
          <a:ext cx="6269038" cy="2677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6547" tIns="520700" rIns="48654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EDCD-Elderly or Disabled with Consumer Direction</a:t>
          </a:r>
        </a:p>
        <a:p>
          <a:pPr marL="342900" lvl="2" indent="-171450" algn="l" defTabSz="800100">
            <a:lnSpc>
              <a:spcPct val="90000"/>
            </a:lnSpc>
            <a:spcBef>
              <a:spcPct val="0"/>
            </a:spcBef>
            <a:spcAft>
              <a:spcPct val="15000"/>
            </a:spcAft>
            <a:buChar char="•"/>
          </a:pPr>
          <a:r>
            <a:rPr lang="en-US" sz="1800" kern="1200" dirty="0"/>
            <a:t>Respite, Attendant Care</a:t>
          </a:r>
        </a:p>
        <a:p>
          <a:pPr marL="171450" lvl="1" indent="-171450" algn="l" defTabSz="800100">
            <a:lnSpc>
              <a:spcPct val="90000"/>
            </a:lnSpc>
            <a:spcBef>
              <a:spcPct val="0"/>
            </a:spcBef>
            <a:spcAft>
              <a:spcPct val="15000"/>
            </a:spcAft>
            <a:buChar char="•"/>
          </a:pPr>
          <a:r>
            <a:rPr lang="en-US" sz="1800" kern="1200" dirty="0"/>
            <a:t>CL-Community Living, formerly ID-Intellectual Disability</a:t>
          </a:r>
        </a:p>
        <a:p>
          <a:pPr marL="342900" lvl="2" indent="-171450" algn="l" defTabSz="800100">
            <a:lnSpc>
              <a:spcPct val="90000"/>
            </a:lnSpc>
            <a:spcBef>
              <a:spcPct val="0"/>
            </a:spcBef>
            <a:spcAft>
              <a:spcPct val="15000"/>
            </a:spcAft>
            <a:buChar char="•"/>
          </a:pPr>
          <a:r>
            <a:rPr lang="en-US" sz="1800" kern="1200" dirty="0"/>
            <a:t>Congregate Care living</a:t>
          </a:r>
        </a:p>
        <a:p>
          <a:pPr marL="171450" lvl="1" indent="-171450" algn="l" defTabSz="800100">
            <a:lnSpc>
              <a:spcPct val="90000"/>
            </a:lnSpc>
            <a:spcBef>
              <a:spcPct val="0"/>
            </a:spcBef>
            <a:spcAft>
              <a:spcPct val="15000"/>
            </a:spcAft>
            <a:buChar char="•"/>
          </a:pPr>
          <a:r>
            <a:rPr lang="en-US" sz="1800" kern="1200" dirty="0"/>
            <a:t>FIS-Family and Individual Supports, formerly DD-Developmental Disabilities</a:t>
          </a:r>
        </a:p>
        <a:p>
          <a:pPr marL="342900" lvl="2" indent="-171450" algn="l" defTabSz="800100">
            <a:lnSpc>
              <a:spcPct val="90000"/>
            </a:lnSpc>
            <a:spcBef>
              <a:spcPct val="0"/>
            </a:spcBef>
            <a:spcAft>
              <a:spcPct val="15000"/>
            </a:spcAft>
            <a:buChar char="•"/>
          </a:pPr>
          <a:r>
            <a:rPr lang="en-US" sz="1800" kern="1200" dirty="0"/>
            <a:t>Community based supports</a:t>
          </a:r>
        </a:p>
      </dsp:txBody>
      <dsp:txXfrm>
        <a:off x="0" y="375750"/>
        <a:ext cx="6269038" cy="2677500"/>
      </dsp:txXfrm>
    </dsp:sp>
    <dsp:sp modelId="{12A7F236-F671-440B-A91A-42EF5CBDED50}">
      <dsp:nvSpPr>
        <dsp:cNvPr id="0" name=""/>
        <dsp:cNvSpPr/>
      </dsp:nvSpPr>
      <dsp:spPr>
        <a:xfrm>
          <a:off x="313451" y="6750"/>
          <a:ext cx="4388326" cy="738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868" tIns="0" rIns="165868" bIns="0" numCol="1" spcCol="1270" anchor="ctr" anchorCtr="0">
          <a:noAutofit/>
        </a:bodyPr>
        <a:lstStyle/>
        <a:p>
          <a:pPr marL="0" lvl="0" indent="0" algn="l" defTabSz="800100">
            <a:lnSpc>
              <a:spcPct val="90000"/>
            </a:lnSpc>
            <a:spcBef>
              <a:spcPct val="0"/>
            </a:spcBef>
            <a:spcAft>
              <a:spcPct val="35000"/>
            </a:spcAft>
            <a:buNone/>
          </a:pPr>
          <a:r>
            <a:rPr lang="en-US" sz="1800" kern="1200" dirty="0"/>
            <a:t>Waivers</a:t>
          </a:r>
        </a:p>
      </dsp:txBody>
      <dsp:txXfrm>
        <a:off x="349477" y="42776"/>
        <a:ext cx="4316274" cy="665948"/>
      </dsp:txXfrm>
    </dsp:sp>
    <dsp:sp modelId="{565A694E-FBF4-40E9-942E-D237313C70FB}">
      <dsp:nvSpPr>
        <dsp:cNvPr id="0" name=""/>
        <dsp:cNvSpPr/>
      </dsp:nvSpPr>
      <dsp:spPr>
        <a:xfrm>
          <a:off x="0" y="3557250"/>
          <a:ext cx="6269038" cy="20081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6547" tIns="520700" rIns="486547"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Comprehensive and preventive health care services for children under age 21 who are enrolled in Medicaid.</a:t>
          </a:r>
        </a:p>
        <a:p>
          <a:pPr marL="342900" lvl="2" indent="-171450" algn="l" defTabSz="800100">
            <a:lnSpc>
              <a:spcPct val="90000"/>
            </a:lnSpc>
            <a:spcBef>
              <a:spcPct val="0"/>
            </a:spcBef>
            <a:spcAft>
              <a:spcPct val="15000"/>
            </a:spcAft>
            <a:buChar char="•"/>
          </a:pPr>
          <a:r>
            <a:rPr lang="en-US" sz="1800" kern="1200" dirty="0"/>
            <a:t>“Correct or ameliorate defects and physical and mental illnesses or conditions”</a:t>
          </a:r>
        </a:p>
        <a:p>
          <a:pPr marL="342900" lvl="2" indent="-171450" algn="l" defTabSz="800100">
            <a:lnSpc>
              <a:spcPct val="90000"/>
            </a:lnSpc>
            <a:spcBef>
              <a:spcPct val="0"/>
            </a:spcBef>
            <a:spcAft>
              <a:spcPct val="15000"/>
            </a:spcAft>
            <a:buChar char="•"/>
          </a:pPr>
          <a:r>
            <a:rPr lang="en-US" sz="1800" kern="1200" dirty="0"/>
            <a:t>ABA</a:t>
          </a:r>
        </a:p>
      </dsp:txBody>
      <dsp:txXfrm>
        <a:off x="0" y="3557250"/>
        <a:ext cx="6269038" cy="2008125"/>
      </dsp:txXfrm>
    </dsp:sp>
    <dsp:sp modelId="{59D2C2C9-AA95-4B92-88F1-A6862096BFA8}">
      <dsp:nvSpPr>
        <dsp:cNvPr id="0" name=""/>
        <dsp:cNvSpPr/>
      </dsp:nvSpPr>
      <dsp:spPr>
        <a:xfrm>
          <a:off x="313451" y="3188250"/>
          <a:ext cx="4388326" cy="738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868" tIns="0" rIns="165868" bIns="0" numCol="1" spcCol="1270" anchor="ctr" anchorCtr="0">
          <a:noAutofit/>
        </a:bodyPr>
        <a:lstStyle/>
        <a:p>
          <a:pPr marL="0" lvl="0" indent="0" algn="l" defTabSz="800100">
            <a:lnSpc>
              <a:spcPct val="90000"/>
            </a:lnSpc>
            <a:spcBef>
              <a:spcPct val="0"/>
            </a:spcBef>
            <a:spcAft>
              <a:spcPct val="35000"/>
            </a:spcAft>
            <a:buNone/>
          </a:pPr>
          <a:r>
            <a:rPr lang="en-US" sz="1800" kern="1200" dirty="0"/>
            <a:t>EPSDT-Early Periodic Screening, Diagnostic, and Treatment</a:t>
          </a:r>
        </a:p>
      </dsp:txBody>
      <dsp:txXfrm>
        <a:off x="349477" y="3224276"/>
        <a:ext cx="4316274"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AE9EB9-98E1-4A2D-94A5-DCF5757B806D}">
      <dsp:nvSpPr>
        <dsp:cNvPr id="0" name=""/>
        <dsp:cNvSpPr/>
      </dsp:nvSpPr>
      <dsp:spPr>
        <a:xfrm>
          <a:off x="0" y="695362"/>
          <a:ext cx="6269038" cy="16663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6547" tIns="479044" rIns="486547"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Full continuum</a:t>
          </a:r>
        </a:p>
        <a:p>
          <a:pPr marL="457200" lvl="2" indent="-228600" algn="l" defTabSz="1022350">
            <a:lnSpc>
              <a:spcPct val="90000"/>
            </a:lnSpc>
            <a:spcBef>
              <a:spcPct val="0"/>
            </a:spcBef>
            <a:spcAft>
              <a:spcPct val="15000"/>
            </a:spcAft>
            <a:buChar char="•"/>
          </a:pPr>
          <a:r>
            <a:rPr lang="en-US" sz="2300" kern="1200" dirty="0"/>
            <a:t>Community based services through Acute Psychiatric Hospitalization</a:t>
          </a:r>
        </a:p>
      </dsp:txBody>
      <dsp:txXfrm>
        <a:off x="0" y="695362"/>
        <a:ext cx="6269038" cy="1666350"/>
      </dsp:txXfrm>
    </dsp:sp>
    <dsp:sp modelId="{12A7F236-F671-440B-A91A-42EF5CBDED50}">
      <dsp:nvSpPr>
        <dsp:cNvPr id="0" name=""/>
        <dsp:cNvSpPr/>
      </dsp:nvSpPr>
      <dsp:spPr>
        <a:xfrm>
          <a:off x="313451" y="355882"/>
          <a:ext cx="4388326"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868" tIns="0" rIns="165868" bIns="0" numCol="1" spcCol="1270" anchor="ctr" anchorCtr="0">
          <a:noAutofit/>
        </a:bodyPr>
        <a:lstStyle/>
        <a:p>
          <a:pPr marL="0" lvl="0" indent="0" algn="l" defTabSz="1022350">
            <a:lnSpc>
              <a:spcPct val="90000"/>
            </a:lnSpc>
            <a:spcBef>
              <a:spcPct val="0"/>
            </a:spcBef>
            <a:spcAft>
              <a:spcPct val="35000"/>
            </a:spcAft>
            <a:buNone/>
          </a:pPr>
          <a:r>
            <a:rPr lang="en-US" sz="2300" kern="1200" dirty="0"/>
            <a:t>Fee for Service/MCO/FAMIS Plus</a:t>
          </a:r>
        </a:p>
      </dsp:txBody>
      <dsp:txXfrm>
        <a:off x="346595" y="389026"/>
        <a:ext cx="4322038" cy="612672"/>
      </dsp:txXfrm>
    </dsp:sp>
    <dsp:sp modelId="{565A694E-FBF4-40E9-942E-D237313C70FB}">
      <dsp:nvSpPr>
        <dsp:cNvPr id="0" name=""/>
        <dsp:cNvSpPr/>
      </dsp:nvSpPr>
      <dsp:spPr>
        <a:xfrm>
          <a:off x="0" y="2825392"/>
          <a:ext cx="6269038" cy="239084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86547" tIns="479044" rIns="486547"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Service duplications</a:t>
          </a:r>
        </a:p>
        <a:p>
          <a:pPr marL="228600" lvl="1" indent="-228600" algn="l" defTabSz="1022350">
            <a:lnSpc>
              <a:spcPct val="90000"/>
            </a:lnSpc>
            <a:spcBef>
              <a:spcPct val="0"/>
            </a:spcBef>
            <a:spcAft>
              <a:spcPct val="15000"/>
            </a:spcAft>
            <a:buChar char="•"/>
          </a:pPr>
          <a:r>
            <a:rPr lang="en-US" sz="2300" kern="1200" dirty="0"/>
            <a:t>Undefined services (Parent Mentoring, Respite, Early Intervention Services, Mentoring, etc.) </a:t>
          </a:r>
        </a:p>
        <a:p>
          <a:pPr marL="228600" lvl="1" indent="-228600" algn="l" defTabSz="1022350">
            <a:lnSpc>
              <a:spcPct val="90000"/>
            </a:lnSpc>
            <a:spcBef>
              <a:spcPct val="0"/>
            </a:spcBef>
            <a:spcAft>
              <a:spcPct val="15000"/>
            </a:spcAft>
            <a:buChar char="•"/>
          </a:pPr>
          <a:r>
            <a:rPr lang="en-US" sz="2300" kern="1200" dirty="0"/>
            <a:t>FAMIS does not cover PRTF</a:t>
          </a:r>
        </a:p>
      </dsp:txBody>
      <dsp:txXfrm>
        <a:off x="0" y="2825392"/>
        <a:ext cx="6269038" cy="2390849"/>
      </dsp:txXfrm>
    </dsp:sp>
    <dsp:sp modelId="{59D2C2C9-AA95-4B92-88F1-A6862096BFA8}">
      <dsp:nvSpPr>
        <dsp:cNvPr id="0" name=""/>
        <dsp:cNvSpPr/>
      </dsp:nvSpPr>
      <dsp:spPr>
        <a:xfrm>
          <a:off x="313451" y="2485912"/>
          <a:ext cx="4388326"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868" tIns="0" rIns="165868" bIns="0" numCol="1" spcCol="1270" anchor="ctr" anchorCtr="0">
          <a:noAutofit/>
        </a:bodyPr>
        <a:lstStyle/>
        <a:p>
          <a:pPr marL="0" lvl="0" indent="0" algn="l" defTabSz="1022350">
            <a:lnSpc>
              <a:spcPct val="90000"/>
            </a:lnSpc>
            <a:spcBef>
              <a:spcPct val="0"/>
            </a:spcBef>
            <a:spcAft>
              <a:spcPct val="35000"/>
            </a:spcAft>
            <a:buNone/>
          </a:pPr>
          <a:r>
            <a:rPr lang="en-US" sz="2300" kern="1200" dirty="0"/>
            <a:t>Exclusions:</a:t>
          </a:r>
        </a:p>
      </dsp:txBody>
      <dsp:txXfrm>
        <a:off x="346595" y="2519056"/>
        <a:ext cx="4322038" cy="6126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1F634-9BDA-4EAC-80CE-7C107A83E2C2}">
      <dsp:nvSpPr>
        <dsp:cNvPr id="0" name=""/>
        <dsp:cNvSpPr/>
      </dsp:nvSpPr>
      <dsp:spPr>
        <a:xfrm>
          <a:off x="3286" y="87458"/>
          <a:ext cx="3203971" cy="589048"/>
        </a:xfrm>
        <a:prstGeom prst="rect">
          <a:avLst/>
        </a:prstGeom>
        <a:solidFill>
          <a:schemeClr val="accent1">
            <a:shade val="8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Discuss Strengths &amp; Needs</a:t>
          </a:r>
        </a:p>
      </dsp:txBody>
      <dsp:txXfrm>
        <a:off x="3286" y="87458"/>
        <a:ext cx="3203971" cy="589048"/>
      </dsp:txXfrm>
    </dsp:sp>
    <dsp:sp modelId="{14AAE481-9BE8-4E20-A39C-51C629A0D664}">
      <dsp:nvSpPr>
        <dsp:cNvPr id="0" name=""/>
        <dsp:cNvSpPr/>
      </dsp:nvSpPr>
      <dsp:spPr>
        <a:xfrm>
          <a:off x="3286" y="676507"/>
          <a:ext cx="3203971" cy="358737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Identify the youth and family’s strength &amp; needs</a:t>
          </a:r>
        </a:p>
        <a:p>
          <a:pPr marL="171450" lvl="1" indent="-171450" algn="l" defTabSz="711200">
            <a:lnSpc>
              <a:spcPct val="90000"/>
            </a:lnSpc>
            <a:spcBef>
              <a:spcPct val="0"/>
            </a:spcBef>
            <a:spcAft>
              <a:spcPct val="15000"/>
            </a:spcAft>
            <a:buChar char="•"/>
          </a:pPr>
          <a:r>
            <a:rPr lang="en-US" sz="1600" kern="1200" dirty="0"/>
            <a:t>Discuss the services with the family</a:t>
          </a:r>
        </a:p>
        <a:p>
          <a:pPr marL="342900" lvl="2" indent="-171450" algn="l" defTabSz="711200">
            <a:lnSpc>
              <a:spcPct val="90000"/>
            </a:lnSpc>
            <a:spcBef>
              <a:spcPct val="0"/>
            </a:spcBef>
            <a:spcAft>
              <a:spcPct val="15000"/>
            </a:spcAft>
            <a:buChar char="•"/>
          </a:pPr>
          <a:r>
            <a:rPr lang="en-US" sz="1600" kern="1200" dirty="0"/>
            <a:t>Expectations for youth and family participation</a:t>
          </a:r>
        </a:p>
        <a:p>
          <a:pPr marL="342900" lvl="2" indent="-171450" algn="l" defTabSz="711200">
            <a:lnSpc>
              <a:spcPct val="90000"/>
            </a:lnSpc>
            <a:spcBef>
              <a:spcPct val="0"/>
            </a:spcBef>
            <a:spcAft>
              <a:spcPct val="15000"/>
            </a:spcAft>
            <a:buChar char="•"/>
          </a:pPr>
          <a:r>
            <a:rPr lang="en-US" sz="1600" kern="1200" dirty="0"/>
            <a:t>Is the family willing to actively participate in service</a:t>
          </a:r>
        </a:p>
        <a:p>
          <a:pPr marL="342900" lvl="2" indent="-171450" algn="l" defTabSz="711200">
            <a:lnSpc>
              <a:spcPct val="90000"/>
            </a:lnSpc>
            <a:spcBef>
              <a:spcPct val="0"/>
            </a:spcBef>
            <a:spcAft>
              <a:spcPct val="15000"/>
            </a:spcAft>
            <a:buChar char="•"/>
          </a:pPr>
          <a:r>
            <a:rPr lang="en-US" sz="1600" kern="1200" dirty="0"/>
            <a:t>Will they best meet the needs of the family?</a:t>
          </a:r>
        </a:p>
      </dsp:txBody>
      <dsp:txXfrm>
        <a:off x="3286" y="676507"/>
        <a:ext cx="3203971" cy="3587371"/>
      </dsp:txXfrm>
    </dsp:sp>
    <dsp:sp modelId="{00D1DA63-7413-4D6C-8ABD-BB0FF3F557FD}">
      <dsp:nvSpPr>
        <dsp:cNvPr id="0" name=""/>
        <dsp:cNvSpPr/>
      </dsp:nvSpPr>
      <dsp:spPr>
        <a:xfrm>
          <a:off x="3655814" y="87458"/>
          <a:ext cx="3203971" cy="589048"/>
        </a:xfrm>
        <a:prstGeom prst="rect">
          <a:avLst/>
        </a:prstGeom>
        <a:solidFill>
          <a:schemeClr val="accent1">
            <a:shade val="80000"/>
            <a:hueOff val="135632"/>
            <a:satOff val="2588"/>
            <a:lumOff val="11428"/>
            <a:alphaOff val="0"/>
          </a:schemeClr>
        </a:solidFill>
        <a:ln w="12700" cap="flat" cmpd="sng" algn="ctr">
          <a:solidFill>
            <a:schemeClr val="accent1">
              <a:shade val="80000"/>
              <a:hueOff val="135632"/>
              <a:satOff val="2588"/>
              <a:lumOff val="114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Schedule FAPT Meeting</a:t>
          </a:r>
        </a:p>
      </dsp:txBody>
      <dsp:txXfrm>
        <a:off x="3655814" y="87458"/>
        <a:ext cx="3203971" cy="589048"/>
      </dsp:txXfrm>
    </dsp:sp>
    <dsp:sp modelId="{C86519DF-E6AB-4E61-B5BA-C9031381861F}">
      <dsp:nvSpPr>
        <dsp:cNvPr id="0" name=""/>
        <dsp:cNvSpPr/>
      </dsp:nvSpPr>
      <dsp:spPr>
        <a:xfrm>
          <a:off x="3655814" y="676507"/>
          <a:ext cx="3203971" cy="358737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Parent/Guardian/Youth Signatures</a:t>
          </a:r>
        </a:p>
        <a:p>
          <a:pPr marL="342900" lvl="2" indent="-171450" algn="l" defTabSz="711200">
            <a:lnSpc>
              <a:spcPct val="90000"/>
            </a:lnSpc>
            <a:spcBef>
              <a:spcPct val="0"/>
            </a:spcBef>
            <a:spcAft>
              <a:spcPct val="15000"/>
            </a:spcAft>
            <a:buChar char="•"/>
          </a:pPr>
          <a:r>
            <a:rPr lang="en-US" sz="1600" kern="1200"/>
            <a:t>Consent to Release and Exchange Information</a:t>
          </a:r>
          <a:endParaRPr lang="en-US" sz="1600" kern="1200" dirty="0"/>
        </a:p>
        <a:p>
          <a:pPr marL="514350" lvl="3" indent="-171450" algn="l" defTabSz="711200">
            <a:lnSpc>
              <a:spcPct val="90000"/>
            </a:lnSpc>
            <a:spcBef>
              <a:spcPct val="0"/>
            </a:spcBef>
            <a:spcAft>
              <a:spcPct val="15000"/>
            </a:spcAft>
            <a:buChar char="•"/>
          </a:pPr>
          <a:r>
            <a:rPr lang="en-US" sz="1600" kern="1200"/>
            <a:t>Releases must include CSA, FAPT, &amp; CPMT</a:t>
          </a:r>
          <a:endParaRPr lang="en-US" sz="1600" kern="1200" dirty="0"/>
        </a:p>
        <a:p>
          <a:pPr marL="514350" lvl="3" indent="-171450" algn="l" defTabSz="711200">
            <a:lnSpc>
              <a:spcPct val="90000"/>
            </a:lnSpc>
            <a:spcBef>
              <a:spcPct val="0"/>
            </a:spcBef>
            <a:spcAft>
              <a:spcPct val="15000"/>
            </a:spcAft>
            <a:buChar char="•"/>
          </a:pPr>
          <a:r>
            <a:rPr lang="en-US" sz="1600" kern="1200"/>
            <a:t>Youth 14 and over must sign the ROI if any SA issues are suspected</a:t>
          </a:r>
          <a:endParaRPr lang="en-US" sz="1600" kern="1200" dirty="0"/>
        </a:p>
        <a:p>
          <a:pPr marL="171450" lvl="1" indent="-171450" algn="l" defTabSz="711200">
            <a:lnSpc>
              <a:spcPct val="90000"/>
            </a:lnSpc>
            <a:spcBef>
              <a:spcPct val="0"/>
            </a:spcBef>
            <a:spcAft>
              <a:spcPct val="15000"/>
            </a:spcAft>
            <a:buChar char="•"/>
          </a:pPr>
          <a:r>
            <a:rPr lang="en-US" sz="1600" kern="1200"/>
            <a:t>Rights &amp; Safeguards/Appeals form</a:t>
          </a:r>
          <a:endParaRPr lang="en-US" sz="1600" kern="1200" dirty="0"/>
        </a:p>
        <a:p>
          <a:pPr marL="171450" lvl="1" indent="-171450" algn="l" defTabSz="711200">
            <a:lnSpc>
              <a:spcPct val="90000"/>
            </a:lnSpc>
            <a:spcBef>
              <a:spcPct val="0"/>
            </a:spcBef>
            <a:spcAft>
              <a:spcPct val="15000"/>
            </a:spcAft>
            <a:buChar char="•"/>
          </a:pPr>
          <a:r>
            <a:rPr lang="en-US" sz="1600" kern="1200"/>
            <a:t>Submit &amp; Contact Annie Kennedy to schedule 540-722-8394 or </a:t>
          </a:r>
          <a:r>
            <a:rPr lang="en-US" sz="1600" kern="1200">
              <a:hlinkClick xmlns:r="http://schemas.openxmlformats.org/officeDocument/2006/relationships" r:id="rId1"/>
            </a:rPr>
            <a:t>annie.kennedy@fcva.us</a:t>
          </a:r>
          <a:endParaRPr lang="en-US" sz="1600" kern="1200" dirty="0"/>
        </a:p>
      </dsp:txBody>
      <dsp:txXfrm>
        <a:off x="3655814" y="676507"/>
        <a:ext cx="3203971" cy="3587371"/>
      </dsp:txXfrm>
    </dsp:sp>
    <dsp:sp modelId="{D8DB91C8-322D-41F3-840A-3DFA954644FE}">
      <dsp:nvSpPr>
        <dsp:cNvPr id="0" name=""/>
        <dsp:cNvSpPr/>
      </dsp:nvSpPr>
      <dsp:spPr>
        <a:xfrm>
          <a:off x="7308342" y="87458"/>
          <a:ext cx="3203971" cy="589048"/>
        </a:xfrm>
        <a:prstGeom prst="rect">
          <a:avLst/>
        </a:prstGeom>
        <a:solidFill>
          <a:schemeClr val="accent1">
            <a:shade val="80000"/>
            <a:hueOff val="271263"/>
            <a:satOff val="5175"/>
            <a:lumOff val="22855"/>
            <a:alphaOff val="0"/>
          </a:schemeClr>
        </a:solidFill>
        <a:ln w="12700" cap="flat" cmpd="sng" algn="ctr">
          <a:solidFill>
            <a:schemeClr val="accent1">
              <a:shade val="80000"/>
              <a:hueOff val="271263"/>
              <a:satOff val="5175"/>
              <a:lumOff val="2285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Complete &amp; Submit CSA Initial Documentation</a:t>
          </a:r>
        </a:p>
      </dsp:txBody>
      <dsp:txXfrm>
        <a:off x="7308342" y="87458"/>
        <a:ext cx="3203971" cy="589048"/>
      </dsp:txXfrm>
    </dsp:sp>
    <dsp:sp modelId="{C4340F60-28B5-4A97-B053-48D1F15441AA}">
      <dsp:nvSpPr>
        <dsp:cNvPr id="0" name=""/>
        <dsp:cNvSpPr/>
      </dsp:nvSpPr>
      <dsp:spPr>
        <a:xfrm>
          <a:off x="7308342" y="676507"/>
          <a:ext cx="3203971" cy="358737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Initial Referral Form</a:t>
          </a:r>
        </a:p>
        <a:p>
          <a:pPr marL="171450" lvl="1" indent="-171450" algn="l" defTabSz="711200">
            <a:lnSpc>
              <a:spcPct val="90000"/>
            </a:lnSpc>
            <a:spcBef>
              <a:spcPct val="0"/>
            </a:spcBef>
            <a:spcAft>
              <a:spcPct val="15000"/>
            </a:spcAft>
            <a:buChar char="•"/>
          </a:pPr>
          <a:r>
            <a:rPr lang="en-US" sz="1600" kern="1200"/>
            <a:t>CANS</a:t>
          </a:r>
          <a:endParaRPr lang="en-US" sz="1600" kern="1200" dirty="0"/>
        </a:p>
        <a:p>
          <a:pPr marL="171450" lvl="1" indent="-171450" algn="l" defTabSz="711200">
            <a:lnSpc>
              <a:spcPct val="90000"/>
            </a:lnSpc>
            <a:spcBef>
              <a:spcPct val="0"/>
            </a:spcBef>
            <a:spcAft>
              <a:spcPct val="15000"/>
            </a:spcAft>
            <a:buChar char="•"/>
          </a:pPr>
          <a:r>
            <a:rPr lang="en-US" sz="1600" kern="1200"/>
            <a:t>Budget Request Form</a:t>
          </a:r>
          <a:endParaRPr lang="en-US" sz="1600" kern="1200" dirty="0"/>
        </a:p>
        <a:p>
          <a:pPr marL="171450" lvl="1" indent="-171450" algn="l" defTabSz="711200">
            <a:lnSpc>
              <a:spcPct val="90000"/>
            </a:lnSpc>
            <a:spcBef>
              <a:spcPct val="0"/>
            </a:spcBef>
            <a:spcAft>
              <a:spcPct val="15000"/>
            </a:spcAft>
            <a:buChar char="•"/>
          </a:pPr>
          <a:r>
            <a:rPr lang="en-US" sz="1600" kern="1200"/>
            <a:t>Provide any recent Evaluations/Assessments or Vendor Reports</a:t>
          </a:r>
          <a:endParaRPr lang="en-US" sz="1600" kern="1200" dirty="0"/>
        </a:p>
        <a:p>
          <a:pPr marL="171450" lvl="1" indent="-171450" algn="l" defTabSz="711200">
            <a:lnSpc>
              <a:spcPct val="90000"/>
            </a:lnSpc>
            <a:spcBef>
              <a:spcPct val="0"/>
            </a:spcBef>
            <a:spcAft>
              <a:spcPct val="15000"/>
            </a:spcAft>
            <a:buChar char="•"/>
          </a:pPr>
          <a:r>
            <a:rPr lang="en-US" sz="1600" kern="1200" dirty="0"/>
            <a:t>Signed Foster Care Prevention Eligibility Determination (if applicable)</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b="1" kern="1200" dirty="0"/>
            <a:t>Deadline for submission is midnight, Wednesday prior to meeting unless otherwise notified</a:t>
          </a:r>
        </a:p>
      </dsp:txBody>
      <dsp:txXfrm>
        <a:off x="7308342" y="676507"/>
        <a:ext cx="3203971" cy="35873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1F634-9BDA-4EAC-80CE-7C107A83E2C2}">
      <dsp:nvSpPr>
        <dsp:cNvPr id="0" name=""/>
        <dsp:cNvSpPr/>
      </dsp:nvSpPr>
      <dsp:spPr>
        <a:xfrm>
          <a:off x="3286" y="14217"/>
          <a:ext cx="3203971" cy="604800"/>
        </a:xfrm>
        <a:prstGeom prst="rect">
          <a:avLst/>
        </a:prstGeom>
        <a:solidFill>
          <a:schemeClr val="accent1">
            <a:shade val="8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Invitations</a:t>
          </a:r>
        </a:p>
      </dsp:txBody>
      <dsp:txXfrm>
        <a:off x="3286" y="14217"/>
        <a:ext cx="3203971" cy="604800"/>
      </dsp:txXfrm>
    </dsp:sp>
    <dsp:sp modelId="{14AAE481-9BE8-4E20-A39C-51C629A0D664}">
      <dsp:nvSpPr>
        <dsp:cNvPr id="0" name=""/>
        <dsp:cNvSpPr/>
      </dsp:nvSpPr>
      <dsp:spPr>
        <a:xfrm>
          <a:off x="3286" y="619017"/>
          <a:ext cx="3203971" cy="371810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Notify &amp; Invite involved parties to the meeting</a:t>
          </a:r>
        </a:p>
        <a:p>
          <a:pPr marL="457200" lvl="2" indent="-228600" algn="l" defTabSz="933450">
            <a:lnSpc>
              <a:spcPct val="90000"/>
            </a:lnSpc>
            <a:spcBef>
              <a:spcPct val="0"/>
            </a:spcBef>
            <a:spcAft>
              <a:spcPct val="15000"/>
            </a:spcAft>
            <a:buChar char="•"/>
          </a:pPr>
          <a:r>
            <a:rPr lang="en-US" sz="2100" kern="1200" dirty="0"/>
            <a:t>Include Youth, Family, Provider (if any)</a:t>
          </a:r>
        </a:p>
        <a:p>
          <a:pPr marL="228600" lvl="1" indent="-228600" algn="l" defTabSz="933450">
            <a:lnSpc>
              <a:spcPct val="90000"/>
            </a:lnSpc>
            <a:spcBef>
              <a:spcPct val="0"/>
            </a:spcBef>
            <a:spcAft>
              <a:spcPct val="15000"/>
            </a:spcAft>
            <a:buChar char="•"/>
          </a:pPr>
          <a:r>
            <a:rPr lang="en-US" sz="2100" kern="1200" dirty="0"/>
            <a:t>Follow Up to ensure invited parties will be present</a:t>
          </a:r>
        </a:p>
      </dsp:txBody>
      <dsp:txXfrm>
        <a:off x="3286" y="619017"/>
        <a:ext cx="3203971" cy="3718102"/>
      </dsp:txXfrm>
    </dsp:sp>
    <dsp:sp modelId="{00D1DA63-7413-4D6C-8ABD-BB0FF3F557FD}">
      <dsp:nvSpPr>
        <dsp:cNvPr id="0" name=""/>
        <dsp:cNvSpPr/>
      </dsp:nvSpPr>
      <dsp:spPr>
        <a:xfrm>
          <a:off x="3655814" y="14217"/>
          <a:ext cx="3203971" cy="604800"/>
        </a:xfrm>
        <a:prstGeom prst="rect">
          <a:avLst/>
        </a:prstGeom>
        <a:solidFill>
          <a:schemeClr val="accent1">
            <a:shade val="80000"/>
            <a:hueOff val="135632"/>
            <a:satOff val="2588"/>
            <a:lumOff val="11428"/>
            <a:alphaOff val="0"/>
          </a:schemeClr>
        </a:solidFill>
        <a:ln w="12700" cap="flat" cmpd="sng" algn="ctr">
          <a:solidFill>
            <a:schemeClr val="accent1">
              <a:shade val="80000"/>
              <a:hueOff val="135632"/>
              <a:satOff val="2588"/>
              <a:lumOff val="114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Prepare Family</a:t>
          </a:r>
        </a:p>
      </dsp:txBody>
      <dsp:txXfrm>
        <a:off x="3655814" y="14217"/>
        <a:ext cx="3203971" cy="604800"/>
      </dsp:txXfrm>
    </dsp:sp>
    <dsp:sp modelId="{C86519DF-E6AB-4E61-B5BA-C9031381861F}">
      <dsp:nvSpPr>
        <dsp:cNvPr id="0" name=""/>
        <dsp:cNvSpPr/>
      </dsp:nvSpPr>
      <dsp:spPr>
        <a:xfrm>
          <a:off x="3655814" y="619017"/>
          <a:ext cx="3203971" cy="371810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Talk to youth and family about what to expect during a FAPT meeting</a:t>
          </a:r>
        </a:p>
        <a:p>
          <a:pPr marL="457200" lvl="2" indent="-228600" algn="l" defTabSz="933450">
            <a:lnSpc>
              <a:spcPct val="90000"/>
            </a:lnSpc>
            <a:spcBef>
              <a:spcPct val="0"/>
            </a:spcBef>
            <a:spcAft>
              <a:spcPct val="15000"/>
            </a:spcAft>
            <a:buChar char="•"/>
          </a:pPr>
          <a:r>
            <a:rPr lang="en-US" sz="2100" kern="1200"/>
            <a:t>Who’s at the table</a:t>
          </a:r>
          <a:endParaRPr lang="en-US" sz="2100" kern="1200" dirty="0"/>
        </a:p>
        <a:p>
          <a:pPr marL="457200" lvl="2" indent="-228600" algn="l" defTabSz="933450">
            <a:lnSpc>
              <a:spcPct val="90000"/>
            </a:lnSpc>
            <a:spcBef>
              <a:spcPct val="0"/>
            </a:spcBef>
            <a:spcAft>
              <a:spcPct val="15000"/>
            </a:spcAft>
            <a:buChar char="•"/>
          </a:pPr>
          <a:r>
            <a:rPr lang="en-US" sz="2100" kern="1200"/>
            <a:t>What will be discussed</a:t>
          </a:r>
          <a:endParaRPr lang="en-US" sz="2100" kern="1200" dirty="0"/>
        </a:p>
        <a:p>
          <a:pPr marL="228600" lvl="1" indent="-228600" algn="l" defTabSz="933450">
            <a:lnSpc>
              <a:spcPct val="90000"/>
            </a:lnSpc>
            <a:spcBef>
              <a:spcPct val="0"/>
            </a:spcBef>
            <a:spcAft>
              <a:spcPct val="15000"/>
            </a:spcAft>
            <a:buChar char="•"/>
          </a:pPr>
          <a:r>
            <a:rPr lang="en-US" sz="2100" kern="1200"/>
            <a:t>Inform the family that they will be assessed a financial contribution for services or referred to DCSE for collection of child support</a:t>
          </a:r>
          <a:endParaRPr lang="en-US" sz="2100" kern="1200" dirty="0"/>
        </a:p>
      </dsp:txBody>
      <dsp:txXfrm>
        <a:off x="3655814" y="619017"/>
        <a:ext cx="3203971" cy="3718102"/>
      </dsp:txXfrm>
    </dsp:sp>
    <dsp:sp modelId="{D8DB91C8-322D-41F3-840A-3DFA954644FE}">
      <dsp:nvSpPr>
        <dsp:cNvPr id="0" name=""/>
        <dsp:cNvSpPr/>
      </dsp:nvSpPr>
      <dsp:spPr>
        <a:xfrm>
          <a:off x="7308342" y="14217"/>
          <a:ext cx="3203971" cy="604800"/>
        </a:xfrm>
        <a:prstGeom prst="rect">
          <a:avLst/>
        </a:prstGeom>
        <a:solidFill>
          <a:schemeClr val="accent1">
            <a:shade val="80000"/>
            <a:hueOff val="271263"/>
            <a:satOff val="5175"/>
            <a:lumOff val="22855"/>
            <a:alphaOff val="0"/>
          </a:schemeClr>
        </a:solidFill>
        <a:ln w="12700" cap="flat" cmpd="sng" algn="ctr">
          <a:solidFill>
            <a:schemeClr val="accent1">
              <a:shade val="80000"/>
              <a:hueOff val="271263"/>
              <a:satOff val="5175"/>
              <a:lumOff val="2285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Contact the Vendor</a:t>
          </a:r>
        </a:p>
      </dsp:txBody>
      <dsp:txXfrm>
        <a:off x="7308342" y="14217"/>
        <a:ext cx="3203971" cy="604800"/>
      </dsp:txXfrm>
    </dsp:sp>
    <dsp:sp modelId="{C4340F60-28B5-4A97-B053-48D1F15441AA}">
      <dsp:nvSpPr>
        <dsp:cNvPr id="0" name=""/>
        <dsp:cNvSpPr/>
      </dsp:nvSpPr>
      <dsp:spPr>
        <a:xfrm>
          <a:off x="7308342" y="619017"/>
          <a:ext cx="3203971" cy="371810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If you already have a vendor in mind, contact them:</a:t>
          </a:r>
        </a:p>
        <a:p>
          <a:pPr marL="457200" lvl="2" indent="-228600" algn="l" defTabSz="933450">
            <a:lnSpc>
              <a:spcPct val="90000"/>
            </a:lnSpc>
            <a:spcBef>
              <a:spcPct val="0"/>
            </a:spcBef>
            <a:spcAft>
              <a:spcPct val="15000"/>
            </a:spcAft>
            <a:buChar char="•"/>
          </a:pPr>
          <a:r>
            <a:rPr lang="en-US" sz="2100" kern="1200"/>
            <a:t>Do they have appropriate service?</a:t>
          </a:r>
          <a:endParaRPr lang="en-US" sz="2100" kern="1200" dirty="0"/>
        </a:p>
        <a:p>
          <a:pPr marL="457200" lvl="2" indent="-228600" algn="l" defTabSz="933450">
            <a:lnSpc>
              <a:spcPct val="90000"/>
            </a:lnSpc>
            <a:spcBef>
              <a:spcPct val="0"/>
            </a:spcBef>
            <a:spcAft>
              <a:spcPct val="15000"/>
            </a:spcAft>
            <a:buChar char="•"/>
          </a:pPr>
          <a:r>
            <a:rPr lang="en-US" sz="2100" kern="1200"/>
            <a:t>Do they have a worker that fits well with the family?</a:t>
          </a:r>
          <a:endParaRPr lang="en-US" sz="2100" kern="1200" dirty="0"/>
        </a:p>
        <a:p>
          <a:pPr marL="457200" lvl="2" indent="-228600" algn="l" defTabSz="933450">
            <a:lnSpc>
              <a:spcPct val="90000"/>
            </a:lnSpc>
            <a:spcBef>
              <a:spcPct val="0"/>
            </a:spcBef>
            <a:spcAft>
              <a:spcPct val="15000"/>
            </a:spcAft>
            <a:buChar char="•"/>
          </a:pPr>
          <a:r>
            <a:rPr lang="en-US" sz="2100" kern="1200"/>
            <a:t>Do they have availability?</a:t>
          </a:r>
          <a:endParaRPr lang="en-US" sz="2100" kern="1200" dirty="0"/>
        </a:p>
      </dsp:txBody>
      <dsp:txXfrm>
        <a:off x="7308342" y="619017"/>
        <a:ext cx="3203971" cy="37181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1DA63-7413-4D6C-8ABD-BB0FF3F557FD}">
      <dsp:nvSpPr>
        <dsp:cNvPr id="0" name=""/>
        <dsp:cNvSpPr/>
      </dsp:nvSpPr>
      <dsp:spPr>
        <a:xfrm>
          <a:off x="51" y="13190"/>
          <a:ext cx="4913783" cy="720000"/>
        </a:xfrm>
        <a:prstGeom prst="rect">
          <a:avLst/>
        </a:prstGeom>
        <a:solidFill>
          <a:schemeClr val="accent1">
            <a:shade val="8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FAPT is…</a:t>
          </a:r>
        </a:p>
      </dsp:txBody>
      <dsp:txXfrm>
        <a:off x="51" y="13190"/>
        <a:ext cx="4913783" cy="720000"/>
      </dsp:txXfrm>
    </dsp:sp>
    <dsp:sp modelId="{C86519DF-E6AB-4E61-B5BA-C9031381861F}">
      <dsp:nvSpPr>
        <dsp:cNvPr id="0" name=""/>
        <dsp:cNvSpPr/>
      </dsp:nvSpPr>
      <dsp:spPr>
        <a:xfrm>
          <a:off x="51" y="733190"/>
          <a:ext cx="4913783" cy="36049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A </a:t>
          </a:r>
          <a:r>
            <a:rPr lang="en-US" sz="2500" u="sng" kern="1200" dirty="0"/>
            <a:t>Clinical team </a:t>
          </a:r>
          <a:r>
            <a:rPr lang="en-US" sz="2500" kern="1200" dirty="0"/>
            <a:t>that reviews the services being requested and what is being provided, and makes recommendations of appropriate services to the CPMT, which may or may not be the same services as being requested</a:t>
          </a:r>
        </a:p>
      </dsp:txBody>
      <dsp:txXfrm>
        <a:off x="51" y="733190"/>
        <a:ext cx="4913783" cy="3604957"/>
      </dsp:txXfrm>
    </dsp:sp>
    <dsp:sp modelId="{D8DB91C8-322D-41F3-840A-3DFA954644FE}">
      <dsp:nvSpPr>
        <dsp:cNvPr id="0" name=""/>
        <dsp:cNvSpPr/>
      </dsp:nvSpPr>
      <dsp:spPr>
        <a:xfrm>
          <a:off x="5601764" y="13190"/>
          <a:ext cx="4913783" cy="720000"/>
        </a:xfrm>
        <a:prstGeom prst="rect">
          <a:avLst/>
        </a:prstGeom>
        <a:solidFill>
          <a:schemeClr val="accent1">
            <a:shade val="80000"/>
            <a:hueOff val="271263"/>
            <a:satOff val="5175"/>
            <a:lumOff val="22855"/>
            <a:alphaOff val="0"/>
          </a:schemeClr>
        </a:solidFill>
        <a:ln w="12700" cap="flat" cmpd="sng" algn="ctr">
          <a:solidFill>
            <a:schemeClr val="accent1">
              <a:shade val="80000"/>
              <a:hueOff val="271263"/>
              <a:satOff val="5175"/>
              <a:lumOff val="2285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FAPT is…</a:t>
          </a:r>
        </a:p>
      </dsp:txBody>
      <dsp:txXfrm>
        <a:off x="5601764" y="13190"/>
        <a:ext cx="4913783" cy="720000"/>
      </dsp:txXfrm>
    </dsp:sp>
    <dsp:sp modelId="{C4340F60-28B5-4A97-B053-48D1F15441AA}">
      <dsp:nvSpPr>
        <dsp:cNvPr id="0" name=""/>
        <dsp:cNvSpPr/>
      </dsp:nvSpPr>
      <dsp:spPr>
        <a:xfrm>
          <a:off x="5601764" y="733190"/>
          <a:ext cx="4913783" cy="36049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Governed by rules and regulations of the Commonwealth of VA and local CPMT policy, and some federal regulations as well</a:t>
          </a:r>
        </a:p>
        <a:p>
          <a:pPr marL="228600" lvl="1" indent="-228600" algn="l" defTabSz="1111250">
            <a:lnSpc>
              <a:spcPct val="90000"/>
            </a:lnSpc>
            <a:spcBef>
              <a:spcPct val="0"/>
            </a:spcBef>
            <a:spcAft>
              <a:spcPct val="15000"/>
            </a:spcAft>
            <a:buChar char="•"/>
          </a:pPr>
          <a:r>
            <a:rPr lang="en-US" sz="2500" kern="1200" dirty="0"/>
            <a:t>Responsible to ensure services provided are: least restrictive, clinically appropriate and fiscally responsible</a:t>
          </a:r>
        </a:p>
      </dsp:txBody>
      <dsp:txXfrm>
        <a:off x="5601764" y="733190"/>
        <a:ext cx="4913783" cy="36049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38E5B-BA89-434C-B0AF-08B0CD2663A6}">
      <dsp:nvSpPr>
        <dsp:cNvPr id="0" name=""/>
        <dsp:cNvSpPr/>
      </dsp:nvSpPr>
      <dsp:spPr>
        <a:xfrm>
          <a:off x="2849341" y="695099"/>
          <a:ext cx="536154" cy="91440"/>
        </a:xfrm>
        <a:custGeom>
          <a:avLst/>
          <a:gdLst/>
          <a:ahLst/>
          <a:cxnLst/>
          <a:rect l="0" t="0" r="0" b="0"/>
          <a:pathLst>
            <a:path>
              <a:moveTo>
                <a:pt x="0" y="45720"/>
              </a:moveTo>
              <a:lnTo>
                <a:pt x="536154" y="45720"/>
              </a:lnTo>
            </a:path>
          </a:pathLst>
        </a:custGeom>
        <a:noFill/>
        <a:ln w="6350" cap="flat" cmpd="sng" algn="ctr">
          <a:solidFill>
            <a:schemeClr val="accent3">
              <a:shade val="90000"/>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3250" y="737985"/>
        <a:ext cx="28337" cy="5667"/>
      </dsp:txXfrm>
    </dsp:sp>
    <dsp:sp modelId="{5C32787E-88A9-4010-8E05-CA983F4FBDD4}">
      <dsp:nvSpPr>
        <dsp:cNvPr id="0" name=""/>
        <dsp:cNvSpPr/>
      </dsp:nvSpPr>
      <dsp:spPr>
        <a:xfrm>
          <a:off x="386993" y="1574"/>
          <a:ext cx="2464148" cy="1478488"/>
        </a:xfrm>
        <a:prstGeom prst="rect">
          <a:avLst/>
        </a:prstGeom>
        <a:solidFill>
          <a:schemeClr val="accent3">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745" tIns="126743" rIns="120745" bIns="126743" numCol="1" spcCol="1270" anchor="ctr" anchorCtr="0">
          <a:noAutofit/>
        </a:bodyPr>
        <a:lstStyle/>
        <a:p>
          <a:pPr marL="0" lvl="0" indent="0" algn="ctr" defTabSz="711200">
            <a:lnSpc>
              <a:spcPct val="90000"/>
            </a:lnSpc>
            <a:spcBef>
              <a:spcPct val="0"/>
            </a:spcBef>
            <a:spcAft>
              <a:spcPct val="35000"/>
            </a:spcAft>
            <a:buNone/>
          </a:pPr>
          <a:r>
            <a:rPr lang="en-US" sz="1600" kern="1200"/>
            <a:t>Welcome &amp; Introductions</a:t>
          </a:r>
        </a:p>
      </dsp:txBody>
      <dsp:txXfrm>
        <a:off x="386993" y="1574"/>
        <a:ext cx="2464148" cy="1478488"/>
      </dsp:txXfrm>
    </dsp:sp>
    <dsp:sp modelId="{D20D02D8-0ED3-4CA0-984D-709EB34F77C4}">
      <dsp:nvSpPr>
        <dsp:cNvPr id="0" name=""/>
        <dsp:cNvSpPr/>
      </dsp:nvSpPr>
      <dsp:spPr>
        <a:xfrm>
          <a:off x="1619067" y="1478263"/>
          <a:ext cx="3030902" cy="536154"/>
        </a:xfrm>
        <a:custGeom>
          <a:avLst/>
          <a:gdLst/>
          <a:ahLst/>
          <a:cxnLst/>
          <a:rect l="0" t="0" r="0" b="0"/>
          <a:pathLst>
            <a:path>
              <a:moveTo>
                <a:pt x="3030902" y="0"/>
              </a:moveTo>
              <a:lnTo>
                <a:pt x="3030902" y="285177"/>
              </a:lnTo>
              <a:lnTo>
                <a:pt x="0" y="285177"/>
              </a:lnTo>
              <a:lnTo>
                <a:pt x="0" y="536154"/>
              </a:lnTo>
            </a:path>
          </a:pathLst>
        </a:custGeom>
        <a:noFill/>
        <a:ln w="6350" cap="flat" cmpd="sng" algn="ctr">
          <a:solidFill>
            <a:schemeClr val="accent3">
              <a:shade val="90000"/>
              <a:hueOff val="0"/>
              <a:satOff val="0"/>
              <a:lumOff val="396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7433" y="1743507"/>
        <a:ext cx="154171" cy="5667"/>
      </dsp:txXfrm>
    </dsp:sp>
    <dsp:sp modelId="{29E644CC-F1B7-4AA4-ABB3-3FA1810E1DAB}">
      <dsp:nvSpPr>
        <dsp:cNvPr id="0" name=""/>
        <dsp:cNvSpPr/>
      </dsp:nvSpPr>
      <dsp:spPr>
        <a:xfrm>
          <a:off x="3417896" y="1574"/>
          <a:ext cx="2464148" cy="1478488"/>
        </a:xfrm>
        <a:prstGeom prst="rect">
          <a:avLst/>
        </a:prstGeom>
        <a:solidFill>
          <a:schemeClr val="accent3">
            <a:shade val="80000"/>
            <a:hueOff val="0"/>
            <a:satOff val="0"/>
            <a:lumOff val="38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745" tIns="126743" rIns="120745" bIns="126743" numCol="1" spcCol="1270" anchor="t" anchorCtr="0">
          <a:noAutofit/>
        </a:bodyPr>
        <a:lstStyle/>
        <a:p>
          <a:pPr marL="0" lvl="0" indent="0" algn="l" defTabSz="711200">
            <a:lnSpc>
              <a:spcPct val="90000"/>
            </a:lnSpc>
            <a:spcBef>
              <a:spcPct val="0"/>
            </a:spcBef>
            <a:spcAft>
              <a:spcPct val="35000"/>
            </a:spcAft>
            <a:buNone/>
          </a:pPr>
          <a:r>
            <a:rPr lang="en-US" sz="1600" kern="1200"/>
            <a:t>Case Manager</a:t>
          </a:r>
        </a:p>
        <a:p>
          <a:pPr marL="114300" lvl="1" indent="-114300" algn="l" defTabSz="533400">
            <a:lnSpc>
              <a:spcPct val="90000"/>
            </a:lnSpc>
            <a:spcBef>
              <a:spcPct val="0"/>
            </a:spcBef>
            <a:spcAft>
              <a:spcPct val="15000"/>
            </a:spcAft>
            <a:buChar char="•"/>
          </a:pPr>
          <a:r>
            <a:rPr lang="en-US" sz="1200" kern="1200"/>
            <a:t>Brief history of client/family-include reason for referral to FAPT</a:t>
          </a:r>
        </a:p>
        <a:p>
          <a:pPr marL="114300" lvl="1" indent="-114300" algn="l" defTabSz="533400">
            <a:lnSpc>
              <a:spcPct val="90000"/>
            </a:lnSpc>
            <a:spcBef>
              <a:spcPct val="0"/>
            </a:spcBef>
            <a:spcAft>
              <a:spcPct val="15000"/>
            </a:spcAft>
            <a:buChar char="•"/>
          </a:pPr>
          <a:r>
            <a:rPr lang="en-US" sz="1200" kern="1200"/>
            <a:t>Past and/or current services-what worked/what didn’t</a:t>
          </a:r>
        </a:p>
        <a:p>
          <a:pPr marL="114300" lvl="1" indent="-114300" algn="l" defTabSz="533400">
            <a:lnSpc>
              <a:spcPct val="90000"/>
            </a:lnSpc>
            <a:spcBef>
              <a:spcPct val="0"/>
            </a:spcBef>
            <a:spcAft>
              <a:spcPct val="15000"/>
            </a:spcAft>
            <a:buChar char="•"/>
          </a:pPr>
          <a:r>
            <a:rPr lang="en-US" sz="1200" kern="1200"/>
            <a:t>Client &amp; family strengths</a:t>
          </a:r>
        </a:p>
      </dsp:txBody>
      <dsp:txXfrm>
        <a:off x="3417896" y="1574"/>
        <a:ext cx="2464148" cy="1478488"/>
      </dsp:txXfrm>
    </dsp:sp>
    <dsp:sp modelId="{16B85B9B-1818-4461-9D1C-D977E37E2F92}">
      <dsp:nvSpPr>
        <dsp:cNvPr id="0" name=""/>
        <dsp:cNvSpPr/>
      </dsp:nvSpPr>
      <dsp:spPr>
        <a:xfrm>
          <a:off x="2849341" y="2740342"/>
          <a:ext cx="536154" cy="91440"/>
        </a:xfrm>
        <a:custGeom>
          <a:avLst/>
          <a:gdLst/>
          <a:ahLst/>
          <a:cxnLst/>
          <a:rect l="0" t="0" r="0" b="0"/>
          <a:pathLst>
            <a:path>
              <a:moveTo>
                <a:pt x="0" y="45720"/>
              </a:moveTo>
              <a:lnTo>
                <a:pt x="536154" y="45720"/>
              </a:lnTo>
            </a:path>
          </a:pathLst>
        </a:custGeom>
        <a:noFill/>
        <a:ln w="6350" cap="flat" cmpd="sng" algn="ctr">
          <a:solidFill>
            <a:schemeClr val="accent3">
              <a:shade val="90000"/>
              <a:hueOff val="0"/>
              <a:satOff val="0"/>
              <a:lumOff val="793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3250" y="2783228"/>
        <a:ext cx="28337" cy="5667"/>
      </dsp:txXfrm>
    </dsp:sp>
    <dsp:sp modelId="{83203A00-2B98-47C4-8B5C-5855D9489EC7}">
      <dsp:nvSpPr>
        <dsp:cNvPr id="0" name=""/>
        <dsp:cNvSpPr/>
      </dsp:nvSpPr>
      <dsp:spPr>
        <a:xfrm>
          <a:off x="386993" y="2046818"/>
          <a:ext cx="2464148" cy="1478488"/>
        </a:xfrm>
        <a:prstGeom prst="rect">
          <a:avLst/>
        </a:prstGeom>
        <a:solidFill>
          <a:schemeClr val="accent3">
            <a:shade val="80000"/>
            <a:hueOff val="0"/>
            <a:satOff val="0"/>
            <a:lumOff val="76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745" tIns="126743" rIns="120745" bIns="126743" numCol="1" spcCol="1270" anchor="ctr" anchorCtr="0">
          <a:noAutofit/>
        </a:bodyPr>
        <a:lstStyle/>
        <a:p>
          <a:pPr marL="0" lvl="0" indent="0" algn="ctr" defTabSz="711200">
            <a:lnSpc>
              <a:spcPct val="90000"/>
            </a:lnSpc>
            <a:spcBef>
              <a:spcPct val="0"/>
            </a:spcBef>
            <a:spcAft>
              <a:spcPct val="35000"/>
            </a:spcAft>
            <a:buNone/>
          </a:pPr>
          <a:r>
            <a:rPr lang="en-US" sz="1600" kern="1200"/>
            <a:t>Family &amp; Youth provide information</a:t>
          </a:r>
        </a:p>
      </dsp:txBody>
      <dsp:txXfrm>
        <a:off x="386993" y="2046818"/>
        <a:ext cx="2464148" cy="1478488"/>
      </dsp:txXfrm>
    </dsp:sp>
    <dsp:sp modelId="{48E3CE1C-8E50-41D1-8C2D-624B983824F8}">
      <dsp:nvSpPr>
        <dsp:cNvPr id="0" name=""/>
        <dsp:cNvSpPr/>
      </dsp:nvSpPr>
      <dsp:spPr>
        <a:xfrm>
          <a:off x="1619067" y="3523506"/>
          <a:ext cx="3030902" cy="536154"/>
        </a:xfrm>
        <a:custGeom>
          <a:avLst/>
          <a:gdLst/>
          <a:ahLst/>
          <a:cxnLst/>
          <a:rect l="0" t="0" r="0" b="0"/>
          <a:pathLst>
            <a:path>
              <a:moveTo>
                <a:pt x="3030902" y="0"/>
              </a:moveTo>
              <a:lnTo>
                <a:pt x="3030902" y="285177"/>
              </a:lnTo>
              <a:lnTo>
                <a:pt x="0" y="285177"/>
              </a:lnTo>
              <a:lnTo>
                <a:pt x="0" y="536154"/>
              </a:lnTo>
            </a:path>
          </a:pathLst>
        </a:custGeom>
        <a:noFill/>
        <a:ln w="6350" cap="flat" cmpd="sng" algn="ctr">
          <a:solidFill>
            <a:schemeClr val="accent3">
              <a:shade val="90000"/>
              <a:hueOff val="0"/>
              <a:satOff val="0"/>
              <a:lumOff val="119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57433" y="3788750"/>
        <a:ext cx="154171" cy="5667"/>
      </dsp:txXfrm>
    </dsp:sp>
    <dsp:sp modelId="{D3757934-F2D3-421F-BC7F-98B9AFA1380B}">
      <dsp:nvSpPr>
        <dsp:cNvPr id="0" name=""/>
        <dsp:cNvSpPr/>
      </dsp:nvSpPr>
      <dsp:spPr>
        <a:xfrm>
          <a:off x="3417896" y="2046818"/>
          <a:ext cx="2464148" cy="1478488"/>
        </a:xfrm>
        <a:prstGeom prst="rect">
          <a:avLst/>
        </a:prstGeom>
        <a:solidFill>
          <a:schemeClr val="accent3">
            <a:shade val="80000"/>
            <a:hueOff val="0"/>
            <a:satOff val="0"/>
            <a:lumOff val="114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745" tIns="126743" rIns="120745" bIns="126743" numCol="1" spcCol="1270" anchor="ctr" anchorCtr="0">
          <a:noAutofit/>
        </a:bodyPr>
        <a:lstStyle/>
        <a:p>
          <a:pPr marL="0" lvl="0" indent="0" algn="ctr" defTabSz="711200">
            <a:lnSpc>
              <a:spcPct val="90000"/>
            </a:lnSpc>
            <a:spcBef>
              <a:spcPct val="0"/>
            </a:spcBef>
            <a:spcAft>
              <a:spcPct val="35000"/>
            </a:spcAft>
            <a:buNone/>
          </a:pPr>
          <a:r>
            <a:rPr lang="en-US" sz="1600" kern="1200"/>
            <a:t>Discussion/Questions</a:t>
          </a:r>
        </a:p>
      </dsp:txBody>
      <dsp:txXfrm>
        <a:off x="3417896" y="2046818"/>
        <a:ext cx="2464148" cy="1478488"/>
      </dsp:txXfrm>
    </dsp:sp>
    <dsp:sp modelId="{7E14E3D4-B652-4FF3-A798-7C75635081B0}">
      <dsp:nvSpPr>
        <dsp:cNvPr id="0" name=""/>
        <dsp:cNvSpPr/>
      </dsp:nvSpPr>
      <dsp:spPr>
        <a:xfrm>
          <a:off x="2849341" y="4785585"/>
          <a:ext cx="536154" cy="91440"/>
        </a:xfrm>
        <a:custGeom>
          <a:avLst/>
          <a:gdLst/>
          <a:ahLst/>
          <a:cxnLst/>
          <a:rect l="0" t="0" r="0" b="0"/>
          <a:pathLst>
            <a:path>
              <a:moveTo>
                <a:pt x="0" y="45720"/>
              </a:moveTo>
              <a:lnTo>
                <a:pt x="536154" y="45720"/>
              </a:lnTo>
            </a:path>
          </a:pathLst>
        </a:custGeom>
        <a:noFill/>
        <a:ln w="6350" cap="flat" cmpd="sng" algn="ctr">
          <a:solidFill>
            <a:schemeClr val="accent3">
              <a:shade val="90000"/>
              <a:hueOff val="0"/>
              <a:satOff val="0"/>
              <a:lumOff val="1587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03250" y="4828471"/>
        <a:ext cx="28337" cy="5667"/>
      </dsp:txXfrm>
    </dsp:sp>
    <dsp:sp modelId="{DF9C01A0-E75F-48FD-A076-5102BB37F12A}">
      <dsp:nvSpPr>
        <dsp:cNvPr id="0" name=""/>
        <dsp:cNvSpPr/>
      </dsp:nvSpPr>
      <dsp:spPr>
        <a:xfrm>
          <a:off x="386993" y="4092061"/>
          <a:ext cx="2464148" cy="1478488"/>
        </a:xfrm>
        <a:prstGeom prst="rect">
          <a:avLst/>
        </a:prstGeom>
        <a:solidFill>
          <a:schemeClr val="accent3">
            <a:shade val="80000"/>
            <a:hueOff val="0"/>
            <a:satOff val="0"/>
            <a:lumOff val="152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745" tIns="126743" rIns="120745" bIns="126743" numCol="1" spcCol="1270" anchor="ctr" anchorCtr="0">
          <a:noAutofit/>
        </a:bodyPr>
        <a:lstStyle/>
        <a:p>
          <a:pPr marL="0" lvl="0" indent="0" algn="ctr" defTabSz="711200">
            <a:lnSpc>
              <a:spcPct val="90000"/>
            </a:lnSpc>
            <a:spcBef>
              <a:spcPct val="0"/>
            </a:spcBef>
            <a:spcAft>
              <a:spcPct val="35000"/>
            </a:spcAft>
            <a:buNone/>
          </a:pPr>
          <a:r>
            <a:rPr lang="en-US" sz="1600" kern="1200"/>
            <a:t>FAPT recommendations/Budget Sheet reviewed, Participation &amp; Consent signed</a:t>
          </a:r>
        </a:p>
      </dsp:txBody>
      <dsp:txXfrm>
        <a:off x="386993" y="4092061"/>
        <a:ext cx="2464148" cy="1478488"/>
      </dsp:txXfrm>
    </dsp:sp>
    <dsp:sp modelId="{B6DB84A8-5F92-46CE-AC80-83E1A6088F8E}">
      <dsp:nvSpPr>
        <dsp:cNvPr id="0" name=""/>
        <dsp:cNvSpPr/>
      </dsp:nvSpPr>
      <dsp:spPr>
        <a:xfrm>
          <a:off x="3417896" y="4092061"/>
          <a:ext cx="2464148" cy="1478488"/>
        </a:xfrm>
        <a:prstGeom prst="rect">
          <a:avLst/>
        </a:prstGeom>
        <a:solidFill>
          <a:schemeClr val="accent3">
            <a:shade val="80000"/>
            <a:hueOff val="0"/>
            <a:satOff val="0"/>
            <a:lumOff val="190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745" tIns="126743" rIns="120745" bIns="126743" numCol="1" spcCol="1270" anchor="ctr" anchorCtr="0">
          <a:noAutofit/>
        </a:bodyPr>
        <a:lstStyle/>
        <a:p>
          <a:pPr marL="0" lvl="0" indent="0" algn="ctr" defTabSz="711200">
            <a:lnSpc>
              <a:spcPct val="90000"/>
            </a:lnSpc>
            <a:spcBef>
              <a:spcPct val="0"/>
            </a:spcBef>
            <a:spcAft>
              <a:spcPct val="35000"/>
            </a:spcAft>
            <a:buNone/>
          </a:pPr>
          <a:r>
            <a:rPr lang="en-US" sz="1600" kern="1200"/>
            <a:t>Next FAPT meeting scheduled</a:t>
          </a:r>
        </a:p>
      </dsp:txBody>
      <dsp:txXfrm>
        <a:off x="3417896" y="4092061"/>
        <a:ext cx="2464148" cy="147848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B35FCF-A34C-44D3-AA3F-AA6B4DB9B49F}">
      <dsp:nvSpPr>
        <dsp:cNvPr id="0" name=""/>
        <dsp:cNvSpPr/>
      </dsp:nvSpPr>
      <dsp:spPr>
        <a:xfrm>
          <a:off x="0" y="39687"/>
          <a:ext cx="3286125" cy="1971675"/>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What are the prior services, resources, interventions tried to alleviate the problem?</a:t>
          </a:r>
        </a:p>
      </dsp:txBody>
      <dsp:txXfrm>
        <a:off x="0" y="39687"/>
        <a:ext cx="3286125" cy="1971675"/>
      </dsp:txXfrm>
    </dsp:sp>
    <dsp:sp modelId="{221C7775-D805-49A7-903E-3FF86A01015B}">
      <dsp:nvSpPr>
        <dsp:cNvPr id="0" name=""/>
        <dsp:cNvSpPr/>
      </dsp:nvSpPr>
      <dsp:spPr>
        <a:xfrm>
          <a:off x="3614737" y="39687"/>
          <a:ext cx="3286125" cy="1971675"/>
        </a:xfrm>
        <a:prstGeom prst="rect">
          <a:avLst/>
        </a:prstGeom>
        <a:gradFill rotWithShape="0">
          <a:gsLst>
            <a:gs pos="0">
              <a:schemeClr val="accent5">
                <a:shade val="80000"/>
                <a:hueOff val="69857"/>
                <a:satOff val="-1251"/>
                <a:lumOff val="5317"/>
                <a:alphaOff val="0"/>
                <a:satMod val="103000"/>
                <a:lumMod val="102000"/>
                <a:tint val="94000"/>
              </a:schemeClr>
            </a:gs>
            <a:gs pos="50000">
              <a:schemeClr val="accent5">
                <a:shade val="80000"/>
                <a:hueOff val="69857"/>
                <a:satOff val="-1251"/>
                <a:lumOff val="5317"/>
                <a:alphaOff val="0"/>
                <a:satMod val="110000"/>
                <a:lumMod val="100000"/>
                <a:shade val="100000"/>
              </a:schemeClr>
            </a:gs>
            <a:gs pos="100000">
              <a:schemeClr val="accent5">
                <a:shade val="80000"/>
                <a:hueOff val="69857"/>
                <a:satOff val="-1251"/>
                <a:lumOff val="531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Have other funding sources been ruled out?</a:t>
          </a:r>
        </a:p>
      </dsp:txBody>
      <dsp:txXfrm>
        <a:off x="3614737" y="39687"/>
        <a:ext cx="3286125" cy="1971675"/>
      </dsp:txXfrm>
    </dsp:sp>
    <dsp:sp modelId="{3FA2648D-5F01-4047-B6F5-89637CB38480}">
      <dsp:nvSpPr>
        <dsp:cNvPr id="0" name=""/>
        <dsp:cNvSpPr/>
      </dsp:nvSpPr>
      <dsp:spPr>
        <a:xfrm>
          <a:off x="7229475" y="39687"/>
          <a:ext cx="3286125" cy="1971675"/>
        </a:xfrm>
        <a:prstGeom prst="rect">
          <a:avLst/>
        </a:prstGeom>
        <a:gradFill rotWithShape="0">
          <a:gsLst>
            <a:gs pos="0">
              <a:schemeClr val="accent5">
                <a:shade val="80000"/>
                <a:hueOff val="139713"/>
                <a:satOff val="-2502"/>
                <a:lumOff val="10634"/>
                <a:alphaOff val="0"/>
                <a:satMod val="103000"/>
                <a:lumMod val="102000"/>
                <a:tint val="94000"/>
              </a:schemeClr>
            </a:gs>
            <a:gs pos="50000">
              <a:schemeClr val="accent5">
                <a:shade val="80000"/>
                <a:hueOff val="139713"/>
                <a:satOff val="-2502"/>
                <a:lumOff val="10634"/>
                <a:alphaOff val="0"/>
                <a:satMod val="110000"/>
                <a:lumMod val="100000"/>
                <a:shade val="100000"/>
              </a:schemeClr>
            </a:gs>
            <a:gs pos="100000">
              <a:schemeClr val="accent5">
                <a:shade val="80000"/>
                <a:hueOff val="139713"/>
                <a:satOff val="-2502"/>
                <a:lumOff val="1063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How long have the problem behaviors lasted, and across what settings?</a:t>
          </a:r>
        </a:p>
      </dsp:txBody>
      <dsp:txXfrm>
        <a:off x="7229475" y="39687"/>
        <a:ext cx="3286125" cy="1971675"/>
      </dsp:txXfrm>
    </dsp:sp>
    <dsp:sp modelId="{C588B83B-47A3-4050-86B8-64C18EB9D91B}">
      <dsp:nvSpPr>
        <dsp:cNvPr id="0" name=""/>
        <dsp:cNvSpPr/>
      </dsp:nvSpPr>
      <dsp:spPr>
        <a:xfrm>
          <a:off x="0" y="2339975"/>
          <a:ext cx="3286125" cy="1971675"/>
        </a:xfrm>
        <a:prstGeom prst="rect">
          <a:avLst/>
        </a:prstGeom>
        <a:gradFill rotWithShape="0">
          <a:gsLst>
            <a:gs pos="0">
              <a:schemeClr val="accent5">
                <a:shade val="80000"/>
                <a:hueOff val="209570"/>
                <a:satOff val="-3754"/>
                <a:lumOff val="15951"/>
                <a:alphaOff val="0"/>
                <a:satMod val="103000"/>
                <a:lumMod val="102000"/>
                <a:tint val="94000"/>
              </a:schemeClr>
            </a:gs>
            <a:gs pos="50000">
              <a:schemeClr val="accent5">
                <a:shade val="80000"/>
                <a:hueOff val="209570"/>
                <a:satOff val="-3754"/>
                <a:lumOff val="15951"/>
                <a:alphaOff val="0"/>
                <a:satMod val="110000"/>
                <a:lumMod val="100000"/>
                <a:shade val="100000"/>
              </a:schemeClr>
            </a:gs>
            <a:gs pos="100000">
              <a:schemeClr val="accent5">
                <a:shade val="80000"/>
                <a:hueOff val="209570"/>
                <a:satOff val="-3754"/>
                <a:lumOff val="1595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What are the barriers to less restrictive services?</a:t>
          </a:r>
        </a:p>
      </dsp:txBody>
      <dsp:txXfrm>
        <a:off x="0" y="2339975"/>
        <a:ext cx="3286125" cy="1971675"/>
      </dsp:txXfrm>
    </dsp:sp>
    <dsp:sp modelId="{1E85CC4D-CE49-4457-A1B2-402FE4132836}">
      <dsp:nvSpPr>
        <dsp:cNvPr id="0" name=""/>
        <dsp:cNvSpPr/>
      </dsp:nvSpPr>
      <dsp:spPr>
        <a:xfrm>
          <a:off x="3614737" y="2339975"/>
          <a:ext cx="3286125" cy="1971675"/>
        </a:xfrm>
        <a:prstGeom prst="rect">
          <a:avLst/>
        </a:prstGeom>
        <a:gradFill rotWithShape="0">
          <a:gsLst>
            <a:gs pos="0">
              <a:schemeClr val="accent5">
                <a:shade val="80000"/>
                <a:hueOff val="279426"/>
                <a:satOff val="-5005"/>
                <a:lumOff val="21268"/>
                <a:alphaOff val="0"/>
                <a:satMod val="103000"/>
                <a:lumMod val="102000"/>
                <a:tint val="94000"/>
              </a:schemeClr>
            </a:gs>
            <a:gs pos="50000">
              <a:schemeClr val="accent5">
                <a:shade val="80000"/>
                <a:hueOff val="279426"/>
                <a:satOff val="-5005"/>
                <a:lumOff val="21268"/>
                <a:alphaOff val="0"/>
                <a:satMod val="110000"/>
                <a:lumMod val="100000"/>
                <a:shade val="100000"/>
              </a:schemeClr>
            </a:gs>
            <a:gs pos="100000">
              <a:schemeClr val="accent5">
                <a:shade val="80000"/>
                <a:hueOff val="279426"/>
                <a:satOff val="-5005"/>
                <a:lumOff val="2126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What are the identified goals for the indicated service?</a:t>
          </a:r>
        </a:p>
      </dsp:txBody>
      <dsp:txXfrm>
        <a:off x="3614737" y="2339975"/>
        <a:ext cx="3286125" cy="1971675"/>
      </dsp:txXfrm>
    </dsp:sp>
    <dsp:sp modelId="{40DBD31C-5750-4EA7-BD3E-4F7AC5AE536B}">
      <dsp:nvSpPr>
        <dsp:cNvPr id="0" name=""/>
        <dsp:cNvSpPr/>
      </dsp:nvSpPr>
      <dsp:spPr>
        <a:xfrm>
          <a:off x="7229475" y="2339975"/>
          <a:ext cx="3286125" cy="1971675"/>
        </a:xfrm>
        <a:prstGeom prst="rect">
          <a:avLst/>
        </a:prstGeom>
        <a:gradFill rotWithShape="0">
          <a:gsLst>
            <a:gs pos="0">
              <a:schemeClr val="accent5">
                <a:shade val="80000"/>
                <a:hueOff val="349283"/>
                <a:satOff val="-6256"/>
                <a:lumOff val="26585"/>
                <a:alphaOff val="0"/>
                <a:satMod val="103000"/>
                <a:lumMod val="102000"/>
                <a:tint val="94000"/>
              </a:schemeClr>
            </a:gs>
            <a:gs pos="50000">
              <a:schemeClr val="accent5">
                <a:shade val="80000"/>
                <a:hueOff val="349283"/>
                <a:satOff val="-6256"/>
                <a:lumOff val="26585"/>
                <a:alphaOff val="0"/>
                <a:satMod val="110000"/>
                <a:lumMod val="100000"/>
                <a:shade val="100000"/>
              </a:schemeClr>
            </a:gs>
            <a:gs pos="100000">
              <a:schemeClr val="accent5">
                <a:shade val="80000"/>
                <a:hueOff val="349283"/>
                <a:satOff val="-6256"/>
                <a:lumOff val="2658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What are the step-down plans?</a:t>
          </a:r>
        </a:p>
      </dsp:txBody>
      <dsp:txXfrm>
        <a:off x="7229475" y="2339975"/>
        <a:ext cx="3286125" cy="1971675"/>
      </dsp:txXfrm>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604129-A3F5-4173-9D65-82B2FCED686B}"/>
              </a:ext>
            </a:extLst>
          </p:cNvPr>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n-US"/>
          </a:p>
        </p:txBody>
      </p:sp>
      <p:sp>
        <p:nvSpPr>
          <p:cNvPr id="3" name="Date Placeholder 2">
            <a:extLst>
              <a:ext uri="{FF2B5EF4-FFF2-40B4-BE49-F238E27FC236}">
                <a16:creationId xmlns:a16="http://schemas.microsoft.com/office/drawing/2014/main" id="{CF644A1C-1F0E-40D6-B319-85BB4C488BAB}"/>
              </a:ext>
            </a:extLst>
          </p:cNvPr>
          <p:cNvSpPr>
            <a:spLocks noGrp="1"/>
          </p:cNvSpPr>
          <p:nvPr>
            <p:ph type="dt" sz="quarter" idx="1"/>
          </p:nvPr>
        </p:nvSpPr>
        <p:spPr>
          <a:xfrm>
            <a:off x="3939466" y="0"/>
            <a:ext cx="3013763" cy="463647"/>
          </a:xfrm>
          <a:prstGeom prst="rect">
            <a:avLst/>
          </a:prstGeom>
        </p:spPr>
        <p:txBody>
          <a:bodyPr vert="horz" lIns="92546" tIns="46273" rIns="92546" bIns="46273" rtlCol="0"/>
          <a:lstStyle>
            <a:lvl1pPr algn="r">
              <a:defRPr sz="1200"/>
            </a:lvl1pPr>
          </a:lstStyle>
          <a:p>
            <a:fld id="{772CFD87-E0DB-423A-B52A-999EA45916F3}" type="datetimeFigureOut">
              <a:rPr lang="en-US" smtClean="0"/>
              <a:t>12/12/2019</a:t>
            </a:fld>
            <a:endParaRPr lang="en-US"/>
          </a:p>
        </p:txBody>
      </p:sp>
      <p:sp>
        <p:nvSpPr>
          <p:cNvPr id="4" name="Footer Placeholder 3">
            <a:extLst>
              <a:ext uri="{FF2B5EF4-FFF2-40B4-BE49-F238E27FC236}">
                <a16:creationId xmlns:a16="http://schemas.microsoft.com/office/drawing/2014/main" id="{77989C61-C1C2-48D4-A538-072284ACCDE3}"/>
              </a:ext>
            </a:extLst>
          </p:cNvPr>
          <p:cNvSpPr>
            <a:spLocks noGrp="1"/>
          </p:cNvSpPr>
          <p:nvPr>
            <p:ph type="ftr" sz="quarter" idx="2"/>
          </p:nvPr>
        </p:nvSpPr>
        <p:spPr>
          <a:xfrm>
            <a:off x="0" y="8777193"/>
            <a:ext cx="3013763" cy="463646"/>
          </a:xfrm>
          <a:prstGeom prst="rect">
            <a:avLst/>
          </a:prstGeom>
        </p:spPr>
        <p:txBody>
          <a:bodyPr vert="horz" lIns="92546" tIns="46273" rIns="92546" bIns="46273"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A03DCFB-0245-45BE-8E17-D2F7B61D466D}"/>
              </a:ext>
            </a:extLst>
          </p:cNvPr>
          <p:cNvSpPr>
            <a:spLocks noGrp="1"/>
          </p:cNvSpPr>
          <p:nvPr>
            <p:ph type="sldNum" sz="quarter" idx="3"/>
          </p:nvPr>
        </p:nvSpPr>
        <p:spPr>
          <a:xfrm>
            <a:off x="3939466" y="8777193"/>
            <a:ext cx="3013763" cy="463646"/>
          </a:xfrm>
          <a:prstGeom prst="rect">
            <a:avLst/>
          </a:prstGeom>
        </p:spPr>
        <p:txBody>
          <a:bodyPr vert="horz" lIns="92546" tIns="46273" rIns="92546" bIns="46273" rtlCol="0" anchor="b"/>
          <a:lstStyle>
            <a:lvl1pPr algn="r">
              <a:defRPr sz="1200"/>
            </a:lvl1pPr>
          </a:lstStyle>
          <a:p>
            <a:fld id="{417E80B0-40DE-4DA7-B644-30DEB3F33CFC}" type="slidenum">
              <a:rPr lang="en-US" smtClean="0"/>
              <a:t>‹#›</a:t>
            </a:fld>
            <a:endParaRPr lang="en-US"/>
          </a:p>
        </p:txBody>
      </p:sp>
    </p:spTree>
    <p:extLst>
      <p:ext uri="{BB962C8B-B14F-4D97-AF65-F5344CB8AC3E}">
        <p14:creationId xmlns:p14="http://schemas.microsoft.com/office/powerpoint/2010/main" val="22045419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n-US"/>
          </a:p>
        </p:txBody>
      </p:sp>
      <p:sp>
        <p:nvSpPr>
          <p:cNvPr id="3" name="Date Placeholder 2"/>
          <p:cNvSpPr>
            <a:spLocks noGrp="1"/>
          </p:cNvSpPr>
          <p:nvPr>
            <p:ph type="dt" idx="1"/>
          </p:nvPr>
        </p:nvSpPr>
        <p:spPr>
          <a:xfrm>
            <a:off x="3939466" y="0"/>
            <a:ext cx="3013763" cy="463647"/>
          </a:xfrm>
          <a:prstGeom prst="rect">
            <a:avLst/>
          </a:prstGeom>
        </p:spPr>
        <p:txBody>
          <a:bodyPr vert="horz" lIns="92546" tIns="46273" rIns="92546" bIns="46273" rtlCol="0"/>
          <a:lstStyle>
            <a:lvl1pPr algn="r">
              <a:defRPr sz="1200"/>
            </a:lvl1pPr>
          </a:lstStyle>
          <a:p>
            <a:fld id="{FDFA71FD-9A72-4755-863B-21BF4C1E82A3}" type="datetimeFigureOut">
              <a:rPr lang="en-US" smtClean="0"/>
              <a:t>12/12/2019</a:t>
            </a:fld>
            <a:endParaRPr lang="en-US"/>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46" tIns="46273" rIns="92546" bIns="46273" rtlCol="0" anchor="ctr"/>
          <a:lstStyle/>
          <a:p>
            <a:endParaRPr lang="en-US"/>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46" tIns="46273" rIns="92546" bIns="4627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6"/>
          </a:xfrm>
          <a:prstGeom prst="rect">
            <a:avLst/>
          </a:prstGeom>
        </p:spPr>
        <p:txBody>
          <a:bodyPr vert="horz" lIns="92546" tIns="46273" rIns="92546" bIns="46273"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7193"/>
            <a:ext cx="3013763" cy="463646"/>
          </a:xfrm>
          <a:prstGeom prst="rect">
            <a:avLst/>
          </a:prstGeom>
        </p:spPr>
        <p:txBody>
          <a:bodyPr vert="horz" lIns="92546" tIns="46273" rIns="92546" bIns="46273" rtlCol="0" anchor="b"/>
          <a:lstStyle>
            <a:lvl1pPr algn="r">
              <a:defRPr sz="1200"/>
            </a:lvl1pPr>
          </a:lstStyle>
          <a:p>
            <a:fld id="{B8858BDF-7457-415C-9011-8C20B0B65743}" type="slidenum">
              <a:rPr lang="en-US" smtClean="0"/>
              <a:t>‹#›</a:t>
            </a:fld>
            <a:endParaRPr lang="en-US"/>
          </a:p>
        </p:txBody>
      </p:sp>
    </p:spTree>
    <p:extLst>
      <p:ext uri="{BB962C8B-B14F-4D97-AF65-F5344CB8AC3E}">
        <p14:creationId xmlns:p14="http://schemas.microsoft.com/office/powerpoint/2010/main" val="1477290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a:t>
            </a:fld>
            <a:endParaRPr lang="en-US"/>
          </a:p>
        </p:txBody>
      </p:sp>
    </p:spTree>
    <p:extLst>
      <p:ext uri="{BB962C8B-B14F-4D97-AF65-F5344CB8AC3E}">
        <p14:creationId xmlns:p14="http://schemas.microsoft.com/office/powerpoint/2010/main" val="406646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10</a:t>
            </a:fld>
            <a:endParaRPr lang="en-US"/>
          </a:p>
        </p:txBody>
      </p:sp>
    </p:spTree>
    <p:extLst>
      <p:ext uri="{BB962C8B-B14F-4D97-AF65-F5344CB8AC3E}">
        <p14:creationId xmlns:p14="http://schemas.microsoft.com/office/powerpoint/2010/main" val="2828930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11</a:t>
            </a:fld>
            <a:endParaRPr lang="en-US"/>
          </a:p>
        </p:txBody>
      </p:sp>
    </p:spTree>
    <p:extLst>
      <p:ext uri="{BB962C8B-B14F-4D97-AF65-F5344CB8AC3E}">
        <p14:creationId xmlns:p14="http://schemas.microsoft.com/office/powerpoint/2010/main" val="2903198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12</a:t>
            </a:fld>
            <a:endParaRPr lang="en-US"/>
          </a:p>
        </p:txBody>
      </p:sp>
    </p:spTree>
    <p:extLst>
      <p:ext uri="{BB962C8B-B14F-4D97-AF65-F5344CB8AC3E}">
        <p14:creationId xmlns:p14="http://schemas.microsoft.com/office/powerpoint/2010/main" val="754553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13</a:t>
            </a:fld>
            <a:endParaRPr lang="en-US"/>
          </a:p>
        </p:txBody>
      </p:sp>
    </p:spTree>
    <p:extLst>
      <p:ext uri="{BB962C8B-B14F-4D97-AF65-F5344CB8AC3E}">
        <p14:creationId xmlns:p14="http://schemas.microsoft.com/office/powerpoint/2010/main" val="488584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14</a:t>
            </a:fld>
            <a:endParaRPr lang="en-US"/>
          </a:p>
        </p:txBody>
      </p:sp>
    </p:spTree>
    <p:extLst>
      <p:ext uri="{BB962C8B-B14F-4D97-AF65-F5344CB8AC3E}">
        <p14:creationId xmlns:p14="http://schemas.microsoft.com/office/powerpoint/2010/main" val="36281354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15</a:t>
            </a:fld>
            <a:endParaRPr lang="en-US"/>
          </a:p>
        </p:txBody>
      </p:sp>
    </p:spTree>
    <p:extLst>
      <p:ext uri="{BB962C8B-B14F-4D97-AF65-F5344CB8AC3E}">
        <p14:creationId xmlns:p14="http://schemas.microsoft.com/office/powerpoint/2010/main" val="2631529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16</a:t>
            </a:fld>
            <a:endParaRPr lang="en-US"/>
          </a:p>
        </p:txBody>
      </p:sp>
    </p:spTree>
    <p:extLst>
      <p:ext uri="{BB962C8B-B14F-4D97-AF65-F5344CB8AC3E}">
        <p14:creationId xmlns:p14="http://schemas.microsoft.com/office/powerpoint/2010/main" val="14700067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17</a:t>
            </a:fld>
            <a:endParaRPr lang="en-US"/>
          </a:p>
        </p:txBody>
      </p:sp>
    </p:spTree>
    <p:extLst>
      <p:ext uri="{BB962C8B-B14F-4D97-AF65-F5344CB8AC3E}">
        <p14:creationId xmlns:p14="http://schemas.microsoft.com/office/powerpoint/2010/main" val="6377207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18</a:t>
            </a:fld>
            <a:endParaRPr lang="en-US"/>
          </a:p>
        </p:txBody>
      </p:sp>
    </p:spTree>
    <p:extLst>
      <p:ext uri="{BB962C8B-B14F-4D97-AF65-F5344CB8AC3E}">
        <p14:creationId xmlns:p14="http://schemas.microsoft.com/office/powerpoint/2010/main" val="9390001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19</a:t>
            </a:fld>
            <a:endParaRPr lang="en-US"/>
          </a:p>
        </p:txBody>
      </p:sp>
    </p:spTree>
    <p:extLst>
      <p:ext uri="{BB962C8B-B14F-4D97-AF65-F5344CB8AC3E}">
        <p14:creationId xmlns:p14="http://schemas.microsoft.com/office/powerpoint/2010/main" val="3631468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1993 Legislation through General Assembly</a:t>
            </a:r>
          </a:p>
        </p:txBody>
      </p:sp>
      <p:sp>
        <p:nvSpPr>
          <p:cNvPr id="4" name="Slide Number Placeholder 3"/>
          <p:cNvSpPr>
            <a:spLocks noGrp="1"/>
          </p:cNvSpPr>
          <p:nvPr>
            <p:ph type="sldNum" sz="quarter" idx="10"/>
          </p:nvPr>
        </p:nvSpPr>
        <p:spPr/>
        <p:txBody>
          <a:bodyPr/>
          <a:lstStyle/>
          <a:p>
            <a:fld id="{B8858BDF-7457-415C-9011-8C20B0B65743}" type="slidenum">
              <a:rPr lang="en-US" smtClean="0"/>
              <a:t>2</a:t>
            </a:fld>
            <a:endParaRPr lang="en-US"/>
          </a:p>
        </p:txBody>
      </p:sp>
    </p:spTree>
    <p:extLst>
      <p:ext uri="{BB962C8B-B14F-4D97-AF65-F5344CB8AC3E}">
        <p14:creationId xmlns:p14="http://schemas.microsoft.com/office/powerpoint/2010/main" val="35964379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20</a:t>
            </a:fld>
            <a:endParaRPr lang="en-US"/>
          </a:p>
        </p:txBody>
      </p:sp>
    </p:spTree>
    <p:extLst>
      <p:ext uri="{BB962C8B-B14F-4D97-AF65-F5344CB8AC3E}">
        <p14:creationId xmlns:p14="http://schemas.microsoft.com/office/powerpoint/2010/main" val="35111104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21</a:t>
            </a:fld>
            <a:endParaRPr lang="en-US"/>
          </a:p>
        </p:txBody>
      </p:sp>
    </p:spTree>
    <p:extLst>
      <p:ext uri="{BB962C8B-B14F-4D97-AF65-F5344CB8AC3E}">
        <p14:creationId xmlns:p14="http://schemas.microsoft.com/office/powerpoint/2010/main" val="4697353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22</a:t>
            </a:fld>
            <a:endParaRPr lang="en-US"/>
          </a:p>
        </p:txBody>
      </p:sp>
    </p:spTree>
    <p:extLst>
      <p:ext uri="{BB962C8B-B14F-4D97-AF65-F5344CB8AC3E}">
        <p14:creationId xmlns:p14="http://schemas.microsoft.com/office/powerpoint/2010/main" val="5232597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23</a:t>
            </a:fld>
            <a:endParaRPr lang="en-US"/>
          </a:p>
        </p:txBody>
      </p:sp>
    </p:spTree>
    <p:extLst>
      <p:ext uri="{BB962C8B-B14F-4D97-AF65-F5344CB8AC3E}">
        <p14:creationId xmlns:p14="http://schemas.microsoft.com/office/powerpoint/2010/main" val="34888347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24</a:t>
            </a:fld>
            <a:endParaRPr lang="en-US"/>
          </a:p>
        </p:txBody>
      </p:sp>
    </p:spTree>
    <p:extLst>
      <p:ext uri="{BB962C8B-B14F-4D97-AF65-F5344CB8AC3E}">
        <p14:creationId xmlns:p14="http://schemas.microsoft.com/office/powerpoint/2010/main" val="36805544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25</a:t>
            </a:fld>
            <a:endParaRPr lang="en-US"/>
          </a:p>
        </p:txBody>
      </p:sp>
    </p:spTree>
    <p:extLst>
      <p:ext uri="{BB962C8B-B14F-4D97-AF65-F5344CB8AC3E}">
        <p14:creationId xmlns:p14="http://schemas.microsoft.com/office/powerpoint/2010/main" val="31553208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26</a:t>
            </a:fld>
            <a:endParaRPr lang="en-US"/>
          </a:p>
        </p:txBody>
      </p:sp>
    </p:spTree>
    <p:extLst>
      <p:ext uri="{BB962C8B-B14F-4D97-AF65-F5344CB8AC3E}">
        <p14:creationId xmlns:p14="http://schemas.microsoft.com/office/powerpoint/2010/main" val="31649867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27</a:t>
            </a:fld>
            <a:endParaRPr lang="en-US"/>
          </a:p>
        </p:txBody>
      </p:sp>
    </p:spTree>
    <p:extLst>
      <p:ext uri="{BB962C8B-B14F-4D97-AF65-F5344CB8AC3E}">
        <p14:creationId xmlns:p14="http://schemas.microsoft.com/office/powerpoint/2010/main" val="37589589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28</a:t>
            </a:fld>
            <a:endParaRPr lang="en-US"/>
          </a:p>
        </p:txBody>
      </p:sp>
    </p:spTree>
    <p:extLst>
      <p:ext uri="{BB962C8B-B14F-4D97-AF65-F5344CB8AC3E}">
        <p14:creationId xmlns:p14="http://schemas.microsoft.com/office/powerpoint/2010/main" val="1396411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29</a:t>
            </a:fld>
            <a:endParaRPr lang="en-US"/>
          </a:p>
        </p:txBody>
      </p:sp>
    </p:spTree>
    <p:extLst>
      <p:ext uri="{BB962C8B-B14F-4D97-AF65-F5344CB8AC3E}">
        <p14:creationId xmlns:p14="http://schemas.microsoft.com/office/powerpoint/2010/main" val="3866948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3</a:t>
            </a:fld>
            <a:endParaRPr lang="en-US"/>
          </a:p>
        </p:txBody>
      </p:sp>
    </p:spTree>
    <p:extLst>
      <p:ext uri="{BB962C8B-B14F-4D97-AF65-F5344CB8AC3E}">
        <p14:creationId xmlns:p14="http://schemas.microsoft.com/office/powerpoint/2010/main" val="2140839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30</a:t>
            </a:fld>
            <a:endParaRPr lang="en-US"/>
          </a:p>
        </p:txBody>
      </p:sp>
    </p:spTree>
    <p:extLst>
      <p:ext uri="{BB962C8B-B14F-4D97-AF65-F5344CB8AC3E}">
        <p14:creationId xmlns:p14="http://schemas.microsoft.com/office/powerpoint/2010/main" val="8336638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31</a:t>
            </a:fld>
            <a:endParaRPr lang="en-US"/>
          </a:p>
        </p:txBody>
      </p:sp>
    </p:spTree>
    <p:extLst>
      <p:ext uri="{BB962C8B-B14F-4D97-AF65-F5344CB8AC3E}">
        <p14:creationId xmlns:p14="http://schemas.microsoft.com/office/powerpoint/2010/main" val="2058668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4</a:t>
            </a:fld>
            <a:endParaRPr lang="en-US"/>
          </a:p>
        </p:txBody>
      </p:sp>
    </p:spTree>
    <p:extLst>
      <p:ext uri="{BB962C8B-B14F-4D97-AF65-F5344CB8AC3E}">
        <p14:creationId xmlns:p14="http://schemas.microsoft.com/office/powerpoint/2010/main" val="2708338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5</a:t>
            </a:fld>
            <a:endParaRPr lang="en-US"/>
          </a:p>
        </p:txBody>
      </p:sp>
    </p:spTree>
    <p:extLst>
      <p:ext uri="{BB962C8B-B14F-4D97-AF65-F5344CB8AC3E}">
        <p14:creationId xmlns:p14="http://schemas.microsoft.com/office/powerpoint/2010/main" val="2336632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6</a:t>
            </a:fld>
            <a:endParaRPr lang="en-US"/>
          </a:p>
        </p:txBody>
      </p:sp>
    </p:spTree>
    <p:extLst>
      <p:ext uri="{BB962C8B-B14F-4D97-AF65-F5344CB8AC3E}">
        <p14:creationId xmlns:p14="http://schemas.microsoft.com/office/powerpoint/2010/main" val="695890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7</a:t>
            </a:fld>
            <a:endParaRPr lang="en-US"/>
          </a:p>
        </p:txBody>
      </p:sp>
    </p:spTree>
    <p:extLst>
      <p:ext uri="{BB962C8B-B14F-4D97-AF65-F5344CB8AC3E}">
        <p14:creationId xmlns:p14="http://schemas.microsoft.com/office/powerpoint/2010/main" val="425255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8</a:t>
            </a:fld>
            <a:endParaRPr lang="en-US"/>
          </a:p>
        </p:txBody>
      </p:sp>
    </p:spTree>
    <p:extLst>
      <p:ext uri="{BB962C8B-B14F-4D97-AF65-F5344CB8AC3E}">
        <p14:creationId xmlns:p14="http://schemas.microsoft.com/office/powerpoint/2010/main" val="3448001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858BDF-7457-415C-9011-8C20B0B65743}" type="slidenum">
              <a:rPr lang="en-US" smtClean="0"/>
              <a:t>9</a:t>
            </a:fld>
            <a:endParaRPr lang="en-US"/>
          </a:p>
        </p:txBody>
      </p:sp>
    </p:spTree>
    <p:extLst>
      <p:ext uri="{BB962C8B-B14F-4D97-AF65-F5344CB8AC3E}">
        <p14:creationId xmlns:p14="http://schemas.microsoft.com/office/powerpoint/2010/main" val="388461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7C53FAB-7F4C-4AA4-9F8E-96CC21D8E1A7}"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4224140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ABB014-2B33-4A4A-84DA-F5F41FD8235C}"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411654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884224-D8BD-4D8B-BF07-304AA25A8F42}"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88379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0EA733-F34D-4608-9BA4-A756AFDA2A6C}"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378568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46B8FD-52A1-44EA-8505-835210394C30}" type="datetime1">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2268550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6EC59A-C720-410C-BB7E-5860BB4150EA}" type="datetime1">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26865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5D5E57-423E-440B-8D47-1F3BFF242F85}" type="datetime1">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583329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11F567-FA05-4CCB-A371-73EE8582B145}" type="datetime1">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347566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EB77-C988-4B73-8CCA-919B59B307FD}" type="datetime1">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891994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2F2928-F805-4093-9B68-6B1BDC5D616D}" type="datetime1">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133136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C7E105-AD7F-4F78-9FCC-23D3774D0611}" type="datetime1">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355406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53B73-0701-496E-AC20-05E734229ED5}" type="datetime1">
              <a:rPr lang="en-US" smtClean="0"/>
              <a:t>12/12/2019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E1F49B-1D3F-4517-9F0D-F4878A1B5319}" type="slidenum">
              <a:rPr lang="en-US" smtClean="0"/>
              <a:t>‹#›</a:t>
            </a:fld>
            <a:endParaRPr lang="en-US"/>
          </a:p>
        </p:txBody>
      </p:sp>
    </p:spTree>
    <p:extLst>
      <p:ext uri="{BB962C8B-B14F-4D97-AF65-F5344CB8AC3E}">
        <p14:creationId xmlns:p14="http://schemas.microsoft.com/office/powerpoint/2010/main" val="1214104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file:///\\fcdss-server2\Shared%20Folder\CSA\Presentations%20&amp;%20Training\Forms.pdf" TargetMode="External"/><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558F58E-93BA-44A3-BCDA-585AFF2E4F3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nk shirt&#10;&#10;Description generated with high confidence">
            <a:extLst>
              <a:ext uri="{FF2B5EF4-FFF2-40B4-BE49-F238E27FC236}">
                <a16:creationId xmlns:a16="http://schemas.microsoft.com/office/drawing/2014/main" id="{9F4F4250-E7A9-4D80-BC5D-9C7B3ED72B6F}"/>
              </a:ext>
            </a:extLst>
          </p:cNvPr>
          <p:cNvPicPr>
            <a:picLocks noChangeAspect="1"/>
          </p:cNvPicPr>
          <p:nvPr/>
        </p:nvPicPr>
        <p:blipFill rotWithShape="1">
          <a:blip r:embed="rId3">
            <a:extLst>
              <a:ext uri="{28A0092B-C50C-407E-A947-70E740481C1C}">
                <a14:useLocalDpi xmlns:a14="http://schemas.microsoft.com/office/drawing/2010/main" val="0"/>
              </a:ext>
            </a:extLst>
          </a:blip>
          <a:srcRect l="3246" r="5198"/>
          <a:stretch/>
        </p:blipFill>
        <p:spPr>
          <a:xfrm>
            <a:off x="5913123" y="10"/>
            <a:ext cx="6278877" cy="6857990"/>
          </a:xfrm>
          <a:custGeom>
            <a:avLst/>
            <a:gdLst>
              <a:gd name="connsiteX0" fmla="*/ 45571 w 6278877"/>
              <a:gd name="connsiteY0" fmla="*/ 0 h 6858000"/>
              <a:gd name="connsiteX1" fmla="*/ 6278877 w 6278877"/>
              <a:gd name="connsiteY1" fmla="*/ 0 h 6858000"/>
              <a:gd name="connsiteX2" fmla="*/ 6278877 w 6278877"/>
              <a:gd name="connsiteY2" fmla="*/ 6858000 h 6858000"/>
              <a:gd name="connsiteX3" fmla="*/ 3292307 w 6278877"/>
              <a:gd name="connsiteY3" fmla="*/ 6858000 h 6858000"/>
              <a:gd name="connsiteX4" fmla="*/ 3181525 w 6278877"/>
              <a:gd name="connsiteY4" fmla="*/ 6786980 h 6858000"/>
              <a:gd name="connsiteX5" fmla="*/ 0 w 6278877"/>
              <a:gd name="connsiteY5" fmla="*/ 803252 h 6858000"/>
              <a:gd name="connsiteX6" fmla="*/ 37255 w 6278877"/>
              <a:gd name="connsiteY6" fmla="*/ 654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7" h="6858000">
                <a:moveTo>
                  <a:pt x="45571" y="0"/>
                </a:moveTo>
                <a:lnTo>
                  <a:pt x="6278877" y="0"/>
                </a:lnTo>
                <a:lnTo>
                  <a:pt x="6278877" y="6858000"/>
                </a:lnTo>
                <a:lnTo>
                  <a:pt x="3292307" y="6858000"/>
                </a:lnTo>
                <a:lnTo>
                  <a:pt x="3181525" y="6786980"/>
                </a:lnTo>
                <a:cubicBezTo>
                  <a:pt x="1262020" y="5490189"/>
                  <a:pt x="0" y="3294101"/>
                  <a:pt x="0" y="803252"/>
                </a:cubicBezTo>
                <a:cubicBezTo>
                  <a:pt x="0" y="554167"/>
                  <a:pt x="12619" y="308030"/>
                  <a:pt x="37255" y="65445"/>
                </a:cubicBezTo>
                <a:close/>
              </a:path>
            </a:pathLst>
          </a:custGeom>
        </p:spPr>
      </p:pic>
      <p:cxnSp>
        <p:nvCxnSpPr>
          <p:cNvPr id="13" name="Straight Arrow Connector 12">
            <a:extLst>
              <a:ext uri="{FF2B5EF4-FFF2-40B4-BE49-F238E27FC236}">
                <a16:creationId xmlns:a16="http://schemas.microsoft.com/office/drawing/2014/main" id="{BCD0BBC1-A7D4-445D-98AC-95A6A45D8E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93776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55320" y="2631125"/>
            <a:ext cx="4983480" cy="2397443"/>
          </a:xfrm>
        </p:spPr>
        <p:txBody>
          <a:bodyPr anchor="t">
            <a:normAutofit/>
          </a:bodyPr>
          <a:lstStyle/>
          <a:p>
            <a:pPr algn="l"/>
            <a:r>
              <a:rPr lang="en-US" dirty="0"/>
              <a:t>Case Manager Training</a:t>
            </a:r>
          </a:p>
        </p:txBody>
      </p:sp>
      <p:sp>
        <p:nvSpPr>
          <p:cNvPr id="3" name="Subtitle 2"/>
          <p:cNvSpPr>
            <a:spLocks noGrp="1"/>
          </p:cNvSpPr>
          <p:nvPr>
            <p:ph type="subTitle" idx="1"/>
          </p:nvPr>
        </p:nvSpPr>
        <p:spPr>
          <a:xfrm>
            <a:off x="655320" y="487681"/>
            <a:ext cx="4983480" cy="1499975"/>
          </a:xfrm>
        </p:spPr>
        <p:txBody>
          <a:bodyPr anchor="b">
            <a:normAutofit/>
          </a:bodyPr>
          <a:lstStyle/>
          <a:p>
            <a:pPr algn="l"/>
            <a:r>
              <a:rPr lang="en-US" dirty="0"/>
              <a:t>March 14, 2018</a:t>
            </a:r>
          </a:p>
        </p:txBody>
      </p:sp>
      <p:sp>
        <p:nvSpPr>
          <p:cNvPr id="4" name="Slide Number Placeholder 3">
            <a:extLst>
              <a:ext uri="{FF2B5EF4-FFF2-40B4-BE49-F238E27FC236}">
                <a16:creationId xmlns:a16="http://schemas.microsoft.com/office/drawing/2014/main" id="{E61BDA60-FAE9-4948-BD33-62F023E7B254}"/>
              </a:ext>
            </a:extLst>
          </p:cNvPr>
          <p:cNvSpPr>
            <a:spLocks noGrp="1"/>
          </p:cNvSpPr>
          <p:nvPr>
            <p:ph type="sldNum" sz="quarter" idx="12"/>
          </p:nvPr>
        </p:nvSpPr>
        <p:spPr/>
        <p:txBody>
          <a:bodyPr/>
          <a:lstStyle/>
          <a:p>
            <a:fld id="{52E1F49B-1D3F-4517-9F0D-F4878A1B5319}" type="slidenum">
              <a:rPr lang="en-US" smtClean="0"/>
              <a:t>1</a:t>
            </a:fld>
            <a:endParaRPr lang="en-US" dirty="0"/>
          </a:p>
        </p:txBody>
      </p:sp>
    </p:spTree>
    <p:extLst>
      <p:ext uri="{BB962C8B-B14F-4D97-AF65-F5344CB8AC3E}">
        <p14:creationId xmlns:p14="http://schemas.microsoft.com/office/powerpoint/2010/main" val="1227688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CCAF327-53E0-40C4-9F04-30DFCBFDA525}"/>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COV§16.1.228 CHINS-Services Definition </a:t>
            </a:r>
          </a:p>
        </p:txBody>
      </p:sp>
      <p:sp>
        <p:nvSpPr>
          <p:cNvPr id="5" name="Content Placeholder 4">
            <a:extLst>
              <a:ext uri="{FF2B5EF4-FFF2-40B4-BE49-F238E27FC236}">
                <a16:creationId xmlns:a16="http://schemas.microsoft.com/office/drawing/2014/main" id="{EB81111F-4011-4F27-A4E3-A806A479055F}"/>
              </a:ext>
            </a:extLst>
          </p:cNvPr>
          <p:cNvSpPr>
            <a:spLocks noGrp="1"/>
          </p:cNvSpPr>
          <p:nvPr>
            <p:ph idx="1"/>
          </p:nvPr>
        </p:nvSpPr>
        <p:spPr>
          <a:xfrm>
            <a:off x="4976031" y="963877"/>
            <a:ext cx="6377769" cy="4930246"/>
          </a:xfrm>
        </p:spPr>
        <p:txBody>
          <a:bodyPr anchor="ctr">
            <a:normAutofit/>
          </a:bodyPr>
          <a:lstStyle/>
          <a:p>
            <a:r>
              <a:rPr lang="en-US" sz="2000"/>
              <a:t>"Child in need of services" means (i) a child whose behavior, conduct or condition presents or results in a serious threat to the well-being and physical safety of the child or (ii) a child under the age of 14 whose behavior, conduct or condition presents or results in a serious threat to the well-being and physical safety of another person; however, no child who in good faith is under treatment solely by spiritual means through prayer in accordance with the tenets and practices of a recognized church or religious denomination shall for that reason alone be considered to be a child in need of services, nor shall any child who habitually remains away from or habitually deserts or abandons his family as a result of what the court or the local child protective services unit determines to be incidents of physical, emotional or sexual abuse in the home be considered a child in need of services for that reason alone.</a:t>
            </a:r>
          </a:p>
        </p:txBody>
      </p:sp>
      <p:sp>
        <p:nvSpPr>
          <p:cNvPr id="3" name="Slide Number Placeholder 2">
            <a:extLst>
              <a:ext uri="{FF2B5EF4-FFF2-40B4-BE49-F238E27FC236}">
                <a16:creationId xmlns:a16="http://schemas.microsoft.com/office/drawing/2014/main" id="{3B4C944A-3C64-4B5D-9472-AA783F883C82}"/>
              </a:ext>
            </a:extLst>
          </p:cNvPr>
          <p:cNvSpPr>
            <a:spLocks noGrp="1"/>
          </p:cNvSpPr>
          <p:nvPr>
            <p:ph type="sldNum" sz="quarter" idx="12"/>
          </p:nvPr>
        </p:nvSpPr>
        <p:spPr/>
        <p:txBody>
          <a:bodyPr/>
          <a:lstStyle/>
          <a:p>
            <a:fld id="{52E1F49B-1D3F-4517-9F0D-F4878A1B5319}" type="slidenum">
              <a:rPr lang="en-US" smtClean="0"/>
              <a:t>10</a:t>
            </a:fld>
            <a:endParaRPr lang="en-US"/>
          </a:p>
        </p:txBody>
      </p:sp>
    </p:spTree>
    <p:extLst>
      <p:ext uri="{BB962C8B-B14F-4D97-AF65-F5344CB8AC3E}">
        <p14:creationId xmlns:p14="http://schemas.microsoft.com/office/powerpoint/2010/main" val="387978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Title 4">
            <a:extLst>
              <a:ext uri="{FF2B5EF4-FFF2-40B4-BE49-F238E27FC236}">
                <a16:creationId xmlns:a16="http://schemas.microsoft.com/office/drawing/2014/main" id="{6632804C-41BA-4D3D-B29F-7AB22C886B27}"/>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CHINS-Services continued</a:t>
            </a:r>
          </a:p>
        </p:txBody>
      </p:sp>
      <p:sp>
        <p:nvSpPr>
          <p:cNvPr id="6" name="Content Placeholder 5">
            <a:extLst>
              <a:ext uri="{FF2B5EF4-FFF2-40B4-BE49-F238E27FC236}">
                <a16:creationId xmlns:a16="http://schemas.microsoft.com/office/drawing/2014/main" id="{C9FD9F0F-CD39-42CE-9E1B-75B99112AFAC}"/>
              </a:ext>
            </a:extLst>
          </p:cNvPr>
          <p:cNvSpPr>
            <a:spLocks noGrp="1"/>
          </p:cNvSpPr>
          <p:nvPr>
            <p:ph idx="1"/>
          </p:nvPr>
        </p:nvSpPr>
        <p:spPr>
          <a:xfrm>
            <a:off x="4976031" y="963877"/>
            <a:ext cx="6377769" cy="4930246"/>
          </a:xfrm>
        </p:spPr>
        <p:txBody>
          <a:bodyPr anchor="ctr">
            <a:normAutofit/>
          </a:bodyPr>
          <a:lstStyle/>
          <a:p>
            <a:r>
              <a:rPr lang="en-US" sz="2400"/>
              <a:t>However, to find that a child falls within these provisions, (i) the conduct complained of must present a clear and substantial danger to the child's life or health or to the life or health of another person, (ii) the child or his family is in need of treatment, rehabilitation or services not presently being received, and (iii) the intervention of the court is essential to provide the treatment, rehabilitation or services needed by the child or his family.</a:t>
            </a:r>
          </a:p>
        </p:txBody>
      </p:sp>
      <p:sp>
        <p:nvSpPr>
          <p:cNvPr id="2" name="Slide Number Placeholder 1">
            <a:extLst>
              <a:ext uri="{FF2B5EF4-FFF2-40B4-BE49-F238E27FC236}">
                <a16:creationId xmlns:a16="http://schemas.microsoft.com/office/drawing/2014/main" id="{EC23600A-FCD7-4525-B5F8-CB1D66F62381}"/>
              </a:ext>
            </a:extLst>
          </p:cNvPr>
          <p:cNvSpPr>
            <a:spLocks noGrp="1"/>
          </p:cNvSpPr>
          <p:nvPr>
            <p:ph type="sldNum" sz="quarter" idx="12"/>
          </p:nvPr>
        </p:nvSpPr>
        <p:spPr/>
        <p:txBody>
          <a:bodyPr/>
          <a:lstStyle/>
          <a:p>
            <a:fld id="{52E1F49B-1D3F-4517-9F0D-F4878A1B5319}" type="slidenum">
              <a:rPr lang="en-US" smtClean="0"/>
              <a:t>11</a:t>
            </a:fld>
            <a:endParaRPr lang="en-US"/>
          </a:p>
        </p:txBody>
      </p:sp>
    </p:spTree>
    <p:extLst>
      <p:ext uri="{BB962C8B-B14F-4D97-AF65-F5344CB8AC3E}">
        <p14:creationId xmlns:p14="http://schemas.microsoft.com/office/powerpoint/2010/main" val="2686139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close up of a map&#10;&#10;Description generated with very high confidence"/>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901543" y="643466"/>
            <a:ext cx="6532245" cy="5568739"/>
          </a:xfrm>
          <a:prstGeom prst="rect">
            <a:avLst/>
          </a:prstGeom>
        </p:spPr>
      </p:pic>
      <p:sp>
        <p:nvSpPr>
          <p:cNvPr id="10" name="Down Arrow 7">
            <a:extLst>
              <a:ext uri="{FF2B5EF4-FFF2-40B4-BE49-F238E27FC236}">
                <a16:creationId xmlns:a16="http://schemas.microsoft.com/office/drawing/2014/main" id="{D4771268-CB57-404A-9271-370EB28F609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dirty="0">
                <a:solidFill>
                  <a:schemeClr val="bg1"/>
                </a:solidFill>
                <a:latin typeface="+mj-lt"/>
                <a:ea typeface="+mj-ea"/>
                <a:cs typeface="+mj-cs"/>
              </a:rPr>
              <a:t>Can CSA Pay?</a:t>
            </a:r>
          </a:p>
        </p:txBody>
      </p:sp>
      <p:sp>
        <p:nvSpPr>
          <p:cNvPr id="3" name="Slide Number Placeholder 2">
            <a:extLst>
              <a:ext uri="{FF2B5EF4-FFF2-40B4-BE49-F238E27FC236}">
                <a16:creationId xmlns:a16="http://schemas.microsoft.com/office/drawing/2014/main" id="{AC7F2EA3-E2B3-44BD-9852-967E433FF029}"/>
              </a:ext>
            </a:extLst>
          </p:cNvPr>
          <p:cNvSpPr>
            <a:spLocks noGrp="1"/>
          </p:cNvSpPr>
          <p:nvPr>
            <p:ph type="sldNum" sz="quarter" idx="12"/>
          </p:nvPr>
        </p:nvSpPr>
        <p:spPr/>
        <p:txBody>
          <a:bodyPr/>
          <a:lstStyle/>
          <a:p>
            <a:fld id="{52E1F49B-1D3F-4517-9F0D-F4878A1B5319}" type="slidenum">
              <a:rPr lang="en-US" smtClean="0"/>
              <a:t>12</a:t>
            </a:fld>
            <a:endParaRPr lang="en-US"/>
          </a:p>
        </p:txBody>
      </p:sp>
    </p:spTree>
    <p:extLst>
      <p:ext uri="{BB962C8B-B14F-4D97-AF65-F5344CB8AC3E}">
        <p14:creationId xmlns:p14="http://schemas.microsoft.com/office/powerpoint/2010/main" val="917576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Top Corners Rounded 14">
            <a:extLst>
              <a:ext uri="{FF2B5EF4-FFF2-40B4-BE49-F238E27FC236}">
                <a16:creationId xmlns:a16="http://schemas.microsoft.com/office/drawing/2014/main" id="{3BAF1561-20C4-41FD-A35F-BF2B9E727F3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29466" y="996722"/>
            <a:ext cx="5923488" cy="4864556"/>
          </a:xfrm>
          <a:prstGeom prst="round2SameRect">
            <a:avLst>
              <a:gd name="adj1" fmla="val 3762"/>
              <a:gd name="adj2" fmla="val 0"/>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Top Corners Rounded 16">
            <a:extLst>
              <a:ext uri="{FF2B5EF4-FFF2-40B4-BE49-F238E27FC236}">
                <a16:creationId xmlns:a16="http://schemas.microsoft.com/office/drawing/2014/main" id="{839DC788-B140-4F3E-A91E-CB3E70ED940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57200" y="1050468"/>
            <a:ext cx="5609397" cy="4757058"/>
          </a:xfrm>
          <a:prstGeom prst="round2SameRect">
            <a:avLst>
              <a:gd name="adj1" fmla="val 2061"/>
              <a:gd name="adj2" fmla="val 0"/>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9" name="Straight Connector 18">
            <a:extLst>
              <a:ext uri="{FF2B5EF4-FFF2-40B4-BE49-F238E27FC236}">
                <a16:creationId xmlns:a16="http://schemas.microsoft.com/office/drawing/2014/main" id="{FC18D930-0EEE-448F-ABF1-2AA3C83DA552}"/>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4071" y="2705800"/>
            <a:ext cx="1597456" cy="0"/>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0" name="Content Placeholder 5"/>
          <p:cNvPicPr>
            <a:picLocks noChangeAspect="1"/>
          </p:cNvPicPr>
          <p:nvPr/>
        </p:nvPicPr>
        <p:blipFill rotWithShape="1">
          <a:blip r:embed="rId3"/>
          <a:srcRect t="15103"/>
          <a:stretch/>
        </p:blipFill>
        <p:spPr>
          <a:xfrm>
            <a:off x="6096000" y="467256"/>
            <a:ext cx="5053176" cy="5766440"/>
          </a:xfrm>
          <a:prstGeom prst="rect">
            <a:avLst/>
          </a:prstGeom>
        </p:spPr>
      </p:pic>
      <p:sp>
        <p:nvSpPr>
          <p:cNvPr id="12" name="Content Placeholder 11">
            <a:extLst>
              <a:ext uri="{FF2B5EF4-FFF2-40B4-BE49-F238E27FC236}">
                <a16:creationId xmlns:a16="http://schemas.microsoft.com/office/drawing/2014/main" id="{72E501D8-6B71-4483-8E91-E2540861284B}"/>
              </a:ext>
            </a:extLst>
          </p:cNvPr>
          <p:cNvSpPr>
            <a:spLocks noGrp="1"/>
          </p:cNvSpPr>
          <p:nvPr>
            <p:ph idx="1"/>
          </p:nvPr>
        </p:nvSpPr>
        <p:spPr>
          <a:xfrm>
            <a:off x="321733" y="2834809"/>
            <a:ext cx="4092951" cy="3042099"/>
          </a:xfrm>
        </p:spPr>
        <p:txBody>
          <a:bodyPr anchor="t">
            <a:normAutofit/>
          </a:bodyPr>
          <a:lstStyle/>
          <a:p>
            <a:pPr marL="0" indent="0">
              <a:buNone/>
            </a:pPr>
            <a:r>
              <a:rPr lang="en-US" sz="3600" dirty="0">
                <a:solidFill>
                  <a:schemeClr val="bg1"/>
                </a:solidFill>
              </a:rPr>
              <a:t>Decision Tree:</a:t>
            </a:r>
          </a:p>
          <a:p>
            <a:pPr marL="0" indent="0">
              <a:buNone/>
            </a:pPr>
            <a:r>
              <a:rPr lang="en-US" sz="3600" dirty="0">
                <a:solidFill>
                  <a:schemeClr val="bg1"/>
                </a:solidFill>
              </a:rPr>
              <a:t>Can CSA Pay</a:t>
            </a:r>
          </a:p>
          <a:p>
            <a:pPr marL="0" indent="0">
              <a:buNone/>
            </a:pPr>
            <a:endParaRPr lang="en-US" sz="2000" dirty="0">
              <a:solidFill>
                <a:schemeClr val="bg1"/>
              </a:solidFill>
            </a:endParaRPr>
          </a:p>
        </p:txBody>
      </p:sp>
      <p:sp>
        <p:nvSpPr>
          <p:cNvPr id="2" name="Slide Number Placeholder 1">
            <a:extLst>
              <a:ext uri="{FF2B5EF4-FFF2-40B4-BE49-F238E27FC236}">
                <a16:creationId xmlns:a16="http://schemas.microsoft.com/office/drawing/2014/main" id="{D3C53DA5-822A-4A38-A7E8-3692283AB639}"/>
              </a:ext>
            </a:extLst>
          </p:cNvPr>
          <p:cNvSpPr>
            <a:spLocks noGrp="1"/>
          </p:cNvSpPr>
          <p:nvPr>
            <p:ph type="sldNum" sz="quarter" idx="12"/>
          </p:nvPr>
        </p:nvSpPr>
        <p:spPr/>
        <p:txBody>
          <a:bodyPr/>
          <a:lstStyle/>
          <a:p>
            <a:fld id="{52E1F49B-1D3F-4517-9F0D-F4878A1B5319}" type="slidenum">
              <a:rPr lang="en-US" smtClean="0"/>
              <a:t>13</a:t>
            </a:fld>
            <a:endParaRPr lang="en-US"/>
          </a:p>
        </p:txBody>
      </p:sp>
    </p:spTree>
    <p:extLst>
      <p:ext uri="{BB962C8B-B14F-4D97-AF65-F5344CB8AC3E}">
        <p14:creationId xmlns:p14="http://schemas.microsoft.com/office/powerpoint/2010/main" val="66635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BDFCE-6FAD-48DE-A967-8C5003407223}"/>
              </a:ext>
            </a:extLst>
          </p:cNvPr>
          <p:cNvSpPr>
            <a:spLocks noGrp="1"/>
          </p:cNvSpPr>
          <p:nvPr>
            <p:ph type="title"/>
          </p:nvPr>
        </p:nvSpPr>
        <p:spPr>
          <a:xfrm>
            <a:off x="838200" y="365125"/>
            <a:ext cx="10515600" cy="1325563"/>
          </a:xfrm>
        </p:spPr>
        <p:txBody>
          <a:bodyPr>
            <a:normAutofit/>
          </a:bodyPr>
          <a:lstStyle/>
          <a:p>
            <a:r>
              <a:rPr lang="en-US" dirty="0"/>
              <a:t>Case Manager Responsibilities</a:t>
            </a:r>
            <a:endParaRPr lang="en-US"/>
          </a:p>
        </p:txBody>
      </p:sp>
      <p:graphicFrame>
        <p:nvGraphicFramePr>
          <p:cNvPr id="5" name="Content Placeholder 2">
            <a:extLst>
              <a:ext uri="{FF2B5EF4-FFF2-40B4-BE49-F238E27FC236}">
                <a16:creationId xmlns:a16="http://schemas.microsoft.com/office/drawing/2014/main" id="{D2596AAB-ED55-45BE-B26A-9718F9A8D372}"/>
              </a:ext>
            </a:extLst>
          </p:cNvPr>
          <p:cNvGraphicFramePr>
            <a:graphicFrameLocks noGrp="1"/>
          </p:cNvGraphicFramePr>
          <p:nvPr>
            <p:ph idx="1"/>
            <p:extLst>
              <p:ext uri="{D42A27DB-BD31-4B8C-83A1-F6EECF244321}">
                <p14:modId xmlns:p14="http://schemas.microsoft.com/office/powerpoint/2010/main" val="9491965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06756B2F-8D13-4DB7-8940-09473F936008}"/>
              </a:ext>
            </a:extLst>
          </p:cNvPr>
          <p:cNvSpPr>
            <a:spLocks noGrp="1"/>
          </p:cNvSpPr>
          <p:nvPr>
            <p:ph type="sldNum" sz="quarter" idx="12"/>
          </p:nvPr>
        </p:nvSpPr>
        <p:spPr/>
        <p:txBody>
          <a:bodyPr/>
          <a:lstStyle/>
          <a:p>
            <a:fld id="{52E1F49B-1D3F-4517-9F0D-F4878A1B5319}" type="slidenum">
              <a:rPr lang="en-US" smtClean="0"/>
              <a:t>14</a:t>
            </a:fld>
            <a:endParaRPr lang="en-US"/>
          </a:p>
        </p:txBody>
      </p:sp>
    </p:spTree>
    <p:extLst>
      <p:ext uri="{BB962C8B-B14F-4D97-AF65-F5344CB8AC3E}">
        <p14:creationId xmlns:p14="http://schemas.microsoft.com/office/powerpoint/2010/main" val="271082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D24C1008-6DEE-4D04-9C0B-412834BBF9B5}"/>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Other Funding Sources</a:t>
            </a:r>
          </a:p>
        </p:txBody>
      </p:sp>
      <p:sp>
        <p:nvSpPr>
          <p:cNvPr id="3" name="Content Placeholder 2">
            <a:extLst>
              <a:ext uri="{FF2B5EF4-FFF2-40B4-BE49-F238E27FC236}">
                <a16:creationId xmlns:a16="http://schemas.microsoft.com/office/drawing/2014/main" id="{E47A9C35-8A79-4D22-B4B8-60BB7F1205ED}"/>
              </a:ext>
            </a:extLst>
          </p:cNvPr>
          <p:cNvSpPr>
            <a:spLocks noGrp="1"/>
          </p:cNvSpPr>
          <p:nvPr>
            <p:ph idx="1"/>
          </p:nvPr>
        </p:nvSpPr>
        <p:spPr>
          <a:xfrm>
            <a:off x="4976031" y="963877"/>
            <a:ext cx="6377769" cy="4930246"/>
          </a:xfrm>
        </p:spPr>
        <p:txBody>
          <a:bodyPr anchor="ctr">
            <a:normAutofit/>
          </a:bodyPr>
          <a:lstStyle/>
          <a:p>
            <a:r>
              <a:rPr lang="en-US" sz="2400"/>
              <a:t>Providing Safe and Stable Families-PSSF</a:t>
            </a:r>
          </a:p>
          <a:p>
            <a:r>
              <a:rPr lang="en-US" sz="2400"/>
              <a:t>Virginia Juvenile Community Crime Control Act-VJCCCA</a:t>
            </a:r>
          </a:p>
          <a:p>
            <a:r>
              <a:rPr lang="en-US" sz="2400"/>
              <a:t>Sinclair Health Clinic</a:t>
            </a:r>
          </a:p>
          <a:p>
            <a:r>
              <a:rPr lang="en-US" sz="2400"/>
              <a:t>SSI or SSA</a:t>
            </a:r>
          </a:p>
          <a:p>
            <a:r>
              <a:rPr lang="en-US" sz="2400"/>
              <a:t>Adoption Assistance</a:t>
            </a:r>
          </a:p>
          <a:p>
            <a:r>
              <a:rPr lang="en-US" sz="2400"/>
              <a:t>Private Insurance</a:t>
            </a:r>
          </a:p>
          <a:p>
            <a:r>
              <a:rPr lang="en-US" sz="2400"/>
              <a:t>Child Support</a:t>
            </a:r>
          </a:p>
          <a:p>
            <a:r>
              <a:rPr lang="en-US" sz="2400"/>
              <a:t>Child Care Assistance</a:t>
            </a:r>
          </a:p>
          <a:p>
            <a:r>
              <a:rPr lang="en-US" sz="2400"/>
              <a:t>Community Partners-spiritual groups, non-profit agencies, etc.</a:t>
            </a:r>
          </a:p>
        </p:txBody>
      </p:sp>
      <p:sp>
        <p:nvSpPr>
          <p:cNvPr id="4" name="Slide Number Placeholder 3">
            <a:extLst>
              <a:ext uri="{FF2B5EF4-FFF2-40B4-BE49-F238E27FC236}">
                <a16:creationId xmlns:a16="http://schemas.microsoft.com/office/drawing/2014/main" id="{78F227E3-D313-4A9B-B91D-6468945F64CD}"/>
              </a:ext>
            </a:extLst>
          </p:cNvPr>
          <p:cNvSpPr>
            <a:spLocks noGrp="1"/>
          </p:cNvSpPr>
          <p:nvPr>
            <p:ph type="sldNum" sz="quarter" idx="12"/>
          </p:nvPr>
        </p:nvSpPr>
        <p:spPr/>
        <p:txBody>
          <a:bodyPr/>
          <a:lstStyle/>
          <a:p>
            <a:fld id="{52E1F49B-1D3F-4517-9F0D-F4878A1B5319}" type="slidenum">
              <a:rPr lang="en-US" smtClean="0"/>
              <a:t>15</a:t>
            </a:fld>
            <a:endParaRPr lang="en-US"/>
          </a:p>
        </p:txBody>
      </p:sp>
    </p:spTree>
    <p:extLst>
      <p:ext uri="{BB962C8B-B14F-4D97-AF65-F5344CB8AC3E}">
        <p14:creationId xmlns:p14="http://schemas.microsoft.com/office/powerpoint/2010/main" val="1203409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08E89D5E-1885-4160-AC77-CC471DD1D0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50D2BD1-98F9-412D-905B-3A843EF4078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5E82A0D-226B-4BD9-9D89-19006C8B5150}"/>
              </a:ext>
            </a:extLst>
          </p:cNvPr>
          <p:cNvSpPr>
            <a:spLocks noGrp="1"/>
          </p:cNvSpPr>
          <p:nvPr>
            <p:ph type="title"/>
          </p:nvPr>
        </p:nvSpPr>
        <p:spPr>
          <a:xfrm>
            <a:off x="943277" y="712269"/>
            <a:ext cx="3370998" cy="5502264"/>
          </a:xfrm>
        </p:spPr>
        <p:txBody>
          <a:bodyPr>
            <a:normAutofit/>
          </a:bodyPr>
          <a:lstStyle/>
          <a:p>
            <a:r>
              <a:rPr lang="en-US">
                <a:solidFill>
                  <a:srgbClr val="FFFFFF"/>
                </a:solidFill>
              </a:rPr>
              <a:t>Medicaid</a:t>
            </a:r>
          </a:p>
        </p:txBody>
      </p:sp>
      <p:graphicFrame>
        <p:nvGraphicFramePr>
          <p:cNvPr id="12" name="Content Placeholder 2">
            <a:extLst>
              <a:ext uri="{FF2B5EF4-FFF2-40B4-BE49-F238E27FC236}">
                <a16:creationId xmlns:a16="http://schemas.microsoft.com/office/drawing/2014/main" id="{8B475A8C-1FD9-47A1-82E2-8FA1828A5F6E}"/>
              </a:ext>
            </a:extLst>
          </p:cNvPr>
          <p:cNvGraphicFramePr>
            <a:graphicFrameLocks noGrp="1"/>
          </p:cNvGraphicFramePr>
          <p:nvPr>
            <p:ph idx="1"/>
            <p:extLst>
              <p:ext uri="{D42A27DB-BD31-4B8C-83A1-F6EECF244321}">
                <p14:modId xmlns:p14="http://schemas.microsoft.com/office/powerpoint/2010/main" val="2881533764"/>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F11AC582-FF2B-42D0-A228-89BD36D25643}"/>
              </a:ext>
            </a:extLst>
          </p:cNvPr>
          <p:cNvSpPr>
            <a:spLocks noGrp="1"/>
          </p:cNvSpPr>
          <p:nvPr>
            <p:ph type="sldNum" sz="quarter" idx="12"/>
          </p:nvPr>
        </p:nvSpPr>
        <p:spPr/>
        <p:txBody>
          <a:bodyPr/>
          <a:lstStyle/>
          <a:p>
            <a:fld id="{52E1F49B-1D3F-4517-9F0D-F4878A1B5319}" type="slidenum">
              <a:rPr lang="en-US" smtClean="0"/>
              <a:t>16</a:t>
            </a:fld>
            <a:endParaRPr lang="en-US"/>
          </a:p>
        </p:txBody>
      </p:sp>
    </p:spTree>
    <p:extLst>
      <p:ext uri="{BB962C8B-B14F-4D97-AF65-F5344CB8AC3E}">
        <p14:creationId xmlns:p14="http://schemas.microsoft.com/office/powerpoint/2010/main" val="2086056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08E89D5E-1885-4160-AC77-CC471DD1D0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50D2BD1-98F9-412D-905B-3A843EF4078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5E82A0D-226B-4BD9-9D89-19006C8B5150}"/>
              </a:ext>
            </a:extLst>
          </p:cNvPr>
          <p:cNvSpPr>
            <a:spLocks noGrp="1"/>
          </p:cNvSpPr>
          <p:nvPr>
            <p:ph type="title"/>
          </p:nvPr>
        </p:nvSpPr>
        <p:spPr>
          <a:xfrm>
            <a:off x="943277" y="712269"/>
            <a:ext cx="3370998" cy="5502264"/>
          </a:xfrm>
        </p:spPr>
        <p:txBody>
          <a:bodyPr>
            <a:normAutofit/>
          </a:bodyPr>
          <a:lstStyle/>
          <a:p>
            <a:r>
              <a:rPr lang="en-US" dirty="0">
                <a:solidFill>
                  <a:srgbClr val="FFFFFF"/>
                </a:solidFill>
              </a:rPr>
              <a:t>Medicaid Continued</a:t>
            </a:r>
          </a:p>
        </p:txBody>
      </p:sp>
      <p:graphicFrame>
        <p:nvGraphicFramePr>
          <p:cNvPr id="12" name="Content Placeholder 2">
            <a:extLst>
              <a:ext uri="{FF2B5EF4-FFF2-40B4-BE49-F238E27FC236}">
                <a16:creationId xmlns:a16="http://schemas.microsoft.com/office/drawing/2014/main" id="{8B475A8C-1FD9-47A1-82E2-8FA1828A5F6E}"/>
              </a:ext>
            </a:extLst>
          </p:cNvPr>
          <p:cNvGraphicFramePr>
            <a:graphicFrameLocks noGrp="1"/>
          </p:cNvGraphicFramePr>
          <p:nvPr>
            <p:ph idx="1"/>
            <p:extLst>
              <p:ext uri="{D42A27DB-BD31-4B8C-83A1-F6EECF244321}">
                <p14:modId xmlns:p14="http://schemas.microsoft.com/office/powerpoint/2010/main" val="4075203688"/>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424EFD14-4670-4A1C-8286-28D6875DA54D}"/>
              </a:ext>
            </a:extLst>
          </p:cNvPr>
          <p:cNvSpPr>
            <a:spLocks noGrp="1"/>
          </p:cNvSpPr>
          <p:nvPr>
            <p:ph type="sldNum" sz="quarter" idx="12"/>
          </p:nvPr>
        </p:nvSpPr>
        <p:spPr/>
        <p:txBody>
          <a:bodyPr/>
          <a:lstStyle/>
          <a:p>
            <a:fld id="{52E1F49B-1D3F-4517-9F0D-F4878A1B5319}" type="slidenum">
              <a:rPr lang="en-US" smtClean="0"/>
              <a:t>17</a:t>
            </a:fld>
            <a:endParaRPr lang="en-US"/>
          </a:p>
        </p:txBody>
      </p:sp>
    </p:spTree>
    <p:extLst>
      <p:ext uri="{BB962C8B-B14F-4D97-AF65-F5344CB8AC3E}">
        <p14:creationId xmlns:p14="http://schemas.microsoft.com/office/powerpoint/2010/main" val="4132444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DE18A-EF49-4CF2-AF00-5DCC9444F08C}"/>
              </a:ext>
            </a:extLst>
          </p:cNvPr>
          <p:cNvSpPr>
            <a:spLocks noGrp="1"/>
          </p:cNvSpPr>
          <p:nvPr>
            <p:ph type="title"/>
          </p:nvPr>
        </p:nvSpPr>
        <p:spPr>
          <a:xfrm>
            <a:off x="838200" y="365125"/>
            <a:ext cx="10515600" cy="1325563"/>
          </a:xfrm>
        </p:spPr>
        <p:txBody>
          <a:bodyPr>
            <a:normAutofit/>
          </a:bodyPr>
          <a:lstStyle/>
          <a:p>
            <a:r>
              <a:rPr lang="en-US"/>
              <a:t>Before FAPT</a:t>
            </a:r>
          </a:p>
        </p:txBody>
      </p:sp>
      <p:graphicFrame>
        <p:nvGraphicFramePr>
          <p:cNvPr id="19" name="Content Placeholder 2">
            <a:extLst>
              <a:ext uri="{FF2B5EF4-FFF2-40B4-BE49-F238E27FC236}">
                <a16:creationId xmlns:a16="http://schemas.microsoft.com/office/drawing/2014/main" id="{EC15CAC0-0A04-47FB-B27E-48D0CF6B493C}"/>
              </a:ext>
            </a:extLst>
          </p:cNvPr>
          <p:cNvGraphicFramePr>
            <a:graphicFrameLocks noGrp="1"/>
          </p:cNvGraphicFramePr>
          <p:nvPr>
            <p:ph idx="1"/>
            <p:extLst>
              <p:ext uri="{D42A27DB-BD31-4B8C-83A1-F6EECF244321}">
                <p14:modId xmlns:p14="http://schemas.microsoft.com/office/powerpoint/2010/main" val="261478983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069EE669-C4AB-43E9-A2BA-9A72BAC20460}"/>
              </a:ext>
            </a:extLst>
          </p:cNvPr>
          <p:cNvSpPr>
            <a:spLocks noGrp="1"/>
          </p:cNvSpPr>
          <p:nvPr>
            <p:ph type="sldNum" sz="quarter" idx="12"/>
          </p:nvPr>
        </p:nvSpPr>
        <p:spPr/>
        <p:txBody>
          <a:bodyPr/>
          <a:lstStyle/>
          <a:p>
            <a:fld id="{52E1F49B-1D3F-4517-9F0D-F4878A1B5319}" type="slidenum">
              <a:rPr lang="en-US" smtClean="0"/>
              <a:t>18</a:t>
            </a:fld>
            <a:endParaRPr lang="en-US"/>
          </a:p>
        </p:txBody>
      </p:sp>
    </p:spTree>
    <p:extLst>
      <p:ext uri="{BB962C8B-B14F-4D97-AF65-F5344CB8AC3E}">
        <p14:creationId xmlns:p14="http://schemas.microsoft.com/office/powerpoint/2010/main" val="1922618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DE18A-EF49-4CF2-AF00-5DCC9444F08C}"/>
              </a:ext>
            </a:extLst>
          </p:cNvPr>
          <p:cNvSpPr>
            <a:spLocks noGrp="1"/>
          </p:cNvSpPr>
          <p:nvPr>
            <p:ph type="title"/>
          </p:nvPr>
        </p:nvSpPr>
        <p:spPr>
          <a:xfrm>
            <a:off x="838200" y="365125"/>
            <a:ext cx="10515600" cy="1325563"/>
          </a:xfrm>
        </p:spPr>
        <p:txBody>
          <a:bodyPr>
            <a:normAutofit/>
          </a:bodyPr>
          <a:lstStyle/>
          <a:p>
            <a:r>
              <a:rPr lang="en-US" dirty="0"/>
              <a:t>Before FAPT, continued…</a:t>
            </a:r>
          </a:p>
        </p:txBody>
      </p:sp>
      <p:graphicFrame>
        <p:nvGraphicFramePr>
          <p:cNvPr id="19" name="Content Placeholder 2">
            <a:extLst>
              <a:ext uri="{FF2B5EF4-FFF2-40B4-BE49-F238E27FC236}">
                <a16:creationId xmlns:a16="http://schemas.microsoft.com/office/drawing/2014/main" id="{EC15CAC0-0A04-47FB-B27E-48D0CF6B493C}"/>
              </a:ext>
            </a:extLst>
          </p:cNvPr>
          <p:cNvGraphicFramePr>
            <a:graphicFrameLocks noGrp="1"/>
          </p:cNvGraphicFramePr>
          <p:nvPr>
            <p:ph idx="1"/>
            <p:extLst>
              <p:ext uri="{D42A27DB-BD31-4B8C-83A1-F6EECF244321}">
                <p14:modId xmlns:p14="http://schemas.microsoft.com/office/powerpoint/2010/main" val="41576291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6337C36C-EDC3-4562-B9A0-A435193777D6}"/>
              </a:ext>
            </a:extLst>
          </p:cNvPr>
          <p:cNvSpPr>
            <a:spLocks noGrp="1"/>
          </p:cNvSpPr>
          <p:nvPr>
            <p:ph type="sldNum" sz="quarter" idx="12"/>
          </p:nvPr>
        </p:nvSpPr>
        <p:spPr/>
        <p:txBody>
          <a:bodyPr/>
          <a:lstStyle/>
          <a:p>
            <a:fld id="{52E1F49B-1D3F-4517-9F0D-F4878A1B5319}" type="slidenum">
              <a:rPr lang="en-US" smtClean="0"/>
              <a:t>19</a:t>
            </a:fld>
            <a:endParaRPr lang="en-US"/>
          </a:p>
        </p:txBody>
      </p:sp>
    </p:spTree>
    <p:extLst>
      <p:ext uri="{BB962C8B-B14F-4D97-AF65-F5344CB8AC3E}">
        <p14:creationId xmlns:p14="http://schemas.microsoft.com/office/powerpoint/2010/main" val="1417628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close up of a logo&#10;&#10;Description generated with very high confidence"/>
          <p:cNvPicPr>
            <a:picLocks noChangeAspect="1"/>
          </p:cNvPicPr>
          <p:nvPr/>
        </p:nvPicPr>
        <p:blipFill rotWithShape="1">
          <a:blip r:embed="rId3" cstate="print">
            <a:extLst>
              <a:ext uri="{28A0092B-C50C-407E-A947-70E740481C1C}">
                <a14:useLocalDpi xmlns:a14="http://schemas.microsoft.com/office/drawing/2010/main" val="0"/>
              </a:ext>
            </a:extLst>
          </a:blip>
          <a:srcRect l="109" r="431" b="-2"/>
          <a:stretch/>
        </p:blipFill>
        <p:spPr>
          <a:xfrm>
            <a:off x="828772" y="1904281"/>
            <a:ext cx="5074070" cy="4272681"/>
          </a:xfrm>
          <a:prstGeom prst="rect">
            <a:avLst/>
          </a:prstGeom>
        </p:spPr>
      </p:pic>
      <p:sp>
        <p:nvSpPr>
          <p:cNvPr id="2" name="Title 1"/>
          <p:cNvSpPr>
            <a:spLocks noGrp="1"/>
          </p:cNvSpPr>
          <p:nvPr>
            <p:ph type="title"/>
          </p:nvPr>
        </p:nvSpPr>
        <p:spPr>
          <a:xfrm>
            <a:off x="838200" y="365125"/>
            <a:ext cx="10515600" cy="1325563"/>
          </a:xfrm>
        </p:spPr>
        <p:txBody>
          <a:bodyPr>
            <a:normAutofit/>
          </a:bodyPr>
          <a:lstStyle/>
          <a:p>
            <a:r>
              <a:rPr lang="en-US" dirty="0"/>
              <a:t>History Lesson for the Day</a:t>
            </a:r>
          </a:p>
        </p:txBody>
      </p:sp>
      <p:sp>
        <p:nvSpPr>
          <p:cNvPr id="3" name="Content Placeholder 2"/>
          <p:cNvSpPr>
            <a:spLocks noGrp="1"/>
          </p:cNvSpPr>
          <p:nvPr>
            <p:ph idx="1"/>
          </p:nvPr>
        </p:nvSpPr>
        <p:spPr>
          <a:xfrm>
            <a:off x="6338316" y="1825625"/>
            <a:ext cx="5015484" cy="4351338"/>
          </a:xfrm>
        </p:spPr>
        <p:txBody>
          <a:bodyPr>
            <a:normAutofit/>
          </a:bodyPr>
          <a:lstStyle/>
          <a:p>
            <a:r>
              <a:rPr lang="en-US" sz="2000"/>
              <a:t>The Children’s Services Act was enacted to create a collaborative system of services and funding.</a:t>
            </a:r>
          </a:p>
          <a:p>
            <a:pPr lvl="1"/>
            <a:r>
              <a:rPr lang="en-US" sz="2000"/>
              <a:t>child-centered</a:t>
            </a:r>
          </a:p>
          <a:p>
            <a:pPr lvl="1"/>
            <a:r>
              <a:rPr lang="en-US" sz="2000"/>
              <a:t>family-focused</a:t>
            </a:r>
          </a:p>
          <a:p>
            <a:pPr lvl="1"/>
            <a:r>
              <a:rPr lang="en-US" sz="2000"/>
              <a:t>community-based</a:t>
            </a:r>
          </a:p>
          <a:p>
            <a:pPr lvl="1"/>
            <a:endParaRPr lang="en-US" sz="2000"/>
          </a:p>
          <a:p>
            <a:pPr lvl="1"/>
            <a:endParaRPr lang="en-US" sz="2000"/>
          </a:p>
          <a:p>
            <a:pPr lvl="1"/>
            <a:endParaRPr lang="en-US" sz="2000"/>
          </a:p>
          <a:p>
            <a:endParaRPr lang="en-US" sz="2000"/>
          </a:p>
          <a:p>
            <a:r>
              <a:rPr lang="en-US" sz="2000"/>
              <a:t>Pooled funding streams from Virginia Child Serving Agencies: VDSS, VDOE, VDJJ, VDBHDS</a:t>
            </a:r>
          </a:p>
          <a:p>
            <a:pPr lvl="1"/>
            <a:endParaRPr lang="en-US" sz="2000"/>
          </a:p>
        </p:txBody>
      </p:sp>
      <p:sp>
        <p:nvSpPr>
          <p:cNvPr id="4" name="Slide Number Placeholder 3">
            <a:extLst>
              <a:ext uri="{FF2B5EF4-FFF2-40B4-BE49-F238E27FC236}">
                <a16:creationId xmlns:a16="http://schemas.microsoft.com/office/drawing/2014/main" id="{AE33B76E-B3D2-4343-B5E0-250F2C7D9FA4}"/>
              </a:ext>
            </a:extLst>
          </p:cNvPr>
          <p:cNvSpPr>
            <a:spLocks noGrp="1"/>
          </p:cNvSpPr>
          <p:nvPr>
            <p:ph type="sldNum" sz="quarter" idx="12"/>
          </p:nvPr>
        </p:nvSpPr>
        <p:spPr/>
        <p:txBody>
          <a:bodyPr/>
          <a:lstStyle/>
          <a:p>
            <a:fld id="{52E1F49B-1D3F-4517-9F0D-F4878A1B5319}" type="slidenum">
              <a:rPr lang="en-US" smtClean="0"/>
              <a:t>2</a:t>
            </a:fld>
            <a:endParaRPr lang="en-US"/>
          </a:p>
        </p:txBody>
      </p:sp>
    </p:spTree>
    <p:extLst>
      <p:ext uri="{BB962C8B-B14F-4D97-AF65-F5344CB8AC3E}">
        <p14:creationId xmlns:p14="http://schemas.microsoft.com/office/powerpoint/2010/main" val="3193443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DE18A-EF49-4CF2-AF00-5DCC9444F08C}"/>
              </a:ext>
            </a:extLst>
          </p:cNvPr>
          <p:cNvSpPr>
            <a:spLocks noGrp="1"/>
          </p:cNvSpPr>
          <p:nvPr>
            <p:ph type="title"/>
          </p:nvPr>
        </p:nvSpPr>
        <p:spPr>
          <a:xfrm>
            <a:off x="838200" y="365125"/>
            <a:ext cx="10515600" cy="1325563"/>
          </a:xfrm>
        </p:spPr>
        <p:txBody>
          <a:bodyPr>
            <a:normAutofit/>
          </a:bodyPr>
          <a:lstStyle/>
          <a:p>
            <a:r>
              <a:rPr lang="en-US" dirty="0"/>
              <a:t>Before FAPT, continued…</a:t>
            </a:r>
          </a:p>
        </p:txBody>
      </p:sp>
      <p:graphicFrame>
        <p:nvGraphicFramePr>
          <p:cNvPr id="19" name="Content Placeholder 2">
            <a:extLst>
              <a:ext uri="{FF2B5EF4-FFF2-40B4-BE49-F238E27FC236}">
                <a16:creationId xmlns:a16="http://schemas.microsoft.com/office/drawing/2014/main" id="{EC15CAC0-0A04-47FB-B27E-48D0CF6B493C}"/>
              </a:ext>
            </a:extLst>
          </p:cNvPr>
          <p:cNvGraphicFramePr>
            <a:graphicFrameLocks noGrp="1"/>
          </p:cNvGraphicFramePr>
          <p:nvPr>
            <p:ph idx="1"/>
            <p:extLst>
              <p:ext uri="{D42A27DB-BD31-4B8C-83A1-F6EECF244321}">
                <p14:modId xmlns:p14="http://schemas.microsoft.com/office/powerpoint/2010/main" val="19760489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406A4886-5D4C-4E59-BC06-0ED9F2167FA1}"/>
              </a:ext>
            </a:extLst>
          </p:cNvPr>
          <p:cNvSpPr>
            <a:spLocks noGrp="1"/>
          </p:cNvSpPr>
          <p:nvPr>
            <p:ph type="sldNum" sz="quarter" idx="12"/>
          </p:nvPr>
        </p:nvSpPr>
        <p:spPr/>
        <p:txBody>
          <a:bodyPr/>
          <a:lstStyle/>
          <a:p>
            <a:fld id="{52E1F49B-1D3F-4517-9F0D-F4878A1B5319}" type="slidenum">
              <a:rPr lang="en-US" smtClean="0"/>
              <a:t>20</a:t>
            </a:fld>
            <a:endParaRPr lang="en-US"/>
          </a:p>
        </p:txBody>
      </p:sp>
    </p:spTree>
    <p:extLst>
      <p:ext uri="{BB962C8B-B14F-4D97-AF65-F5344CB8AC3E}">
        <p14:creationId xmlns:p14="http://schemas.microsoft.com/office/powerpoint/2010/main" val="2650638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8E89D5E-1885-4160-AC77-CC471DD1D0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550D2BD1-98F9-412D-905B-3A843EF4078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8D2D50D-265B-4E5E-8EE5-CC152B579FD6}"/>
              </a:ext>
            </a:extLst>
          </p:cNvPr>
          <p:cNvSpPr>
            <a:spLocks noGrp="1"/>
          </p:cNvSpPr>
          <p:nvPr>
            <p:ph type="title"/>
          </p:nvPr>
        </p:nvSpPr>
        <p:spPr>
          <a:xfrm>
            <a:off x="943277" y="712269"/>
            <a:ext cx="3370998" cy="5502264"/>
          </a:xfrm>
        </p:spPr>
        <p:txBody>
          <a:bodyPr>
            <a:normAutofit/>
          </a:bodyPr>
          <a:lstStyle/>
          <a:p>
            <a:r>
              <a:rPr lang="en-US">
                <a:solidFill>
                  <a:srgbClr val="FFFFFF"/>
                </a:solidFill>
              </a:rPr>
              <a:t>What to Expect at FAPT</a:t>
            </a:r>
          </a:p>
        </p:txBody>
      </p:sp>
      <p:graphicFrame>
        <p:nvGraphicFramePr>
          <p:cNvPr id="12" name="Content Placeholder 2">
            <a:extLst>
              <a:ext uri="{FF2B5EF4-FFF2-40B4-BE49-F238E27FC236}">
                <a16:creationId xmlns:a16="http://schemas.microsoft.com/office/drawing/2014/main" id="{5D65A796-56F8-4DA0-AF52-5A8C004DD743}"/>
              </a:ext>
            </a:extLst>
          </p:cNvPr>
          <p:cNvGraphicFramePr>
            <a:graphicFrameLocks noGrp="1"/>
          </p:cNvGraphicFramePr>
          <p:nvPr>
            <p:ph idx="1"/>
            <p:extLst>
              <p:ext uri="{D42A27DB-BD31-4B8C-83A1-F6EECF244321}">
                <p14:modId xmlns:p14="http://schemas.microsoft.com/office/powerpoint/2010/main" val="405642572"/>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7C45B434-0CDA-4206-BFE2-F5DFE488325A}"/>
              </a:ext>
            </a:extLst>
          </p:cNvPr>
          <p:cNvSpPr>
            <a:spLocks noGrp="1"/>
          </p:cNvSpPr>
          <p:nvPr>
            <p:ph type="sldNum" sz="quarter" idx="12"/>
          </p:nvPr>
        </p:nvSpPr>
        <p:spPr/>
        <p:txBody>
          <a:bodyPr/>
          <a:lstStyle/>
          <a:p>
            <a:fld id="{52E1F49B-1D3F-4517-9F0D-F4878A1B5319}" type="slidenum">
              <a:rPr lang="en-US" smtClean="0"/>
              <a:t>21</a:t>
            </a:fld>
            <a:endParaRPr lang="en-US"/>
          </a:p>
        </p:txBody>
      </p:sp>
    </p:spTree>
    <p:extLst>
      <p:ext uri="{BB962C8B-B14F-4D97-AF65-F5344CB8AC3E}">
        <p14:creationId xmlns:p14="http://schemas.microsoft.com/office/powerpoint/2010/main" val="565206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C0BEF-1098-417E-9B90-8E4F13E55F40}"/>
              </a:ext>
            </a:extLst>
          </p:cNvPr>
          <p:cNvSpPr>
            <a:spLocks noGrp="1"/>
          </p:cNvSpPr>
          <p:nvPr>
            <p:ph type="title"/>
          </p:nvPr>
        </p:nvSpPr>
        <p:spPr>
          <a:xfrm>
            <a:off x="838200" y="365125"/>
            <a:ext cx="10515600" cy="1325563"/>
          </a:xfrm>
        </p:spPr>
        <p:txBody>
          <a:bodyPr>
            <a:normAutofit/>
          </a:bodyPr>
          <a:lstStyle/>
          <a:p>
            <a:r>
              <a:rPr lang="en-US"/>
              <a:t>Typical Questions Asked in FAPT</a:t>
            </a:r>
            <a:endParaRPr lang="en-US" dirty="0"/>
          </a:p>
        </p:txBody>
      </p:sp>
      <p:graphicFrame>
        <p:nvGraphicFramePr>
          <p:cNvPr id="5" name="Content Placeholder 2">
            <a:extLst>
              <a:ext uri="{FF2B5EF4-FFF2-40B4-BE49-F238E27FC236}">
                <a16:creationId xmlns:a16="http://schemas.microsoft.com/office/drawing/2014/main" id="{710BBA9F-B9BD-49D6-8957-F366C53A9635}"/>
              </a:ext>
            </a:extLst>
          </p:cNvPr>
          <p:cNvGraphicFramePr>
            <a:graphicFrameLocks noGrp="1"/>
          </p:cNvGraphicFramePr>
          <p:nvPr>
            <p:ph idx="1"/>
            <p:extLst>
              <p:ext uri="{D42A27DB-BD31-4B8C-83A1-F6EECF244321}">
                <p14:modId xmlns:p14="http://schemas.microsoft.com/office/powerpoint/2010/main" val="21893667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A0A225C2-6741-4AC7-8A7F-5493F1907635}"/>
              </a:ext>
            </a:extLst>
          </p:cNvPr>
          <p:cNvSpPr>
            <a:spLocks noGrp="1"/>
          </p:cNvSpPr>
          <p:nvPr>
            <p:ph type="sldNum" sz="quarter" idx="12"/>
          </p:nvPr>
        </p:nvSpPr>
        <p:spPr/>
        <p:txBody>
          <a:bodyPr/>
          <a:lstStyle/>
          <a:p>
            <a:fld id="{52E1F49B-1D3F-4517-9F0D-F4878A1B5319}" type="slidenum">
              <a:rPr lang="en-US" smtClean="0"/>
              <a:t>22</a:t>
            </a:fld>
            <a:endParaRPr lang="en-US"/>
          </a:p>
        </p:txBody>
      </p:sp>
    </p:spTree>
    <p:extLst>
      <p:ext uri="{BB962C8B-B14F-4D97-AF65-F5344CB8AC3E}">
        <p14:creationId xmlns:p14="http://schemas.microsoft.com/office/powerpoint/2010/main" val="3040873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B2EB063-CBCE-4E47-A2EF-703A0FD381F2}"/>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After FAPT</a:t>
            </a:r>
          </a:p>
        </p:txBody>
      </p:sp>
      <p:sp>
        <p:nvSpPr>
          <p:cNvPr id="3" name="Content Placeholder 2">
            <a:extLst>
              <a:ext uri="{FF2B5EF4-FFF2-40B4-BE49-F238E27FC236}">
                <a16:creationId xmlns:a16="http://schemas.microsoft.com/office/drawing/2014/main" id="{2237A500-81D5-4063-BE0D-7B4191B9E026}"/>
              </a:ext>
            </a:extLst>
          </p:cNvPr>
          <p:cNvSpPr>
            <a:spLocks noGrp="1"/>
          </p:cNvSpPr>
          <p:nvPr>
            <p:ph idx="1"/>
          </p:nvPr>
        </p:nvSpPr>
        <p:spPr>
          <a:xfrm>
            <a:off x="4976031" y="963877"/>
            <a:ext cx="6377769" cy="4930246"/>
          </a:xfrm>
        </p:spPr>
        <p:txBody>
          <a:bodyPr anchor="ctr">
            <a:normAutofit/>
          </a:bodyPr>
          <a:lstStyle/>
          <a:p>
            <a:r>
              <a:rPr lang="en-US" sz="2400" dirty="0"/>
              <a:t>Funding Reviewed/Authorized by CPMT</a:t>
            </a:r>
          </a:p>
          <a:p>
            <a:pPr lvl="1"/>
            <a:r>
              <a:rPr lang="en-US" sz="2000" dirty="0"/>
              <a:t>4</a:t>
            </a:r>
            <a:r>
              <a:rPr lang="en-US" sz="2000" baseline="30000" dirty="0"/>
              <a:t>th</a:t>
            </a:r>
            <a:r>
              <a:rPr lang="en-US" sz="2000" dirty="0"/>
              <a:t> Monday except on holidays</a:t>
            </a:r>
          </a:p>
          <a:p>
            <a:pPr lvl="1"/>
            <a:r>
              <a:rPr lang="en-US" sz="2000" dirty="0"/>
              <a:t>CMs notified of denials or contingencies</a:t>
            </a:r>
          </a:p>
          <a:p>
            <a:r>
              <a:rPr lang="en-US" sz="2400" dirty="0"/>
              <a:t>POSO created for authorized services (except for one time payments)</a:t>
            </a:r>
          </a:p>
          <a:p>
            <a:pPr lvl="1"/>
            <a:r>
              <a:rPr lang="en-US" sz="2000" dirty="0"/>
              <a:t>If any information is listed as unknown or TBD on the budget sheet, no POSO for that service is created until CSA Account Specialist is provided with that information</a:t>
            </a:r>
          </a:p>
          <a:p>
            <a:r>
              <a:rPr lang="en-US" sz="2400" dirty="0"/>
              <a:t>CM can notify vendor that once POSO is signed and returned, services can begin</a:t>
            </a:r>
          </a:p>
          <a:p>
            <a:endParaRPr lang="en-US" sz="2400" dirty="0"/>
          </a:p>
          <a:p>
            <a:endParaRPr lang="en-US" sz="2400" dirty="0"/>
          </a:p>
        </p:txBody>
      </p:sp>
      <p:sp>
        <p:nvSpPr>
          <p:cNvPr id="4" name="Slide Number Placeholder 3">
            <a:extLst>
              <a:ext uri="{FF2B5EF4-FFF2-40B4-BE49-F238E27FC236}">
                <a16:creationId xmlns:a16="http://schemas.microsoft.com/office/drawing/2014/main" id="{436B0049-5BE6-4A96-8FEB-839728DE4C05}"/>
              </a:ext>
            </a:extLst>
          </p:cNvPr>
          <p:cNvSpPr>
            <a:spLocks noGrp="1"/>
          </p:cNvSpPr>
          <p:nvPr>
            <p:ph type="sldNum" sz="quarter" idx="12"/>
          </p:nvPr>
        </p:nvSpPr>
        <p:spPr/>
        <p:txBody>
          <a:bodyPr/>
          <a:lstStyle/>
          <a:p>
            <a:fld id="{52E1F49B-1D3F-4517-9F0D-F4878A1B5319}" type="slidenum">
              <a:rPr lang="en-US" smtClean="0"/>
              <a:t>23</a:t>
            </a:fld>
            <a:endParaRPr lang="en-US"/>
          </a:p>
        </p:txBody>
      </p:sp>
    </p:spTree>
    <p:extLst>
      <p:ext uri="{BB962C8B-B14F-4D97-AF65-F5344CB8AC3E}">
        <p14:creationId xmlns:p14="http://schemas.microsoft.com/office/powerpoint/2010/main" val="3350069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9060BEC-B424-4AD1-9D96-44759D682A0C}"/>
              </a:ext>
            </a:extLst>
          </p:cNvPr>
          <p:cNvSpPr>
            <a:spLocks noGrp="1"/>
          </p:cNvSpPr>
          <p:nvPr>
            <p:ph type="title"/>
          </p:nvPr>
        </p:nvSpPr>
        <p:spPr>
          <a:xfrm>
            <a:off x="838200" y="963877"/>
            <a:ext cx="3494362" cy="4930246"/>
          </a:xfrm>
        </p:spPr>
        <p:txBody>
          <a:bodyPr>
            <a:normAutofit/>
          </a:bodyPr>
          <a:lstStyle/>
          <a:p>
            <a:pPr algn="r"/>
            <a:r>
              <a:rPr lang="en-US" sz="4100">
                <a:solidFill>
                  <a:schemeClr val="accent1"/>
                </a:solidFill>
              </a:rPr>
              <a:t>Ongoing Case Management responsibilities</a:t>
            </a:r>
          </a:p>
        </p:txBody>
      </p:sp>
      <p:sp>
        <p:nvSpPr>
          <p:cNvPr id="3" name="Content Placeholder 2">
            <a:extLst>
              <a:ext uri="{FF2B5EF4-FFF2-40B4-BE49-F238E27FC236}">
                <a16:creationId xmlns:a16="http://schemas.microsoft.com/office/drawing/2014/main" id="{C9C8435D-444F-43F2-956C-3BF3786058F1}"/>
              </a:ext>
            </a:extLst>
          </p:cNvPr>
          <p:cNvSpPr>
            <a:spLocks noGrp="1"/>
          </p:cNvSpPr>
          <p:nvPr>
            <p:ph idx="1"/>
          </p:nvPr>
        </p:nvSpPr>
        <p:spPr>
          <a:xfrm>
            <a:off x="4976031" y="963877"/>
            <a:ext cx="6377769" cy="4930246"/>
          </a:xfrm>
        </p:spPr>
        <p:txBody>
          <a:bodyPr anchor="ctr">
            <a:normAutofit/>
          </a:bodyPr>
          <a:lstStyle/>
          <a:p>
            <a:r>
              <a:rPr lang="en-US" sz="2400" dirty="0"/>
              <a:t>Coordinate and Monitor Services</a:t>
            </a:r>
          </a:p>
          <a:p>
            <a:pPr lvl="1"/>
            <a:r>
              <a:rPr lang="en-US" dirty="0"/>
              <a:t>Make sure services start in a timely manner</a:t>
            </a:r>
          </a:p>
          <a:p>
            <a:pPr lvl="1"/>
            <a:r>
              <a:rPr lang="en-US" dirty="0"/>
              <a:t>Be a part of goal setting with provider and family</a:t>
            </a:r>
          </a:p>
          <a:p>
            <a:pPr lvl="2"/>
            <a:r>
              <a:rPr lang="en-US" sz="2400" dirty="0"/>
              <a:t>SMART goals</a:t>
            </a:r>
          </a:p>
          <a:p>
            <a:pPr lvl="3"/>
            <a:r>
              <a:rPr lang="en-US" sz="2400" dirty="0"/>
              <a:t>Specific, Measurable, Achievable, Relevant, Time bound</a:t>
            </a:r>
          </a:p>
          <a:p>
            <a:pPr lvl="1"/>
            <a:r>
              <a:rPr lang="en-US" dirty="0"/>
              <a:t>Monitor for youth and family participation and full utilization of service hours</a:t>
            </a:r>
          </a:p>
          <a:p>
            <a:pPr lvl="1"/>
            <a:r>
              <a:rPr lang="en-US" dirty="0"/>
              <a:t>Make sure the provider is a “good fit” without frequent staff changes</a:t>
            </a:r>
          </a:p>
          <a:p>
            <a:pPr lvl="1"/>
            <a:r>
              <a:rPr lang="en-US" dirty="0"/>
              <a:t>Participate in treatment team meetings</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014D436C-4ED2-4CDE-A2DA-50B36DB04F93}"/>
              </a:ext>
            </a:extLst>
          </p:cNvPr>
          <p:cNvSpPr>
            <a:spLocks noGrp="1"/>
          </p:cNvSpPr>
          <p:nvPr>
            <p:ph type="sldNum" sz="quarter" idx="12"/>
          </p:nvPr>
        </p:nvSpPr>
        <p:spPr/>
        <p:txBody>
          <a:bodyPr/>
          <a:lstStyle/>
          <a:p>
            <a:fld id="{52E1F49B-1D3F-4517-9F0D-F4878A1B5319}" type="slidenum">
              <a:rPr lang="en-US" smtClean="0"/>
              <a:t>24</a:t>
            </a:fld>
            <a:endParaRPr lang="en-US"/>
          </a:p>
        </p:txBody>
      </p:sp>
    </p:spTree>
    <p:extLst>
      <p:ext uri="{BB962C8B-B14F-4D97-AF65-F5344CB8AC3E}">
        <p14:creationId xmlns:p14="http://schemas.microsoft.com/office/powerpoint/2010/main" val="2890750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13A4AE0-D84A-438F-B3F7-54814C1B8F5D}"/>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Ongoing Case Management Continued</a:t>
            </a:r>
          </a:p>
        </p:txBody>
      </p:sp>
      <p:sp>
        <p:nvSpPr>
          <p:cNvPr id="3" name="Content Placeholder 2">
            <a:extLst>
              <a:ext uri="{FF2B5EF4-FFF2-40B4-BE49-F238E27FC236}">
                <a16:creationId xmlns:a16="http://schemas.microsoft.com/office/drawing/2014/main" id="{533B3BA1-AF78-4C55-AC45-D3D8A1736F9D}"/>
              </a:ext>
            </a:extLst>
          </p:cNvPr>
          <p:cNvSpPr>
            <a:spLocks noGrp="1"/>
          </p:cNvSpPr>
          <p:nvPr>
            <p:ph idx="1"/>
          </p:nvPr>
        </p:nvSpPr>
        <p:spPr>
          <a:xfrm>
            <a:off x="4976031" y="963877"/>
            <a:ext cx="6377769" cy="4930246"/>
          </a:xfrm>
        </p:spPr>
        <p:txBody>
          <a:bodyPr anchor="ctr">
            <a:normAutofit/>
          </a:bodyPr>
          <a:lstStyle/>
          <a:p>
            <a:r>
              <a:rPr lang="en-US" dirty="0"/>
              <a:t>Reviews</a:t>
            </a:r>
          </a:p>
          <a:p>
            <a:pPr lvl="1"/>
            <a:r>
              <a:rPr lang="en-US" dirty="0"/>
              <a:t>CANS</a:t>
            </a:r>
          </a:p>
          <a:p>
            <a:pPr lvl="1"/>
            <a:r>
              <a:rPr lang="en-US" dirty="0"/>
              <a:t>FAPT Follow Up form</a:t>
            </a:r>
          </a:p>
          <a:p>
            <a:pPr lvl="1"/>
            <a:r>
              <a:rPr lang="en-US" dirty="0"/>
              <a:t>Budget Request form (if needed)</a:t>
            </a:r>
          </a:p>
          <a:p>
            <a:pPr lvl="1"/>
            <a:r>
              <a:rPr lang="en-US" dirty="0"/>
              <a:t>Vendor Progress Notes</a:t>
            </a:r>
          </a:p>
          <a:p>
            <a:r>
              <a:rPr lang="en-US" dirty="0"/>
              <a:t>Notification of changes</a:t>
            </a:r>
          </a:p>
          <a:p>
            <a:pPr lvl="1"/>
            <a:r>
              <a:rPr lang="en-US" dirty="0"/>
              <a:t>Service changes</a:t>
            </a:r>
          </a:p>
          <a:p>
            <a:pPr lvl="2"/>
            <a:r>
              <a:rPr lang="en-US" dirty="0"/>
              <a:t>Termination</a:t>
            </a:r>
          </a:p>
          <a:p>
            <a:pPr lvl="2"/>
            <a:r>
              <a:rPr lang="en-US" dirty="0"/>
              <a:t>Provider Changes</a:t>
            </a:r>
          </a:p>
          <a:p>
            <a:pPr lvl="1"/>
            <a:r>
              <a:rPr lang="en-US" dirty="0"/>
              <a:t>Address change/Relocation</a:t>
            </a:r>
          </a:p>
          <a:p>
            <a:pPr lvl="1"/>
            <a:r>
              <a:rPr lang="en-US" dirty="0"/>
              <a:t>Family obtains/loses insurance-Medicaid, GAP, Private, </a:t>
            </a:r>
            <a:r>
              <a:rPr lang="en-US" dirty="0" err="1"/>
              <a:t>etc</a:t>
            </a:r>
            <a:endParaRPr lang="en-US" dirty="0"/>
          </a:p>
          <a:p>
            <a:pPr lvl="1"/>
            <a:endParaRPr lang="en-US" dirty="0"/>
          </a:p>
        </p:txBody>
      </p:sp>
      <p:sp>
        <p:nvSpPr>
          <p:cNvPr id="4" name="Slide Number Placeholder 3">
            <a:extLst>
              <a:ext uri="{FF2B5EF4-FFF2-40B4-BE49-F238E27FC236}">
                <a16:creationId xmlns:a16="http://schemas.microsoft.com/office/drawing/2014/main" id="{F1BA979D-8D86-478C-A472-D72909CAF36A}"/>
              </a:ext>
            </a:extLst>
          </p:cNvPr>
          <p:cNvSpPr>
            <a:spLocks noGrp="1"/>
          </p:cNvSpPr>
          <p:nvPr>
            <p:ph type="sldNum" sz="quarter" idx="12"/>
          </p:nvPr>
        </p:nvSpPr>
        <p:spPr/>
        <p:txBody>
          <a:bodyPr/>
          <a:lstStyle/>
          <a:p>
            <a:fld id="{52E1F49B-1D3F-4517-9F0D-F4878A1B5319}" type="slidenum">
              <a:rPr lang="en-US" smtClean="0"/>
              <a:t>25</a:t>
            </a:fld>
            <a:endParaRPr lang="en-US"/>
          </a:p>
        </p:txBody>
      </p:sp>
    </p:spTree>
    <p:extLst>
      <p:ext uri="{BB962C8B-B14F-4D97-AF65-F5344CB8AC3E}">
        <p14:creationId xmlns:p14="http://schemas.microsoft.com/office/powerpoint/2010/main" val="23992677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8CE06232-69FD-453D-8EB2-706087A9021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3290B2-4FD9-4B83-A429-458BC0823F8D}"/>
              </a:ext>
            </a:extLst>
          </p:cNvPr>
          <p:cNvSpPr>
            <a:spLocks noGrp="1"/>
          </p:cNvSpPr>
          <p:nvPr>
            <p:ph type="title"/>
          </p:nvPr>
        </p:nvSpPr>
        <p:spPr>
          <a:xfrm>
            <a:off x="829781" y="2745736"/>
            <a:ext cx="3698803" cy="1366528"/>
          </a:xfrm>
          <a:solidFill>
            <a:schemeClr val="bg1">
              <a:alpha val="50000"/>
            </a:schemeClr>
          </a:solidFill>
          <a:ln w="25400" cap="sq">
            <a:solidFill>
              <a:schemeClr val="tx1"/>
            </a:solidFill>
            <a:miter lim="800000"/>
          </a:ln>
        </p:spPr>
        <p:txBody>
          <a:bodyPr>
            <a:normAutofit fontScale="90000"/>
          </a:bodyPr>
          <a:lstStyle/>
          <a:p>
            <a:pPr algn="ctr"/>
            <a:r>
              <a:rPr lang="en-US" sz="3200" dirty="0"/>
              <a:t>CANS- Child and Adolescent Needs and Strengths</a:t>
            </a:r>
          </a:p>
        </p:txBody>
      </p:sp>
      <p:sp>
        <p:nvSpPr>
          <p:cNvPr id="14" name="Content Placeholder 2">
            <a:extLst>
              <a:ext uri="{FF2B5EF4-FFF2-40B4-BE49-F238E27FC236}">
                <a16:creationId xmlns:a16="http://schemas.microsoft.com/office/drawing/2014/main" id="{D3098C7B-65AC-4E37-BF20-DA08EB2135E9}"/>
              </a:ext>
            </a:extLst>
          </p:cNvPr>
          <p:cNvSpPr>
            <a:spLocks noGrp="1"/>
          </p:cNvSpPr>
          <p:nvPr>
            <p:ph idx="1"/>
          </p:nvPr>
        </p:nvSpPr>
        <p:spPr>
          <a:xfrm>
            <a:off x="6049182" y="802638"/>
            <a:ext cx="5408696" cy="5252722"/>
          </a:xfrm>
        </p:spPr>
        <p:txBody>
          <a:bodyPr anchor="ctr">
            <a:normAutofit/>
          </a:bodyPr>
          <a:lstStyle/>
          <a:p>
            <a:r>
              <a:rPr lang="en-US" sz="2400" dirty="0">
                <a:solidFill>
                  <a:schemeClr val="bg1"/>
                </a:solidFill>
              </a:rPr>
              <a:t>Mandatory Uniform Assessment Required</a:t>
            </a:r>
          </a:p>
          <a:p>
            <a:r>
              <a:rPr lang="en-US" sz="2400" dirty="0">
                <a:solidFill>
                  <a:schemeClr val="bg1"/>
                </a:solidFill>
              </a:rPr>
              <a:t>Guides service planning</a:t>
            </a:r>
          </a:p>
          <a:p>
            <a:r>
              <a:rPr lang="en-US" sz="2400" dirty="0">
                <a:solidFill>
                  <a:schemeClr val="bg1"/>
                </a:solidFill>
              </a:rPr>
              <a:t>Assesses service outcomes</a:t>
            </a:r>
          </a:p>
          <a:p>
            <a:r>
              <a:rPr lang="en-US" sz="2400" dirty="0">
                <a:solidFill>
                  <a:schemeClr val="bg1"/>
                </a:solidFill>
              </a:rPr>
              <a:t>Establishes a baseline and gauges progress </a:t>
            </a:r>
          </a:p>
          <a:p>
            <a:r>
              <a:rPr lang="en-US" sz="2400" dirty="0">
                <a:solidFill>
                  <a:schemeClr val="bg1"/>
                </a:solidFill>
              </a:rPr>
              <a:t>Required for all children and adolescents who receive CSA funded services</a:t>
            </a:r>
          </a:p>
          <a:p>
            <a:endParaRPr lang="en-US" sz="2400" dirty="0">
              <a:solidFill>
                <a:schemeClr val="bg1"/>
              </a:solidFill>
            </a:endParaRPr>
          </a:p>
        </p:txBody>
      </p:sp>
      <p:sp>
        <p:nvSpPr>
          <p:cNvPr id="4" name="Slide Number Placeholder 3">
            <a:extLst>
              <a:ext uri="{FF2B5EF4-FFF2-40B4-BE49-F238E27FC236}">
                <a16:creationId xmlns:a16="http://schemas.microsoft.com/office/drawing/2014/main" id="{DB61D6CB-4720-4555-8100-55BC854AE350}"/>
              </a:ext>
            </a:extLst>
          </p:cNvPr>
          <p:cNvSpPr>
            <a:spLocks noGrp="1"/>
          </p:cNvSpPr>
          <p:nvPr>
            <p:ph type="sldNum" sz="quarter" idx="12"/>
          </p:nvPr>
        </p:nvSpPr>
        <p:spPr/>
        <p:txBody>
          <a:bodyPr/>
          <a:lstStyle/>
          <a:p>
            <a:fld id="{52E1F49B-1D3F-4517-9F0D-F4878A1B5319}" type="slidenum">
              <a:rPr lang="en-US" smtClean="0"/>
              <a:t>26</a:t>
            </a:fld>
            <a:endParaRPr lang="en-US"/>
          </a:p>
        </p:txBody>
      </p:sp>
    </p:spTree>
    <p:extLst>
      <p:ext uri="{BB962C8B-B14F-4D97-AF65-F5344CB8AC3E}">
        <p14:creationId xmlns:p14="http://schemas.microsoft.com/office/powerpoint/2010/main" val="3552628249"/>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CE06232-69FD-453D-8EB2-706087A9021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30F514-535C-40FE-982E-E7DA58D50454}"/>
              </a:ext>
            </a:extLst>
          </p:cNvPr>
          <p:cNvSpPr>
            <a:spLocks noGrp="1"/>
          </p:cNvSpPr>
          <p:nvPr>
            <p:ph type="title"/>
          </p:nvPr>
        </p:nvSpPr>
        <p:spPr>
          <a:xfrm>
            <a:off x="829781" y="2745736"/>
            <a:ext cx="3698803" cy="1366528"/>
          </a:xfrm>
          <a:solidFill>
            <a:schemeClr val="bg1">
              <a:alpha val="50000"/>
            </a:schemeClr>
          </a:solidFill>
          <a:ln w="25400" cap="sq">
            <a:solidFill>
              <a:schemeClr val="tx1"/>
            </a:solidFill>
            <a:miter lim="800000"/>
          </a:ln>
        </p:spPr>
        <p:txBody>
          <a:bodyPr>
            <a:normAutofit/>
          </a:bodyPr>
          <a:lstStyle/>
          <a:p>
            <a:pPr algn="ctr"/>
            <a:r>
              <a:rPr lang="en-US" sz="3200"/>
              <a:t>CANS Continued</a:t>
            </a:r>
          </a:p>
        </p:txBody>
      </p:sp>
      <p:sp>
        <p:nvSpPr>
          <p:cNvPr id="3" name="Content Placeholder 2">
            <a:extLst>
              <a:ext uri="{FF2B5EF4-FFF2-40B4-BE49-F238E27FC236}">
                <a16:creationId xmlns:a16="http://schemas.microsoft.com/office/drawing/2014/main" id="{9B3B9BD7-B8A1-4A73-812B-3F86F9A08A94}"/>
              </a:ext>
            </a:extLst>
          </p:cNvPr>
          <p:cNvSpPr>
            <a:spLocks noGrp="1"/>
          </p:cNvSpPr>
          <p:nvPr>
            <p:ph idx="1"/>
          </p:nvPr>
        </p:nvSpPr>
        <p:spPr>
          <a:xfrm>
            <a:off x="6049182" y="802638"/>
            <a:ext cx="5408696" cy="5252722"/>
          </a:xfrm>
        </p:spPr>
        <p:txBody>
          <a:bodyPr anchor="ctr">
            <a:normAutofit/>
          </a:bodyPr>
          <a:lstStyle/>
          <a:p>
            <a:r>
              <a:rPr lang="en-US" sz="2400" dirty="0">
                <a:solidFill>
                  <a:schemeClr val="bg1"/>
                </a:solidFill>
              </a:rPr>
              <a:t>What different scores mean?</a:t>
            </a:r>
          </a:p>
          <a:p>
            <a:r>
              <a:rPr lang="en-US" sz="2400" dirty="0">
                <a:solidFill>
                  <a:schemeClr val="bg1"/>
                </a:solidFill>
              </a:rPr>
              <a:t>Closing out the CANS-with 60 days</a:t>
            </a:r>
          </a:p>
          <a:p>
            <a:r>
              <a:rPr lang="en-US" sz="2400" dirty="0">
                <a:solidFill>
                  <a:schemeClr val="bg1"/>
                </a:solidFill>
              </a:rPr>
              <a:t>Certification required</a:t>
            </a:r>
          </a:p>
          <a:p>
            <a:pPr lvl="1"/>
            <a:r>
              <a:rPr lang="en-US" sz="2000" dirty="0">
                <a:solidFill>
                  <a:schemeClr val="bg1"/>
                </a:solidFill>
              </a:rPr>
              <a:t>tcomtraining.com</a:t>
            </a:r>
          </a:p>
          <a:p>
            <a:pPr lvl="1"/>
            <a:r>
              <a:rPr lang="en-US" sz="2000" dirty="0">
                <a:solidFill>
                  <a:schemeClr val="bg1"/>
                </a:solidFill>
              </a:rPr>
              <a:t>Annual recertification</a:t>
            </a:r>
          </a:p>
          <a:p>
            <a:r>
              <a:rPr lang="en-US" sz="2400" dirty="0" err="1">
                <a:solidFill>
                  <a:schemeClr val="bg1"/>
                </a:solidFill>
              </a:rPr>
              <a:t>CANVaS</a:t>
            </a:r>
            <a:r>
              <a:rPr lang="en-US" sz="2400" dirty="0">
                <a:solidFill>
                  <a:schemeClr val="bg1"/>
                </a:solidFill>
              </a:rPr>
              <a:t> 2.0 </a:t>
            </a:r>
            <a:r>
              <a:rPr lang="en-US" sz="2400" dirty="0" err="1">
                <a:solidFill>
                  <a:schemeClr val="bg1"/>
                </a:solidFill>
              </a:rPr>
              <a:t>UserAgreement</a:t>
            </a:r>
            <a:r>
              <a:rPr lang="en-US" sz="2400" dirty="0">
                <a:solidFill>
                  <a:schemeClr val="bg1"/>
                </a:solidFill>
              </a:rPr>
              <a:t> Required</a:t>
            </a:r>
          </a:p>
          <a:p>
            <a:pPr lvl="1"/>
            <a:r>
              <a:rPr lang="en-US" sz="2000" dirty="0">
                <a:solidFill>
                  <a:schemeClr val="bg1"/>
                </a:solidFill>
              </a:rPr>
              <a:t> csa.canvas.virginia.gov</a:t>
            </a:r>
          </a:p>
          <a:p>
            <a:r>
              <a:rPr lang="en-US" sz="2400" dirty="0">
                <a:solidFill>
                  <a:schemeClr val="bg1"/>
                </a:solidFill>
              </a:rPr>
              <a:t>Complete based on Approved Schedule</a:t>
            </a:r>
          </a:p>
        </p:txBody>
      </p:sp>
      <p:sp>
        <p:nvSpPr>
          <p:cNvPr id="4" name="Slide Number Placeholder 3">
            <a:extLst>
              <a:ext uri="{FF2B5EF4-FFF2-40B4-BE49-F238E27FC236}">
                <a16:creationId xmlns:a16="http://schemas.microsoft.com/office/drawing/2014/main" id="{8AEDAD22-D4C1-4636-AD3F-CE47EE6F5038}"/>
              </a:ext>
            </a:extLst>
          </p:cNvPr>
          <p:cNvSpPr>
            <a:spLocks noGrp="1"/>
          </p:cNvSpPr>
          <p:nvPr>
            <p:ph type="sldNum" sz="quarter" idx="12"/>
          </p:nvPr>
        </p:nvSpPr>
        <p:spPr/>
        <p:txBody>
          <a:bodyPr/>
          <a:lstStyle/>
          <a:p>
            <a:fld id="{52E1F49B-1D3F-4517-9F0D-F4878A1B5319}" type="slidenum">
              <a:rPr lang="en-US" smtClean="0"/>
              <a:t>27</a:t>
            </a:fld>
            <a:endParaRPr lang="en-US"/>
          </a:p>
        </p:txBody>
      </p:sp>
    </p:spTree>
    <p:extLst>
      <p:ext uri="{BB962C8B-B14F-4D97-AF65-F5344CB8AC3E}">
        <p14:creationId xmlns:p14="http://schemas.microsoft.com/office/powerpoint/2010/main" val="2332685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4AC5506-6312-4701-8D3C-40187889A94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27B33E-A309-4314-AFB6-3D2DD221AC21}"/>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Review Frequency</a:t>
            </a:r>
          </a:p>
        </p:txBody>
      </p:sp>
      <p:graphicFrame>
        <p:nvGraphicFramePr>
          <p:cNvPr id="17" name="Content Placeholder 16">
            <a:extLst>
              <a:ext uri="{FF2B5EF4-FFF2-40B4-BE49-F238E27FC236}">
                <a16:creationId xmlns:a16="http://schemas.microsoft.com/office/drawing/2014/main" id="{4BDED06B-4F23-40F7-B24D-4CA9C27FCC6E}"/>
              </a:ext>
            </a:extLst>
          </p:cNvPr>
          <p:cNvGraphicFramePr>
            <a:graphicFrameLocks noGrp="1"/>
          </p:cNvGraphicFramePr>
          <p:nvPr>
            <p:ph idx="1"/>
            <p:extLst>
              <p:ext uri="{D42A27DB-BD31-4B8C-83A1-F6EECF244321}">
                <p14:modId xmlns:p14="http://schemas.microsoft.com/office/powerpoint/2010/main" val="3075103690"/>
              </p:ext>
            </p:extLst>
          </p:nvPr>
        </p:nvGraphicFramePr>
        <p:xfrm>
          <a:off x="1252331" y="2039998"/>
          <a:ext cx="9780104" cy="4479036"/>
        </p:xfrm>
        <a:graphic>
          <a:graphicData uri="http://schemas.openxmlformats.org/drawingml/2006/table">
            <a:tbl>
              <a:tblPr firstCol="1" bandRow="1">
                <a:tableStyleId>{5C22544A-7EE6-4342-B048-85BDC9FD1C3A}</a:tableStyleId>
              </a:tblPr>
              <a:tblGrid>
                <a:gridCol w="3423036">
                  <a:extLst>
                    <a:ext uri="{9D8B030D-6E8A-4147-A177-3AD203B41FA5}">
                      <a16:colId xmlns:a16="http://schemas.microsoft.com/office/drawing/2014/main" val="3586623324"/>
                    </a:ext>
                  </a:extLst>
                </a:gridCol>
                <a:gridCol w="2934032">
                  <a:extLst>
                    <a:ext uri="{9D8B030D-6E8A-4147-A177-3AD203B41FA5}">
                      <a16:colId xmlns:a16="http://schemas.microsoft.com/office/drawing/2014/main" val="3713291363"/>
                    </a:ext>
                  </a:extLst>
                </a:gridCol>
                <a:gridCol w="3423036">
                  <a:extLst>
                    <a:ext uri="{9D8B030D-6E8A-4147-A177-3AD203B41FA5}">
                      <a16:colId xmlns:a16="http://schemas.microsoft.com/office/drawing/2014/main" val="1711728685"/>
                    </a:ext>
                  </a:extLst>
                </a:gridCol>
              </a:tblGrid>
              <a:tr h="735956">
                <a:tc>
                  <a:txBody>
                    <a:bodyPr/>
                    <a:lstStyle/>
                    <a:p>
                      <a:pPr marL="0" marR="0">
                        <a:lnSpc>
                          <a:spcPct val="110000"/>
                        </a:lnSpc>
                        <a:spcBef>
                          <a:spcPts val="0"/>
                        </a:spcBef>
                        <a:spcAft>
                          <a:spcPts val="0"/>
                        </a:spcAft>
                        <a:tabLst>
                          <a:tab pos="-457200" algn="l"/>
                        </a:tabLst>
                      </a:pPr>
                      <a:r>
                        <a:rPr lang="en-US" sz="1600" spc="-15" dirty="0">
                          <a:effectLst/>
                        </a:rPr>
                        <a:t>Congregate Care (IEP Exception), Adoption Assistance placements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Every 3 months</a:t>
                      </a:r>
                      <a:endParaRPr lang="en-US" sz="16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Comprehensive-Initial &amp; Annually</a:t>
                      </a:r>
                      <a:endParaRPr lang="en-US" sz="1600" dirty="0">
                        <a:effectLst/>
                      </a:endParaRPr>
                    </a:p>
                    <a:p>
                      <a:pPr marL="0" marR="0">
                        <a:lnSpc>
                          <a:spcPct val="110000"/>
                        </a:lnSpc>
                        <a:spcBef>
                          <a:spcPts val="0"/>
                        </a:spcBef>
                        <a:spcAft>
                          <a:spcPts val="0"/>
                        </a:spcAft>
                        <a:tabLst>
                          <a:tab pos="-457200" algn="l"/>
                        </a:tabLst>
                      </a:pPr>
                      <a:r>
                        <a:rPr lang="en-US" sz="1600" spc="-15" dirty="0">
                          <a:effectLst/>
                        </a:rPr>
                        <a:t>Reassessment-Every 3 months</a:t>
                      </a:r>
                      <a:endParaRPr lang="en-US" sz="1600" dirty="0">
                        <a:effectLst/>
                      </a:endParaRPr>
                    </a:p>
                    <a:p>
                      <a:pPr marL="0" marR="0">
                        <a:lnSpc>
                          <a:spcPct val="110000"/>
                        </a:lnSpc>
                        <a:spcBef>
                          <a:spcPts val="0"/>
                        </a:spcBef>
                        <a:spcAft>
                          <a:spcPts val="0"/>
                        </a:spcAft>
                        <a:tabLst>
                          <a:tab pos="-457200" algn="l"/>
                        </a:tabLst>
                      </a:pPr>
                      <a:r>
                        <a:rPr lang="en-US" sz="1600" spc="-15" dirty="0">
                          <a:effectLst/>
                        </a:rPr>
                        <a:t>Discharge</a:t>
                      </a:r>
                      <a:endParaRPr lang="en-US" sz="16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9091622"/>
                  </a:ext>
                </a:extLst>
              </a:tr>
              <a:tr h="735956">
                <a:tc>
                  <a:txBody>
                    <a:bodyPr/>
                    <a:lstStyle/>
                    <a:p>
                      <a:pPr marL="0" marR="0">
                        <a:lnSpc>
                          <a:spcPct val="110000"/>
                        </a:lnSpc>
                        <a:spcBef>
                          <a:spcPts val="0"/>
                        </a:spcBef>
                        <a:spcAft>
                          <a:spcPts val="0"/>
                        </a:spcAft>
                        <a:tabLst>
                          <a:tab pos="-457200" algn="l"/>
                        </a:tabLst>
                      </a:pPr>
                      <a:r>
                        <a:rPr lang="en-US" sz="1600" spc="-15" dirty="0">
                          <a:effectLst/>
                        </a:rPr>
                        <a:t>Community Based Services, Foster Care Prevention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Every 3 months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Comprehensive-Initial &amp; Annually</a:t>
                      </a:r>
                      <a:endParaRPr lang="en-US" sz="1600" dirty="0">
                        <a:effectLst/>
                      </a:endParaRPr>
                    </a:p>
                    <a:p>
                      <a:pPr marL="0" marR="0">
                        <a:lnSpc>
                          <a:spcPct val="110000"/>
                        </a:lnSpc>
                        <a:spcBef>
                          <a:spcPts val="0"/>
                        </a:spcBef>
                        <a:spcAft>
                          <a:spcPts val="0"/>
                        </a:spcAft>
                        <a:tabLst>
                          <a:tab pos="-457200" algn="l"/>
                        </a:tabLst>
                      </a:pPr>
                      <a:r>
                        <a:rPr lang="en-US" sz="1600" spc="-15" dirty="0">
                          <a:effectLst/>
                        </a:rPr>
                        <a:t>Reassessment-Every 3 months</a:t>
                      </a:r>
                      <a:endParaRPr lang="en-US" sz="1600" dirty="0">
                        <a:effectLst/>
                      </a:endParaRPr>
                    </a:p>
                    <a:p>
                      <a:pPr marL="0" marR="0">
                        <a:lnSpc>
                          <a:spcPct val="110000"/>
                        </a:lnSpc>
                        <a:spcBef>
                          <a:spcPts val="0"/>
                        </a:spcBef>
                        <a:spcAft>
                          <a:spcPts val="0"/>
                        </a:spcAft>
                        <a:tabLst>
                          <a:tab pos="-457200" algn="l"/>
                        </a:tabLst>
                      </a:pPr>
                      <a:r>
                        <a:rPr lang="en-US" sz="1600" spc="-15" dirty="0">
                          <a:effectLst/>
                        </a:rPr>
                        <a:t>Discharge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120052"/>
                  </a:ext>
                </a:extLst>
              </a:tr>
              <a:tr h="735956">
                <a:tc>
                  <a:txBody>
                    <a:bodyPr/>
                    <a:lstStyle/>
                    <a:p>
                      <a:pPr marL="0" marR="0">
                        <a:lnSpc>
                          <a:spcPct val="110000"/>
                        </a:lnSpc>
                        <a:spcBef>
                          <a:spcPts val="0"/>
                        </a:spcBef>
                        <a:spcAft>
                          <a:spcPts val="0"/>
                        </a:spcAft>
                        <a:tabLst>
                          <a:tab pos="-457200" algn="l"/>
                        </a:tabLst>
                      </a:pPr>
                      <a:r>
                        <a:rPr lang="en-US" sz="1600" spc="-15" dirty="0">
                          <a:effectLst/>
                        </a:rPr>
                        <a:t>Treatment Foster Care Only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Every 6 months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Comprehensive-Initial &amp; Annually</a:t>
                      </a:r>
                      <a:endParaRPr lang="en-US" sz="1600" dirty="0">
                        <a:effectLst/>
                      </a:endParaRPr>
                    </a:p>
                    <a:p>
                      <a:pPr marL="0" marR="0">
                        <a:lnSpc>
                          <a:spcPct val="110000"/>
                        </a:lnSpc>
                        <a:spcBef>
                          <a:spcPts val="0"/>
                        </a:spcBef>
                        <a:spcAft>
                          <a:spcPts val="0"/>
                        </a:spcAft>
                        <a:tabLst>
                          <a:tab pos="-457200" algn="l"/>
                        </a:tabLst>
                      </a:pPr>
                      <a:r>
                        <a:rPr lang="en-US" sz="1600" spc="-15" dirty="0">
                          <a:effectLst/>
                        </a:rPr>
                        <a:t>Reassessment-Every 6 months</a:t>
                      </a:r>
                      <a:endParaRPr lang="en-US" sz="1600" dirty="0">
                        <a:effectLst/>
                      </a:endParaRPr>
                    </a:p>
                    <a:p>
                      <a:pPr marL="0" marR="0">
                        <a:lnSpc>
                          <a:spcPct val="110000"/>
                        </a:lnSpc>
                        <a:spcBef>
                          <a:spcPts val="0"/>
                        </a:spcBef>
                        <a:spcAft>
                          <a:spcPts val="0"/>
                        </a:spcAft>
                        <a:tabLst>
                          <a:tab pos="-457200" algn="l"/>
                        </a:tabLst>
                      </a:pPr>
                      <a:r>
                        <a:rPr lang="en-US" sz="1600" spc="-15" dirty="0">
                          <a:effectLst/>
                        </a:rPr>
                        <a:t>Discharge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0245086"/>
                  </a:ext>
                </a:extLst>
              </a:tr>
              <a:tr h="486468">
                <a:tc>
                  <a:txBody>
                    <a:bodyPr/>
                    <a:lstStyle/>
                    <a:p>
                      <a:pPr marL="0" marR="0">
                        <a:lnSpc>
                          <a:spcPct val="110000"/>
                        </a:lnSpc>
                        <a:spcBef>
                          <a:spcPts val="0"/>
                        </a:spcBef>
                        <a:spcAft>
                          <a:spcPts val="0"/>
                        </a:spcAft>
                        <a:tabLst>
                          <a:tab pos="-457200" algn="l"/>
                        </a:tabLst>
                      </a:pPr>
                      <a:r>
                        <a:rPr lang="en-US" sz="1600" spc="-15" dirty="0">
                          <a:effectLst/>
                        </a:rPr>
                        <a:t>Basic Maintenance &amp; Clothing Only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Annually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Comprehensive-Initial &amp; Annually</a:t>
                      </a:r>
                      <a:endParaRPr lang="en-US" sz="1600" dirty="0">
                        <a:effectLst/>
                      </a:endParaRPr>
                    </a:p>
                    <a:p>
                      <a:pPr marL="0" marR="0">
                        <a:lnSpc>
                          <a:spcPct val="110000"/>
                        </a:lnSpc>
                        <a:spcBef>
                          <a:spcPts val="0"/>
                        </a:spcBef>
                        <a:spcAft>
                          <a:spcPts val="0"/>
                        </a:spcAft>
                        <a:tabLst>
                          <a:tab pos="-457200" algn="l"/>
                        </a:tabLst>
                      </a:pPr>
                      <a:r>
                        <a:rPr lang="en-US" sz="1600" spc="-15" dirty="0">
                          <a:effectLst/>
                        </a:rPr>
                        <a:t>Discharge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99732246"/>
                  </a:ext>
                </a:extLst>
              </a:tr>
              <a:tr h="985445">
                <a:tc>
                  <a:txBody>
                    <a:bodyPr/>
                    <a:lstStyle/>
                    <a:p>
                      <a:pPr marL="0" marR="0">
                        <a:lnSpc>
                          <a:spcPct val="110000"/>
                        </a:lnSpc>
                        <a:spcBef>
                          <a:spcPts val="0"/>
                        </a:spcBef>
                        <a:spcAft>
                          <a:spcPts val="0"/>
                        </a:spcAft>
                        <a:tabLst>
                          <a:tab pos="-457200" algn="l"/>
                        </a:tabLst>
                      </a:pPr>
                      <a:r>
                        <a:rPr lang="en-US" sz="1600" spc="-15" dirty="0">
                          <a:effectLst/>
                        </a:rPr>
                        <a:t>IEP Placements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a:effectLst/>
                        </a:rPr>
                        <a:t>Every 6 months, </a:t>
                      </a:r>
                      <a:r>
                        <a:rPr lang="en-US" sz="1600" u="sng" spc="-15">
                          <a:effectLst/>
                        </a:rPr>
                        <a:t>or</a:t>
                      </a:r>
                      <a:endParaRPr lang="en-US" sz="1600">
                        <a:effectLst/>
                      </a:endParaRPr>
                    </a:p>
                    <a:p>
                      <a:pPr marL="0" marR="0">
                        <a:lnSpc>
                          <a:spcPct val="110000"/>
                        </a:lnSpc>
                        <a:spcBef>
                          <a:spcPts val="0"/>
                        </a:spcBef>
                        <a:spcAft>
                          <a:spcPts val="0"/>
                        </a:spcAft>
                        <a:tabLst>
                          <a:tab pos="-457200" algn="l"/>
                        </a:tabLst>
                      </a:pPr>
                      <a:r>
                        <a:rPr lang="en-US" sz="1600" spc="-15">
                          <a:effectLst/>
                        </a:rPr>
                        <a:t>Annually with justification to FAPT</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Comprehensive-Initial &amp; Annually</a:t>
                      </a:r>
                      <a:endParaRPr lang="en-US" sz="1600" dirty="0">
                        <a:effectLst/>
                      </a:endParaRPr>
                    </a:p>
                    <a:p>
                      <a:pPr marL="0" marR="0">
                        <a:lnSpc>
                          <a:spcPct val="110000"/>
                        </a:lnSpc>
                        <a:spcBef>
                          <a:spcPts val="0"/>
                        </a:spcBef>
                        <a:spcAft>
                          <a:spcPts val="0"/>
                        </a:spcAft>
                        <a:tabLst>
                          <a:tab pos="-457200" algn="l"/>
                        </a:tabLst>
                      </a:pPr>
                      <a:r>
                        <a:rPr lang="en-US" sz="1600" spc="-15" dirty="0">
                          <a:effectLst/>
                        </a:rPr>
                        <a:t>Reassessment-Every 3 months, or</a:t>
                      </a:r>
                      <a:endParaRPr lang="en-US" sz="1600" dirty="0">
                        <a:effectLst/>
                      </a:endParaRPr>
                    </a:p>
                    <a:p>
                      <a:pPr marL="0" marR="0">
                        <a:lnSpc>
                          <a:spcPct val="110000"/>
                        </a:lnSpc>
                        <a:spcBef>
                          <a:spcPts val="0"/>
                        </a:spcBef>
                        <a:spcAft>
                          <a:spcPts val="0"/>
                        </a:spcAft>
                        <a:tabLst>
                          <a:tab pos="-457200" algn="l"/>
                        </a:tabLst>
                      </a:pPr>
                      <a:r>
                        <a:rPr lang="en-US" sz="1600" spc="-15" dirty="0">
                          <a:effectLst/>
                        </a:rPr>
                        <a:t>6 months for Private Day School</a:t>
                      </a:r>
                      <a:endParaRPr lang="en-US" sz="1600" dirty="0">
                        <a:effectLst/>
                      </a:endParaRPr>
                    </a:p>
                    <a:p>
                      <a:pPr marL="0" marR="0">
                        <a:lnSpc>
                          <a:spcPct val="110000"/>
                        </a:lnSpc>
                        <a:spcBef>
                          <a:spcPts val="0"/>
                        </a:spcBef>
                        <a:spcAft>
                          <a:spcPts val="0"/>
                        </a:spcAft>
                        <a:tabLst>
                          <a:tab pos="-457200" algn="l"/>
                        </a:tabLst>
                      </a:pPr>
                      <a:r>
                        <a:rPr lang="en-US" sz="1600" spc="-15" dirty="0">
                          <a:effectLst/>
                        </a:rPr>
                        <a:t>Discharge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1375902"/>
                  </a:ext>
                </a:extLst>
              </a:tr>
              <a:tr h="486468">
                <a:tc>
                  <a:txBody>
                    <a:bodyPr/>
                    <a:lstStyle/>
                    <a:p>
                      <a:pPr marL="0" marR="0">
                        <a:lnSpc>
                          <a:spcPct val="110000"/>
                        </a:lnSpc>
                        <a:spcBef>
                          <a:spcPts val="0"/>
                        </a:spcBef>
                        <a:spcAft>
                          <a:spcPts val="0"/>
                        </a:spcAft>
                        <a:tabLst>
                          <a:tab pos="-457200" algn="l"/>
                        </a:tabLst>
                      </a:pPr>
                      <a:r>
                        <a:rPr lang="en-US" sz="1600" spc="-15" dirty="0">
                          <a:effectLst/>
                        </a:rPr>
                        <a:t>Step Down/New Placement (except Emergency Funding)</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a:effectLst/>
                        </a:rPr>
                        <a:t>Prior to change in placement</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0000"/>
                        </a:lnSpc>
                        <a:spcBef>
                          <a:spcPts val="0"/>
                        </a:spcBef>
                        <a:spcAft>
                          <a:spcPts val="0"/>
                        </a:spcAft>
                        <a:tabLst>
                          <a:tab pos="-457200" algn="l"/>
                        </a:tabLst>
                      </a:pPr>
                      <a:r>
                        <a:rPr lang="en-US" sz="1600" spc="-15" dirty="0">
                          <a:effectLst/>
                        </a:rPr>
                        <a:t>Upon change of placement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78059114"/>
                  </a:ext>
                </a:extLst>
              </a:tr>
            </a:tbl>
          </a:graphicData>
        </a:graphic>
      </p:graphicFrame>
      <p:sp>
        <p:nvSpPr>
          <p:cNvPr id="18" name="Rectangle 1">
            <a:extLst>
              <a:ext uri="{FF2B5EF4-FFF2-40B4-BE49-F238E27FC236}">
                <a16:creationId xmlns:a16="http://schemas.microsoft.com/office/drawing/2014/main" id="{CC013A82-441A-4846-A5F0-DEC491E0CC07}"/>
              </a:ext>
            </a:extLst>
          </p:cNvPr>
          <p:cNvSpPr>
            <a:spLocks noChangeArrowheads="1"/>
          </p:cNvSpPr>
          <p:nvPr/>
        </p:nvSpPr>
        <p:spPr bwMode="auto">
          <a:xfrm>
            <a:off x="1252331" y="1732222"/>
            <a:ext cx="978010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Service			            FAPT/MDT Review	                CANS Completion</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2DDD723C-5215-463A-AFC4-CFB99ED2793B}"/>
              </a:ext>
            </a:extLst>
          </p:cNvPr>
          <p:cNvSpPr>
            <a:spLocks noGrp="1"/>
          </p:cNvSpPr>
          <p:nvPr>
            <p:ph type="sldNum" sz="quarter" idx="12"/>
          </p:nvPr>
        </p:nvSpPr>
        <p:spPr/>
        <p:txBody>
          <a:bodyPr/>
          <a:lstStyle/>
          <a:p>
            <a:fld id="{52E1F49B-1D3F-4517-9F0D-F4878A1B5319}" type="slidenum">
              <a:rPr lang="en-US" smtClean="0"/>
              <a:t>28</a:t>
            </a:fld>
            <a:endParaRPr lang="en-US"/>
          </a:p>
        </p:txBody>
      </p:sp>
    </p:spTree>
    <p:extLst>
      <p:ext uri="{BB962C8B-B14F-4D97-AF65-F5344CB8AC3E}">
        <p14:creationId xmlns:p14="http://schemas.microsoft.com/office/powerpoint/2010/main" val="66029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title="intersecting circles">
            <a:extLst>
              <a:ext uri="{FF2B5EF4-FFF2-40B4-BE49-F238E27FC236}">
                <a16:creationId xmlns:a16="http://schemas.microsoft.com/office/drawing/2014/main" id="{D2C4BFA1-2075-4901-9E24-E41D1FDD51FD}"/>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title="ribbon">
            <a:extLst>
              <a:ext uri="{FF2B5EF4-FFF2-40B4-BE49-F238E27FC236}">
                <a16:creationId xmlns:a16="http://schemas.microsoft.com/office/drawing/2014/main" id="{053FB2EE-284F-4C87-AB3D-BBF87A9FAB9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9D3743B-0C19-4181-93F5-6CC34F57078A}"/>
              </a:ext>
            </a:extLst>
          </p:cNvPr>
          <p:cNvSpPr>
            <a:spLocks noGrp="1"/>
          </p:cNvSpPr>
          <p:nvPr>
            <p:ph type="ctrTitle"/>
          </p:nvPr>
        </p:nvSpPr>
        <p:spPr>
          <a:xfrm>
            <a:off x="1524000" y="2776538"/>
            <a:ext cx="9144000" cy="1381188"/>
          </a:xfrm>
        </p:spPr>
        <p:txBody>
          <a:bodyPr anchor="ctr">
            <a:normAutofit/>
          </a:bodyPr>
          <a:lstStyle/>
          <a:p>
            <a:r>
              <a:rPr lang="en-US" sz="4000" dirty="0">
                <a:solidFill>
                  <a:schemeClr val="bg2"/>
                </a:solidFill>
                <a:hlinkClick r:id="rId3" action="ppaction://hlinkfile"/>
              </a:rPr>
              <a:t>Forms</a:t>
            </a:r>
            <a:endParaRPr lang="en-US" sz="4000" dirty="0">
              <a:solidFill>
                <a:schemeClr val="bg2"/>
              </a:solidFill>
            </a:endParaRPr>
          </a:p>
        </p:txBody>
      </p:sp>
      <p:sp>
        <p:nvSpPr>
          <p:cNvPr id="3" name="Subtitle 2">
            <a:extLst>
              <a:ext uri="{FF2B5EF4-FFF2-40B4-BE49-F238E27FC236}">
                <a16:creationId xmlns:a16="http://schemas.microsoft.com/office/drawing/2014/main" id="{8DB102D3-DF1B-4418-9F04-7E778774E697}"/>
              </a:ext>
            </a:extLst>
          </p:cNvPr>
          <p:cNvSpPr>
            <a:spLocks noGrp="1"/>
          </p:cNvSpPr>
          <p:nvPr>
            <p:ph type="subTitle" idx="1"/>
          </p:nvPr>
        </p:nvSpPr>
        <p:spPr>
          <a:xfrm>
            <a:off x="1524000" y="4495800"/>
            <a:ext cx="9144000" cy="762000"/>
          </a:xfrm>
        </p:spPr>
        <p:txBody>
          <a:bodyPr>
            <a:normAutofit/>
          </a:bodyPr>
          <a:lstStyle/>
          <a:p>
            <a:r>
              <a:rPr lang="en-US" sz="1800" dirty="0"/>
              <a:t> </a:t>
            </a:r>
          </a:p>
        </p:txBody>
      </p:sp>
      <p:sp>
        <p:nvSpPr>
          <p:cNvPr id="4" name="Slide Number Placeholder 3">
            <a:extLst>
              <a:ext uri="{FF2B5EF4-FFF2-40B4-BE49-F238E27FC236}">
                <a16:creationId xmlns:a16="http://schemas.microsoft.com/office/drawing/2014/main" id="{BB619151-02D3-4F35-B69D-D3EFD02CEE49}"/>
              </a:ext>
            </a:extLst>
          </p:cNvPr>
          <p:cNvSpPr>
            <a:spLocks noGrp="1"/>
          </p:cNvSpPr>
          <p:nvPr>
            <p:ph type="sldNum" sz="quarter" idx="12"/>
          </p:nvPr>
        </p:nvSpPr>
        <p:spPr/>
        <p:txBody>
          <a:bodyPr/>
          <a:lstStyle/>
          <a:p>
            <a:fld id="{52E1F49B-1D3F-4517-9F0D-F4878A1B5319}" type="slidenum">
              <a:rPr lang="en-US" smtClean="0"/>
              <a:t>29</a:t>
            </a:fld>
            <a:endParaRPr lang="en-US"/>
          </a:p>
        </p:txBody>
      </p:sp>
    </p:spTree>
    <p:extLst>
      <p:ext uri="{BB962C8B-B14F-4D97-AF65-F5344CB8AC3E}">
        <p14:creationId xmlns:p14="http://schemas.microsoft.com/office/powerpoint/2010/main" val="228372489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945E29B-B971-41C6-A57B-B29BBB108A3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title="intersecting circles">
            <a:extLst>
              <a:ext uri="{FF2B5EF4-FFF2-40B4-BE49-F238E27FC236}">
                <a16:creationId xmlns:a16="http://schemas.microsoft.com/office/drawing/2014/main" id="{4C76015D-CFEA-4204-9A50-352560FFC252}"/>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11" name="Oval 5">
              <a:extLst>
                <a:ext uri="{FF2B5EF4-FFF2-40B4-BE49-F238E27FC236}">
                  <a16:creationId xmlns:a16="http://schemas.microsoft.com/office/drawing/2014/main" id="{7325C43C-72B5-4DC9-B386-90859B58BF0D}"/>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2" name="Oval 11">
              <a:extLst>
                <a:ext uri="{FF2B5EF4-FFF2-40B4-BE49-F238E27FC236}">
                  <a16:creationId xmlns:a16="http://schemas.microsoft.com/office/drawing/2014/main" id="{C95AD9A4-5AF5-48C4-BC2A-635316433A45}"/>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3" name="Oval 5">
              <a:extLst>
                <a:ext uri="{FF2B5EF4-FFF2-40B4-BE49-F238E27FC236}">
                  <a16:creationId xmlns:a16="http://schemas.microsoft.com/office/drawing/2014/main" id="{AF4A3D62-D56C-4A32-8C75-100D383EC615}"/>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useBgFill="1">
        <p:nvSpPr>
          <p:cNvPr id="15" name="Rectangle 14" title="ribbon">
            <a:extLst>
              <a:ext uri="{FF2B5EF4-FFF2-40B4-BE49-F238E27FC236}">
                <a16:creationId xmlns:a16="http://schemas.microsoft.com/office/drawing/2014/main" id="{3E1F47E4-066D-4C27-98C8-B2B2C7BABFE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38772"/>
            <a:ext cx="12192000" cy="398045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863FC00-47CB-42E4-B9EE-CCE200BC4A7E}"/>
              </a:ext>
            </a:extLst>
          </p:cNvPr>
          <p:cNvSpPr>
            <a:spLocks noGrp="1"/>
          </p:cNvSpPr>
          <p:nvPr>
            <p:ph type="title"/>
          </p:nvPr>
        </p:nvSpPr>
        <p:spPr>
          <a:xfrm>
            <a:off x="838200" y="1760505"/>
            <a:ext cx="10515600" cy="935025"/>
          </a:xfrm>
        </p:spPr>
        <p:txBody>
          <a:bodyPr>
            <a:normAutofit/>
          </a:bodyPr>
          <a:lstStyle/>
          <a:p>
            <a:pPr algn="ctr"/>
            <a:r>
              <a:rPr lang="en-US" sz="3200" dirty="0">
                <a:solidFill>
                  <a:schemeClr val="tx2"/>
                </a:solidFill>
                <a:latin typeface="+mn-lt"/>
              </a:rPr>
              <a:t>Systems of Care-Family Engagement</a:t>
            </a:r>
          </a:p>
        </p:txBody>
      </p:sp>
      <p:sp>
        <p:nvSpPr>
          <p:cNvPr id="3" name="Content Placeholder 2">
            <a:extLst>
              <a:ext uri="{FF2B5EF4-FFF2-40B4-BE49-F238E27FC236}">
                <a16:creationId xmlns:a16="http://schemas.microsoft.com/office/drawing/2014/main" id="{53AAEC45-2BFF-4A0B-A79E-0171E33C23AD}"/>
              </a:ext>
            </a:extLst>
          </p:cNvPr>
          <p:cNvSpPr>
            <a:spLocks noGrp="1"/>
          </p:cNvSpPr>
          <p:nvPr>
            <p:ph idx="1"/>
          </p:nvPr>
        </p:nvSpPr>
        <p:spPr>
          <a:xfrm>
            <a:off x="2384952" y="3012928"/>
            <a:ext cx="7422096" cy="2109445"/>
          </a:xfrm>
        </p:spPr>
        <p:txBody>
          <a:bodyPr anchor="ctr">
            <a:normAutofit/>
          </a:bodyPr>
          <a:lstStyle/>
          <a:p>
            <a:r>
              <a:rPr lang="en-US" dirty="0">
                <a:solidFill>
                  <a:schemeClr val="tx2"/>
                </a:solidFill>
              </a:rPr>
              <a:t>Fundamental to CSA is the belief that all families have strengths; families deserve to be treated with dignity and respect; and outcomes improve when families are involved in decision-making</a:t>
            </a:r>
          </a:p>
        </p:txBody>
      </p:sp>
      <p:sp>
        <p:nvSpPr>
          <p:cNvPr id="4" name="Slide Number Placeholder 3">
            <a:extLst>
              <a:ext uri="{FF2B5EF4-FFF2-40B4-BE49-F238E27FC236}">
                <a16:creationId xmlns:a16="http://schemas.microsoft.com/office/drawing/2014/main" id="{3C23A5F7-6FAE-4F01-BE2F-21803487B4BE}"/>
              </a:ext>
            </a:extLst>
          </p:cNvPr>
          <p:cNvSpPr>
            <a:spLocks noGrp="1"/>
          </p:cNvSpPr>
          <p:nvPr>
            <p:ph type="sldNum" sz="quarter" idx="12"/>
          </p:nvPr>
        </p:nvSpPr>
        <p:spPr/>
        <p:txBody>
          <a:bodyPr/>
          <a:lstStyle/>
          <a:p>
            <a:fld id="{52E1F49B-1D3F-4517-9F0D-F4878A1B5319}" type="slidenum">
              <a:rPr lang="en-US" smtClean="0"/>
              <a:t>3</a:t>
            </a:fld>
            <a:endParaRPr lang="en-US"/>
          </a:p>
        </p:txBody>
      </p:sp>
    </p:spTree>
    <p:extLst>
      <p:ext uri="{BB962C8B-B14F-4D97-AF65-F5344CB8AC3E}">
        <p14:creationId xmlns:p14="http://schemas.microsoft.com/office/powerpoint/2010/main" val="960009091"/>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10" name="Group 9" title="intersecting circles">
            <a:extLst>
              <a:ext uri="{FF2B5EF4-FFF2-40B4-BE49-F238E27FC236}">
                <a16:creationId xmlns:a16="http://schemas.microsoft.com/office/drawing/2014/main" id="{D2C4BFA1-2075-4901-9E24-E41D1FDD51FD}"/>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11" name="Oval 5">
              <a:extLst>
                <a:ext uri="{FF2B5EF4-FFF2-40B4-BE49-F238E27FC236}">
                  <a16:creationId xmlns:a16="http://schemas.microsoft.com/office/drawing/2014/main" id="{985A7375-E3AF-4F5C-85AE-17E8832952CA}"/>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2" name="Oval 11">
              <a:extLst>
                <a:ext uri="{FF2B5EF4-FFF2-40B4-BE49-F238E27FC236}">
                  <a16:creationId xmlns:a16="http://schemas.microsoft.com/office/drawing/2014/main" id="{F0307F65-8304-4FA8-A841-D4D7625411BE}"/>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3" name="Oval 5">
              <a:extLst>
                <a:ext uri="{FF2B5EF4-FFF2-40B4-BE49-F238E27FC236}">
                  <a16:creationId xmlns:a16="http://schemas.microsoft.com/office/drawing/2014/main" id="{C8B8394C-136F-4E05-A002-D93A5E79CD50}"/>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5" name="Rectangle 14" title="ribbon">
            <a:extLst>
              <a:ext uri="{FF2B5EF4-FFF2-40B4-BE49-F238E27FC236}">
                <a16:creationId xmlns:a16="http://schemas.microsoft.com/office/drawing/2014/main" id="{053FB2EE-284F-4C87-AB3D-BBF87A9FAB9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id="{ECDF692D-9CF5-4D12-9C3E-70287080CA12}"/>
              </a:ext>
            </a:extLst>
          </p:cNvPr>
          <p:cNvSpPr>
            <a:spLocks noGrp="1"/>
          </p:cNvSpPr>
          <p:nvPr>
            <p:ph type="title"/>
          </p:nvPr>
        </p:nvSpPr>
        <p:spPr>
          <a:xfrm>
            <a:off x="1524000" y="2776538"/>
            <a:ext cx="9144000" cy="1381188"/>
          </a:xfrm>
        </p:spPr>
        <p:txBody>
          <a:bodyPr vert="horz" lIns="91440" tIns="45720" rIns="91440" bIns="45720" rtlCol="0" anchor="ctr">
            <a:normAutofit/>
          </a:bodyPr>
          <a:lstStyle/>
          <a:p>
            <a:pPr algn="ctr"/>
            <a:r>
              <a:rPr lang="en-US" sz="4000" kern="1200" dirty="0">
                <a:solidFill>
                  <a:schemeClr val="bg2"/>
                </a:solidFill>
                <a:latin typeface="+mj-lt"/>
                <a:ea typeface="+mj-ea"/>
                <a:cs typeface="+mj-cs"/>
              </a:rPr>
              <a:t>Questions????</a:t>
            </a:r>
          </a:p>
        </p:txBody>
      </p:sp>
      <p:sp>
        <p:nvSpPr>
          <p:cNvPr id="5" name="Text Placeholder 4">
            <a:extLst>
              <a:ext uri="{FF2B5EF4-FFF2-40B4-BE49-F238E27FC236}">
                <a16:creationId xmlns:a16="http://schemas.microsoft.com/office/drawing/2014/main" id="{7C324EB4-B548-40E2-BF75-C41D236993AE}"/>
              </a:ext>
            </a:extLst>
          </p:cNvPr>
          <p:cNvSpPr>
            <a:spLocks noGrp="1"/>
          </p:cNvSpPr>
          <p:nvPr>
            <p:ph type="body" idx="1"/>
          </p:nvPr>
        </p:nvSpPr>
        <p:spPr>
          <a:xfrm>
            <a:off x="1524000" y="4495800"/>
            <a:ext cx="9144000" cy="762000"/>
          </a:xfrm>
        </p:spPr>
        <p:txBody>
          <a:bodyPr vert="horz" lIns="91440" tIns="45720" rIns="91440" bIns="45720" rtlCol="0">
            <a:normAutofit/>
          </a:bodyPr>
          <a:lstStyle/>
          <a:p>
            <a:pPr algn="ctr"/>
            <a:r>
              <a:rPr lang="en-US" sz="1800" kern="1200" dirty="0">
                <a:solidFill>
                  <a:schemeClr val="tx1"/>
                </a:solidFill>
                <a:latin typeface="+mn-lt"/>
                <a:ea typeface="+mn-ea"/>
                <a:cs typeface="+mn-cs"/>
              </a:rPr>
              <a:t> </a:t>
            </a:r>
          </a:p>
        </p:txBody>
      </p:sp>
      <p:sp>
        <p:nvSpPr>
          <p:cNvPr id="6" name="Slide Number Placeholder 5">
            <a:extLst>
              <a:ext uri="{FF2B5EF4-FFF2-40B4-BE49-F238E27FC236}">
                <a16:creationId xmlns:a16="http://schemas.microsoft.com/office/drawing/2014/main" id="{CD90FC7A-3ECF-4293-BD00-613A7B840D94}"/>
              </a:ext>
            </a:extLst>
          </p:cNvPr>
          <p:cNvSpPr>
            <a:spLocks noGrp="1"/>
          </p:cNvSpPr>
          <p:nvPr>
            <p:ph type="sldNum" sz="quarter" idx="12"/>
          </p:nvPr>
        </p:nvSpPr>
        <p:spPr/>
        <p:txBody>
          <a:bodyPr/>
          <a:lstStyle/>
          <a:p>
            <a:fld id="{52E1F49B-1D3F-4517-9F0D-F4878A1B5319}" type="slidenum">
              <a:rPr lang="en-US" smtClean="0"/>
              <a:t>30</a:t>
            </a:fld>
            <a:endParaRPr lang="en-US"/>
          </a:p>
        </p:txBody>
      </p:sp>
    </p:spTree>
    <p:extLst>
      <p:ext uri="{BB962C8B-B14F-4D97-AF65-F5344CB8AC3E}">
        <p14:creationId xmlns:p14="http://schemas.microsoft.com/office/powerpoint/2010/main" val="983144830"/>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37D69FC-D347-4C44-99A9-6CAF4E005A2A}"/>
              </a:ext>
            </a:extLst>
          </p:cNvPr>
          <p:cNvSpPr>
            <a:spLocks noGrp="1"/>
          </p:cNvSpPr>
          <p:nvPr>
            <p:ph type="title"/>
          </p:nvPr>
        </p:nvSpPr>
        <p:spPr>
          <a:xfrm>
            <a:off x="804672" y="1412489"/>
            <a:ext cx="2871095" cy="2156621"/>
          </a:xfrm>
        </p:spPr>
        <p:txBody>
          <a:bodyPr anchor="t">
            <a:normAutofit/>
          </a:bodyPr>
          <a:lstStyle/>
          <a:p>
            <a:r>
              <a:rPr lang="en-US" sz="3600">
                <a:solidFill>
                  <a:schemeClr val="bg1"/>
                </a:solidFill>
              </a:rPr>
              <a:t>Contact Us</a:t>
            </a:r>
          </a:p>
        </p:txBody>
      </p:sp>
      <p:sp>
        <p:nvSpPr>
          <p:cNvPr id="3" name="Content Placeholder 2">
            <a:extLst>
              <a:ext uri="{FF2B5EF4-FFF2-40B4-BE49-F238E27FC236}">
                <a16:creationId xmlns:a16="http://schemas.microsoft.com/office/drawing/2014/main" id="{8B352284-21D1-47C2-ABEB-91EBE9D08FB8}"/>
              </a:ext>
            </a:extLst>
          </p:cNvPr>
          <p:cNvSpPr>
            <a:spLocks noGrp="1"/>
          </p:cNvSpPr>
          <p:nvPr>
            <p:ph sz="half" idx="1"/>
          </p:nvPr>
        </p:nvSpPr>
        <p:spPr>
          <a:xfrm>
            <a:off x="5198993" y="1412489"/>
            <a:ext cx="2926080" cy="4363844"/>
          </a:xfrm>
        </p:spPr>
        <p:txBody>
          <a:bodyPr anchor="ctr">
            <a:normAutofit/>
          </a:bodyPr>
          <a:lstStyle/>
          <a:p>
            <a:pPr marL="0" indent="0">
              <a:buNone/>
            </a:pPr>
            <a:r>
              <a:rPr lang="en-US" sz="2000" dirty="0"/>
              <a:t>Jackie Jury</a:t>
            </a:r>
          </a:p>
          <a:p>
            <a:pPr marL="0" indent="0">
              <a:buNone/>
            </a:pPr>
            <a:r>
              <a:rPr lang="en-US" sz="2000" dirty="0"/>
              <a:t>CSA Coordinator</a:t>
            </a:r>
          </a:p>
          <a:p>
            <a:pPr marL="0" indent="0">
              <a:buNone/>
            </a:pPr>
            <a:r>
              <a:rPr lang="en-US" sz="2000" dirty="0"/>
              <a:t>Frederick County, VA </a:t>
            </a:r>
          </a:p>
          <a:p>
            <a:pPr marL="0" indent="0">
              <a:buNone/>
            </a:pPr>
            <a:r>
              <a:rPr lang="en-US" sz="2000" dirty="0"/>
              <a:t>540-722-8395</a:t>
            </a:r>
          </a:p>
          <a:p>
            <a:pPr marL="0" indent="0">
              <a:buNone/>
            </a:pPr>
            <a:r>
              <a:rPr lang="en-US" sz="2000" dirty="0"/>
              <a:t>jjury@fcva.us</a:t>
            </a:r>
          </a:p>
        </p:txBody>
      </p:sp>
      <p:sp>
        <p:nvSpPr>
          <p:cNvPr id="4" name="Content Placeholder 3">
            <a:extLst>
              <a:ext uri="{FF2B5EF4-FFF2-40B4-BE49-F238E27FC236}">
                <a16:creationId xmlns:a16="http://schemas.microsoft.com/office/drawing/2014/main" id="{9D2A1872-4444-4801-B611-5A53E5D1506E}"/>
              </a:ext>
            </a:extLst>
          </p:cNvPr>
          <p:cNvSpPr>
            <a:spLocks noGrp="1"/>
          </p:cNvSpPr>
          <p:nvPr>
            <p:ph sz="half" idx="2"/>
          </p:nvPr>
        </p:nvSpPr>
        <p:spPr>
          <a:xfrm>
            <a:off x="8451604" y="1412489"/>
            <a:ext cx="2926080" cy="4363844"/>
          </a:xfrm>
        </p:spPr>
        <p:txBody>
          <a:bodyPr anchor="ctr">
            <a:normAutofit/>
          </a:bodyPr>
          <a:lstStyle/>
          <a:p>
            <a:pPr marL="0" indent="0">
              <a:buNone/>
            </a:pPr>
            <a:r>
              <a:rPr lang="en-US" sz="2000" dirty="0"/>
              <a:t>Brittany Brewer</a:t>
            </a:r>
          </a:p>
          <a:p>
            <a:pPr marL="0" indent="0">
              <a:buNone/>
            </a:pPr>
            <a:r>
              <a:rPr lang="en-US" sz="2000" dirty="0"/>
              <a:t>CSA Account Specialist</a:t>
            </a:r>
          </a:p>
          <a:p>
            <a:pPr marL="0" indent="0">
              <a:buNone/>
            </a:pPr>
            <a:r>
              <a:rPr lang="en-US" sz="2000" dirty="0"/>
              <a:t>Frederick County, VA</a:t>
            </a:r>
          </a:p>
          <a:p>
            <a:pPr marL="0" indent="0">
              <a:buNone/>
            </a:pPr>
            <a:r>
              <a:rPr lang="en-US" sz="2000" dirty="0"/>
              <a:t>540-722-8394</a:t>
            </a:r>
          </a:p>
          <a:p>
            <a:pPr marL="0" indent="0">
              <a:buNone/>
            </a:pPr>
            <a:r>
              <a:rPr lang="en-US" sz="2000"/>
              <a:t>barnold@</a:t>
            </a:r>
            <a:r>
              <a:rPr lang="en-US" sz="2000" dirty="0"/>
              <a:t>fcva.us</a:t>
            </a:r>
          </a:p>
        </p:txBody>
      </p:sp>
      <p:sp>
        <p:nvSpPr>
          <p:cNvPr id="5" name="Slide Number Placeholder 4">
            <a:extLst>
              <a:ext uri="{FF2B5EF4-FFF2-40B4-BE49-F238E27FC236}">
                <a16:creationId xmlns:a16="http://schemas.microsoft.com/office/drawing/2014/main" id="{CE160942-E7A9-46CF-BD40-FB85CED87830}"/>
              </a:ext>
            </a:extLst>
          </p:cNvPr>
          <p:cNvSpPr>
            <a:spLocks noGrp="1"/>
          </p:cNvSpPr>
          <p:nvPr>
            <p:ph type="sldNum" sz="quarter" idx="12"/>
          </p:nvPr>
        </p:nvSpPr>
        <p:spPr/>
        <p:txBody>
          <a:bodyPr/>
          <a:lstStyle/>
          <a:p>
            <a:fld id="{52E1F49B-1D3F-4517-9F0D-F4878A1B5319}" type="slidenum">
              <a:rPr lang="en-US" smtClean="0"/>
              <a:t>31</a:t>
            </a:fld>
            <a:endParaRPr lang="en-US"/>
          </a:p>
        </p:txBody>
      </p:sp>
    </p:spTree>
    <p:extLst>
      <p:ext uri="{BB962C8B-B14F-4D97-AF65-F5344CB8AC3E}">
        <p14:creationId xmlns:p14="http://schemas.microsoft.com/office/powerpoint/2010/main" val="3201307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AF327C1-F34C-488A-AAF1-7E5646CACFB0}"/>
              </a:ext>
            </a:extLst>
          </p:cNvPr>
          <p:cNvSpPr>
            <a:spLocks noGrp="1"/>
          </p:cNvSpPr>
          <p:nvPr>
            <p:ph type="title"/>
          </p:nvPr>
        </p:nvSpPr>
        <p:spPr>
          <a:xfrm>
            <a:off x="838200" y="963877"/>
            <a:ext cx="3494362" cy="4930246"/>
          </a:xfrm>
        </p:spPr>
        <p:txBody>
          <a:bodyPr anchorCtr="1">
            <a:normAutofit/>
          </a:bodyPr>
          <a:lstStyle/>
          <a:p>
            <a:pPr algn="r"/>
            <a:r>
              <a:rPr lang="en-US">
                <a:solidFill>
                  <a:schemeClr val="accent1"/>
                </a:solidFill>
              </a:rPr>
              <a:t>Community Policy &amp; Management Team</a:t>
            </a:r>
          </a:p>
        </p:txBody>
      </p:sp>
      <p:sp>
        <p:nvSpPr>
          <p:cNvPr id="3" name="Content Placeholder 2">
            <a:extLst>
              <a:ext uri="{FF2B5EF4-FFF2-40B4-BE49-F238E27FC236}">
                <a16:creationId xmlns:a16="http://schemas.microsoft.com/office/drawing/2014/main" id="{02E2857A-20C0-466F-B6D2-FD275404EEC3}"/>
              </a:ext>
            </a:extLst>
          </p:cNvPr>
          <p:cNvSpPr>
            <a:spLocks noGrp="1"/>
          </p:cNvSpPr>
          <p:nvPr>
            <p:ph idx="1"/>
          </p:nvPr>
        </p:nvSpPr>
        <p:spPr>
          <a:xfrm>
            <a:off x="4976031" y="963877"/>
            <a:ext cx="6377769" cy="4930246"/>
          </a:xfrm>
        </p:spPr>
        <p:txBody>
          <a:bodyPr anchor="ctr">
            <a:normAutofit/>
          </a:bodyPr>
          <a:lstStyle/>
          <a:p>
            <a:r>
              <a:rPr lang="en-US" sz="2000" dirty="0"/>
              <a:t>Mandated through the Code of Virginia</a:t>
            </a:r>
          </a:p>
          <a:p>
            <a:pPr lvl="1"/>
            <a:r>
              <a:rPr lang="en-US" sz="2000" dirty="0"/>
              <a:t>Appointed by the governing board</a:t>
            </a:r>
          </a:p>
          <a:p>
            <a:pPr lvl="1"/>
            <a:r>
              <a:rPr lang="en-US" sz="2000" dirty="0"/>
              <a:t>Local agency heads or their designees from each agency, Private Provider Representative, and Parent Representative</a:t>
            </a:r>
          </a:p>
          <a:p>
            <a:pPr lvl="2"/>
            <a:r>
              <a:rPr lang="en-US" dirty="0"/>
              <a:t>FCPS- Michele Sandy- Current Chair</a:t>
            </a:r>
          </a:p>
          <a:p>
            <a:pPr lvl="2"/>
            <a:r>
              <a:rPr lang="en-US" dirty="0"/>
              <a:t>CA- Jay Tibbs</a:t>
            </a:r>
          </a:p>
          <a:p>
            <a:pPr lvl="2"/>
            <a:r>
              <a:rPr lang="en-US" dirty="0"/>
              <a:t>NWCSB- Mark Gleason</a:t>
            </a:r>
          </a:p>
          <a:p>
            <a:pPr lvl="2"/>
            <a:r>
              <a:rPr lang="en-US" dirty="0"/>
              <a:t>DSS- Tami Green</a:t>
            </a:r>
          </a:p>
          <a:p>
            <a:pPr lvl="2"/>
            <a:r>
              <a:rPr lang="en-US" dirty="0"/>
              <a:t>JCSU- Peter Roussos</a:t>
            </a:r>
          </a:p>
          <a:p>
            <a:pPr lvl="2"/>
            <a:r>
              <a:rPr lang="en-US" dirty="0" err="1"/>
              <a:t>DoH</a:t>
            </a:r>
            <a:r>
              <a:rPr lang="en-US" dirty="0"/>
              <a:t>- Colin Greene, MD, MPH</a:t>
            </a:r>
          </a:p>
          <a:p>
            <a:pPr lvl="2"/>
            <a:r>
              <a:rPr lang="en-US" dirty="0"/>
              <a:t>Private Provider Representative- Dana Bowman, CSV Inc.</a:t>
            </a:r>
          </a:p>
          <a:p>
            <a:pPr lvl="2"/>
            <a:r>
              <a:rPr lang="en-US" dirty="0"/>
              <a:t>Parent Representative- Dawn Robbins</a:t>
            </a:r>
          </a:p>
          <a:p>
            <a:pPr lvl="1"/>
            <a:endParaRPr lang="en-US" sz="2000" dirty="0"/>
          </a:p>
        </p:txBody>
      </p:sp>
      <p:sp>
        <p:nvSpPr>
          <p:cNvPr id="4" name="Slide Number Placeholder 3">
            <a:extLst>
              <a:ext uri="{FF2B5EF4-FFF2-40B4-BE49-F238E27FC236}">
                <a16:creationId xmlns:a16="http://schemas.microsoft.com/office/drawing/2014/main" id="{AB4AC5AD-0B00-44AD-A214-D5045AB76B28}"/>
              </a:ext>
            </a:extLst>
          </p:cNvPr>
          <p:cNvSpPr>
            <a:spLocks noGrp="1"/>
          </p:cNvSpPr>
          <p:nvPr>
            <p:ph type="sldNum" sz="quarter" idx="12"/>
          </p:nvPr>
        </p:nvSpPr>
        <p:spPr/>
        <p:txBody>
          <a:bodyPr/>
          <a:lstStyle/>
          <a:p>
            <a:fld id="{52E1F49B-1D3F-4517-9F0D-F4878A1B5319}" type="slidenum">
              <a:rPr lang="en-US" smtClean="0"/>
              <a:t>4</a:t>
            </a:fld>
            <a:endParaRPr lang="en-US"/>
          </a:p>
        </p:txBody>
      </p:sp>
    </p:spTree>
    <p:extLst>
      <p:ext uri="{BB962C8B-B14F-4D97-AF65-F5344CB8AC3E}">
        <p14:creationId xmlns:p14="http://schemas.microsoft.com/office/powerpoint/2010/main" val="3028745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EED3CB6-AB4E-4FFB-9BD8-50BAEB277767}"/>
              </a:ext>
            </a:extLst>
          </p:cNvPr>
          <p:cNvSpPr>
            <a:spLocks noGrp="1"/>
          </p:cNvSpPr>
          <p:nvPr>
            <p:ph type="title"/>
          </p:nvPr>
        </p:nvSpPr>
        <p:spPr>
          <a:xfrm>
            <a:off x="680226" y="963877"/>
            <a:ext cx="3652331" cy="4930246"/>
          </a:xfrm>
        </p:spPr>
        <p:txBody>
          <a:bodyPr>
            <a:normAutofit/>
          </a:bodyPr>
          <a:lstStyle/>
          <a:p>
            <a:pPr algn="r"/>
            <a:r>
              <a:rPr lang="en-US" dirty="0">
                <a:solidFill>
                  <a:schemeClr val="accent1"/>
                </a:solidFill>
              </a:rPr>
              <a:t>CPMT Responsibilities</a:t>
            </a:r>
          </a:p>
        </p:txBody>
      </p:sp>
      <p:sp>
        <p:nvSpPr>
          <p:cNvPr id="3" name="Content Placeholder 2">
            <a:extLst>
              <a:ext uri="{FF2B5EF4-FFF2-40B4-BE49-F238E27FC236}">
                <a16:creationId xmlns:a16="http://schemas.microsoft.com/office/drawing/2014/main" id="{ADF5A1BA-138D-4A64-87CB-A00A6E2FBC93}"/>
              </a:ext>
            </a:extLst>
          </p:cNvPr>
          <p:cNvSpPr>
            <a:spLocks noGrp="1"/>
          </p:cNvSpPr>
          <p:nvPr>
            <p:ph idx="1"/>
          </p:nvPr>
        </p:nvSpPr>
        <p:spPr>
          <a:xfrm>
            <a:off x="4976031" y="963877"/>
            <a:ext cx="6377769" cy="4930246"/>
          </a:xfrm>
        </p:spPr>
        <p:txBody>
          <a:bodyPr anchor="ctr">
            <a:normAutofit/>
          </a:bodyPr>
          <a:lstStyle/>
          <a:p>
            <a:r>
              <a:rPr lang="en-US" sz="2400" dirty="0"/>
              <a:t> Develop local interagency procedures governing the provision of services</a:t>
            </a:r>
          </a:p>
          <a:p>
            <a:r>
              <a:rPr lang="en-US" sz="2400" dirty="0"/>
              <a:t>Develop policies governing access to CSA Pool Funds, including a parental contribution for services, fiscal procedures, referrals to FAPT, utilization review, ICC, appeals, </a:t>
            </a:r>
            <a:r>
              <a:rPr lang="en-US" sz="2400" dirty="0" err="1"/>
              <a:t>etc</a:t>
            </a:r>
            <a:endParaRPr lang="en-US" sz="2400" dirty="0"/>
          </a:p>
          <a:p>
            <a:r>
              <a:rPr lang="en-US" sz="2400" dirty="0"/>
              <a:t>Authorize and monitor the expenditure of funds by FAPT or MDT</a:t>
            </a:r>
          </a:p>
          <a:p>
            <a:r>
              <a:rPr lang="en-US" sz="2400" dirty="0"/>
              <a:t>Collect and submit data to the State Executive Council as required</a:t>
            </a:r>
          </a:p>
        </p:txBody>
      </p:sp>
      <p:sp>
        <p:nvSpPr>
          <p:cNvPr id="4" name="Slide Number Placeholder 3">
            <a:extLst>
              <a:ext uri="{FF2B5EF4-FFF2-40B4-BE49-F238E27FC236}">
                <a16:creationId xmlns:a16="http://schemas.microsoft.com/office/drawing/2014/main" id="{C9090E14-BA6C-4859-A2A4-E042FA9362C7}"/>
              </a:ext>
            </a:extLst>
          </p:cNvPr>
          <p:cNvSpPr>
            <a:spLocks noGrp="1"/>
          </p:cNvSpPr>
          <p:nvPr>
            <p:ph type="sldNum" sz="quarter" idx="12"/>
          </p:nvPr>
        </p:nvSpPr>
        <p:spPr/>
        <p:txBody>
          <a:bodyPr/>
          <a:lstStyle/>
          <a:p>
            <a:fld id="{52E1F49B-1D3F-4517-9F0D-F4878A1B5319}" type="slidenum">
              <a:rPr lang="en-US" smtClean="0"/>
              <a:t>5</a:t>
            </a:fld>
            <a:endParaRPr lang="en-US"/>
          </a:p>
        </p:txBody>
      </p:sp>
    </p:spTree>
    <p:extLst>
      <p:ext uri="{BB962C8B-B14F-4D97-AF65-F5344CB8AC3E}">
        <p14:creationId xmlns:p14="http://schemas.microsoft.com/office/powerpoint/2010/main" val="1695608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963877"/>
            <a:ext cx="3494362" cy="4930246"/>
          </a:xfrm>
        </p:spPr>
        <p:txBody>
          <a:bodyPr>
            <a:normAutofit/>
          </a:bodyPr>
          <a:lstStyle/>
          <a:p>
            <a:pPr algn="r"/>
            <a:r>
              <a:rPr lang="en-US">
                <a:solidFill>
                  <a:schemeClr val="accent1"/>
                </a:solidFill>
              </a:rPr>
              <a:t>Family Assessment and Planning Team</a:t>
            </a:r>
          </a:p>
        </p:txBody>
      </p:sp>
      <p:sp>
        <p:nvSpPr>
          <p:cNvPr id="3" name="Content Placeholder 2"/>
          <p:cNvSpPr>
            <a:spLocks noGrp="1"/>
          </p:cNvSpPr>
          <p:nvPr>
            <p:ph idx="1"/>
          </p:nvPr>
        </p:nvSpPr>
        <p:spPr>
          <a:xfrm>
            <a:off x="4976031" y="963877"/>
            <a:ext cx="6377769" cy="4930246"/>
          </a:xfrm>
        </p:spPr>
        <p:txBody>
          <a:bodyPr anchor="ctr">
            <a:normAutofit fontScale="92500" lnSpcReduction="20000"/>
          </a:bodyPr>
          <a:lstStyle/>
          <a:p>
            <a:r>
              <a:rPr lang="en-US" sz="2400" dirty="0"/>
              <a:t>Mandated through the Code of Virginia</a:t>
            </a:r>
          </a:p>
          <a:p>
            <a:pPr lvl="1"/>
            <a:r>
              <a:rPr lang="en-US" dirty="0"/>
              <a:t>Appointed by the CPMT</a:t>
            </a:r>
          </a:p>
          <a:p>
            <a:pPr lvl="1"/>
            <a:r>
              <a:rPr lang="en-US" dirty="0"/>
              <a:t>Agency representatives who have authority to access services within their respective agencies, Private Provider Representative, and Parent Representative</a:t>
            </a:r>
          </a:p>
          <a:p>
            <a:pPr lvl="2"/>
            <a:r>
              <a:rPr lang="en-US" sz="2400" dirty="0"/>
              <a:t>FCPS- Melissa Hartman</a:t>
            </a:r>
          </a:p>
          <a:p>
            <a:pPr lvl="2"/>
            <a:r>
              <a:rPr lang="en-US" sz="2400" dirty="0"/>
              <a:t>NWCSB- Robin Hockman</a:t>
            </a:r>
          </a:p>
          <a:p>
            <a:pPr lvl="2"/>
            <a:r>
              <a:rPr lang="en-US" sz="2400" dirty="0"/>
              <a:t>DSS- Kim Busch</a:t>
            </a:r>
          </a:p>
          <a:p>
            <a:pPr lvl="2"/>
            <a:r>
              <a:rPr lang="en-US" sz="2400" dirty="0"/>
              <a:t>JCSU- Mark </a:t>
            </a:r>
            <a:r>
              <a:rPr lang="en-US" sz="2400" dirty="0" err="1"/>
              <a:t>Legrys</a:t>
            </a:r>
            <a:endParaRPr lang="en-US" sz="2400" dirty="0"/>
          </a:p>
          <a:p>
            <a:pPr lvl="2"/>
            <a:r>
              <a:rPr lang="en-US" sz="2400" dirty="0"/>
              <a:t>Private Provider Representative- Jeff Phillips, Family Insight</a:t>
            </a:r>
          </a:p>
          <a:p>
            <a:pPr lvl="2"/>
            <a:r>
              <a:rPr lang="en-US" sz="2400" dirty="0"/>
              <a:t>Parent Representative- Vacant</a:t>
            </a:r>
          </a:p>
          <a:p>
            <a:pPr lvl="1"/>
            <a:r>
              <a:rPr lang="en-US" dirty="0"/>
              <a:t>Members who serve are immune from liability unless it is proven that they acted with malicious intent</a:t>
            </a:r>
          </a:p>
        </p:txBody>
      </p:sp>
      <p:sp>
        <p:nvSpPr>
          <p:cNvPr id="4" name="Slide Number Placeholder 3">
            <a:extLst>
              <a:ext uri="{FF2B5EF4-FFF2-40B4-BE49-F238E27FC236}">
                <a16:creationId xmlns:a16="http://schemas.microsoft.com/office/drawing/2014/main" id="{3BC4E247-20DD-4269-A899-B64AA837457F}"/>
              </a:ext>
            </a:extLst>
          </p:cNvPr>
          <p:cNvSpPr>
            <a:spLocks noGrp="1"/>
          </p:cNvSpPr>
          <p:nvPr>
            <p:ph type="sldNum" sz="quarter" idx="12"/>
          </p:nvPr>
        </p:nvSpPr>
        <p:spPr/>
        <p:txBody>
          <a:bodyPr/>
          <a:lstStyle/>
          <a:p>
            <a:fld id="{52E1F49B-1D3F-4517-9F0D-F4878A1B5319}" type="slidenum">
              <a:rPr lang="en-US" smtClean="0"/>
              <a:t>6</a:t>
            </a:fld>
            <a:endParaRPr lang="en-US"/>
          </a:p>
        </p:txBody>
      </p:sp>
    </p:spTree>
    <p:extLst>
      <p:ext uri="{BB962C8B-B14F-4D97-AF65-F5344CB8AC3E}">
        <p14:creationId xmlns:p14="http://schemas.microsoft.com/office/powerpoint/2010/main" val="329818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1151926-EC41-46E2-90E7-5EF2E32F7C79}"/>
              </a:ext>
            </a:extLst>
          </p:cNvPr>
          <p:cNvSpPr>
            <a:spLocks noGrp="1"/>
          </p:cNvSpPr>
          <p:nvPr>
            <p:ph type="title"/>
          </p:nvPr>
        </p:nvSpPr>
        <p:spPr>
          <a:xfrm>
            <a:off x="838200" y="963877"/>
            <a:ext cx="3494362" cy="4930246"/>
          </a:xfrm>
        </p:spPr>
        <p:txBody>
          <a:bodyPr>
            <a:normAutofit/>
          </a:bodyPr>
          <a:lstStyle/>
          <a:p>
            <a:pPr algn="r"/>
            <a:r>
              <a:rPr lang="en-US" sz="4100" dirty="0">
                <a:solidFill>
                  <a:schemeClr val="accent1"/>
                </a:solidFill>
              </a:rPr>
              <a:t>FAPT Responsibilities</a:t>
            </a:r>
            <a:br>
              <a:rPr lang="en-US" sz="4100" dirty="0">
                <a:solidFill>
                  <a:schemeClr val="accent1"/>
                </a:solidFill>
              </a:rPr>
            </a:br>
            <a:endParaRPr lang="en-US" sz="4100" dirty="0">
              <a:solidFill>
                <a:schemeClr val="accent1"/>
              </a:solidFill>
            </a:endParaRPr>
          </a:p>
        </p:txBody>
      </p:sp>
      <p:sp>
        <p:nvSpPr>
          <p:cNvPr id="3" name="Content Placeholder 2"/>
          <p:cNvSpPr>
            <a:spLocks noGrp="1"/>
          </p:cNvSpPr>
          <p:nvPr>
            <p:ph idx="1"/>
          </p:nvPr>
        </p:nvSpPr>
        <p:spPr>
          <a:xfrm>
            <a:off x="4976031" y="963877"/>
            <a:ext cx="6377769" cy="4930246"/>
          </a:xfrm>
        </p:spPr>
        <p:txBody>
          <a:bodyPr anchor="ctr">
            <a:normAutofit fontScale="92500" lnSpcReduction="10000"/>
          </a:bodyPr>
          <a:lstStyle/>
          <a:p>
            <a:endParaRPr lang="en-US" sz="1300" dirty="0"/>
          </a:p>
          <a:p>
            <a:pPr lvl="1"/>
            <a:r>
              <a:rPr lang="en-US" sz="1600" dirty="0"/>
              <a:t>Review referrals to the team</a:t>
            </a:r>
          </a:p>
          <a:p>
            <a:pPr lvl="1"/>
            <a:r>
              <a:rPr lang="en-US" sz="1600" dirty="0"/>
              <a:t>Provide for family participation in all aspects of assessment, planning, and implementation of services</a:t>
            </a:r>
          </a:p>
          <a:p>
            <a:pPr lvl="1"/>
            <a:r>
              <a:rPr lang="en-US" sz="1600" dirty="0"/>
              <a:t>Provide for participation of foster parents for permanent foster care or long-term foster care placement; CM shall notify foster parents of meetings, opinions of foster parents shall be considered</a:t>
            </a:r>
          </a:p>
          <a:p>
            <a:pPr lvl="1"/>
            <a:r>
              <a:rPr lang="en-US" sz="1600" dirty="0"/>
              <a:t>Develop an IFSP that provides for appropriate cost-effective services</a:t>
            </a:r>
          </a:p>
          <a:p>
            <a:pPr lvl="1"/>
            <a:r>
              <a:rPr lang="en-US" sz="1600" dirty="0"/>
              <a:t>Identify youth at risk of entering, or placed in, residential treatment who can be effectively served in their communities. The FAPT shall:</a:t>
            </a:r>
          </a:p>
          <a:p>
            <a:pPr lvl="2"/>
            <a:r>
              <a:rPr lang="en-US" sz="1600" dirty="0"/>
              <a:t>Identify the strengths &amp; needs of child &amp; family-through conducting/reviewing comprehensive assessments including the CANS</a:t>
            </a:r>
          </a:p>
          <a:p>
            <a:pPr lvl="2"/>
            <a:r>
              <a:rPr lang="en-US" sz="1600" dirty="0"/>
              <a:t>Identify specific services and supports necessary to meet the identified needs</a:t>
            </a:r>
          </a:p>
          <a:p>
            <a:pPr lvl="2"/>
            <a:r>
              <a:rPr lang="en-US" sz="1600" dirty="0"/>
              <a:t>Implement a plan for returning the youth to the home or community, including identifying services/supports to assist with the transition</a:t>
            </a:r>
          </a:p>
          <a:p>
            <a:pPr lvl="2"/>
            <a:r>
              <a:rPr lang="en-US" sz="1600" dirty="0"/>
              <a:t>Provide Utilization Review of services to determine whether the services/placement continue to provide the most appropriate, least restrictive and effective services</a:t>
            </a:r>
          </a:p>
        </p:txBody>
      </p:sp>
      <p:sp>
        <p:nvSpPr>
          <p:cNvPr id="4" name="Slide Number Placeholder 3">
            <a:extLst>
              <a:ext uri="{FF2B5EF4-FFF2-40B4-BE49-F238E27FC236}">
                <a16:creationId xmlns:a16="http://schemas.microsoft.com/office/drawing/2014/main" id="{636BBF81-E830-4D01-9067-086A9AF07683}"/>
              </a:ext>
            </a:extLst>
          </p:cNvPr>
          <p:cNvSpPr>
            <a:spLocks noGrp="1"/>
          </p:cNvSpPr>
          <p:nvPr>
            <p:ph type="sldNum" sz="quarter" idx="12"/>
          </p:nvPr>
        </p:nvSpPr>
        <p:spPr/>
        <p:txBody>
          <a:bodyPr/>
          <a:lstStyle/>
          <a:p>
            <a:fld id="{52E1F49B-1D3F-4517-9F0D-F4878A1B5319}" type="slidenum">
              <a:rPr lang="en-US" smtClean="0"/>
              <a:t>7</a:t>
            </a:fld>
            <a:endParaRPr lang="en-US"/>
          </a:p>
        </p:txBody>
      </p:sp>
    </p:spTree>
    <p:extLst>
      <p:ext uri="{BB962C8B-B14F-4D97-AF65-F5344CB8AC3E}">
        <p14:creationId xmlns:p14="http://schemas.microsoft.com/office/powerpoint/2010/main" val="639658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E453301-D223-45F0-8E3A-17E75D1C0EBD}"/>
              </a:ext>
            </a:extLst>
          </p:cNvPr>
          <p:cNvSpPr>
            <a:spLocks noGrp="1"/>
          </p:cNvSpPr>
          <p:nvPr>
            <p:ph type="title"/>
          </p:nvPr>
        </p:nvSpPr>
        <p:spPr>
          <a:xfrm>
            <a:off x="838200" y="963877"/>
            <a:ext cx="3494362" cy="4930246"/>
          </a:xfrm>
        </p:spPr>
        <p:txBody>
          <a:bodyPr>
            <a:normAutofit/>
          </a:bodyPr>
          <a:lstStyle/>
          <a:p>
            <a:pPr algn="r"/>
            <a:r>
              <a:rPr lang="en-US" sz="3700" dirty="0">
                <a:solidFill>
                  <a:schemeClr val="accent1"/>
                </a:solidFill>
              </a:rPr>
              <a:t>FAPT Responsibilities continued</a:t>
            </a:r>
          </a:p>
        </p:txBody>
      </p:sp>
      <p:sp>
        <p:nvSpPr>
          <p:cNvPr id="3" name="Content Placeholder 2"/>
          <p:cNvSpPr>
            <a:spLocks noGrp="1"/>
          </p:cNvSpPr>
          <p:nvPr>
            <p:ph idx="1"/>
          </p:nvPr>
        </p:nvSpPr>
        <p:spPr>
          <a:xfrm>
            <a:off x="4976031" y="963877"/>
            <a:ext cx="6377769" cy="4930246"/>
          </a:xfrm>
        </p:spPr>
        <p:txBody>
          <a:bodyPr anchor="ctr">
            <a:normAutofit/>
          </a:bodyPr>
          <a:lstStyle/>
          <a:p>
            <a:pPr lvl="1"/>
            <a:r>
              <a:rPr lang="en-US" dirty="0"/>
              <a:t>Assess parents/legal guardians to contribute financially to the cost of services being provided, where not specifically prohibited by law</a:t>
            </a:r>
          </a:p>
          <a:p>
            <a:pPr lvl="1"/>
            <a:r>
              <a:rPr lang="en-US" dirty="0"/>
              <a:t>Refer youth and families to community agencies and resources in accordance with the IFSP</a:t>
            </a:r>
          </a:p>
          <a:p>
            <a:pPr lvl="1"/>
            <a:r>
              <a:rPr lang="en-US" dirty="0"/>
              <a:t>Recommend the use of CSA funds to CPMT</a:t>
            </a:r>
          </a:p>
          <a:p>
            <a:pPr lvl="1"/>
            <a:r>
              <a:rPr lang="en-US" dirty="0"/>
              <a:t>Designate a person responsible for monitoring and reporting on the progress being made in fulfilling the IFSP</a:t>
            </a:r>
          </a:p>
        </p:txBody>
      </p:sp>
      <p:sp>
        <p:nvSpPr>
          <p:cNvPr id="4" name="Slide Number Placeholder 3">
            <a:extLst>
              <a:ext uri="{FF2B5EF4-FFF2-40B4-BE49-F238E27FC236}">
                <a16:creationId xmlns:a16="http://schemas.microsoft.com/office/drawing/2014/main" id="{FC3C167A-9EC6-426C-80CA-553AB96C6AE2}"/>
              </a:ext>
            </a:extLst>
          </p:cNvPr>
          <p:cNvSpPr>
            <a:spLocks noGrp="1"/>
          </p:cNvSpPr>
          <p:nvPr>
            <p:ph type="sldNum" sz="quarter" idx="12"/>
          </p:nvPr>
        </p:nvSpPr>
        <p:spPr/>
        <p:txBody>
          <a:bodyPr/>
          <a:lstStyle/>
          <a:p>
            <a:fld id="{52E1F49B-1D3F-4517-9F0D-F4878A1B5319}" type="slidenum">
              <a:rPr lang="en-US" smtClean="0"/>
              <a:t>8</a:t>
            </a:fld>
            <a:endParaRPr lang="en-US"/>
          </a:p>
        </p:txBody>
      </p:sp>
    </p:spTree>
    <p:extLst>
      <p:ext uri="{BB962C8B-B14F-4D97-AF65-F5344CB8AC3E}">
        <p14:creationId xmlns:p14="http://schemas.microsoft.com/office/powerpoint/2010/main" val="447537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Rectangle 15">
            <a:extLst>
              <a:ext uri="{FF2B5EF4-FFF2-40B4-BE49-F238E27FC236}">
                <a16:creationId xmlns:a16="http://schemas.microsoft.com/office/drawing/2014/main" id="{1E214AA7-F028-4A0D-8698-61AEC754D1B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59834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1" name="Straight Connector 17">
            <a:extLst>
              <a:ext uri="{FF2B5EF4-FFF2-40B4-BE49-F238E27FC236}">
                <a16:creationId xmlns:a16="http://schemas.microsoft.com/office/drawing/2014/main" id="{D6206FDC-2777-4D7F-AF9C-73413DA664C9}"/>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2888250"/>
            <a:ext cx="0" cy="2769135"/>
          </a:xfrm>
          <a:prstGeom prst="line">
            <a:avLst/>
          </a:prstGeom>
          <a:ln w="19050">
            <a:solidFill>
              <a:srgbClr val="7F7F7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159933" y="995318"/>
            <a:ext cx="9872134" cy="1193968"/>
          </a:xfrm>
          <a:solidFill>
            <a:srgbClr val="FFFFFF"/>
          </a:solidFill>
          <a:ln w="38100">
            <a:solidFill>
              <a:srgbClr val="595959"/>
            </a:solidFill>
            <a:miter lim="800000"/>
          </a:ln>
        </p:spPr>
        <p:txBody>
          <a:bodyPr>
            <a:normAutofit/>
          </a:bodyPr>
          <a:lstStyle/>
          <a:p>
            <a:pPr algn="ctr"/>
            <a:r>
              <a:rPr lang="en-US" sz="3600">
                <a:solidFill>
                  <a:srgbClr val="3F3F3F"/>
                </a:solidFill>
              </a:rPr>
              <a:t>Eligibility</a:t>
            </a:r>
          </a:p>
        </p:txBody>
      </p:sp>
      <p:sp>
        <p:nvSpPr>
          <p:cNvPr id="3" name="Content Placeholder 2"/>
          <p:cNvSpPr>
            <a:spLocks noGrp="1"/>
          </p:cNvSpPr>
          <p:nvPr>
            <p:ph sz="half" idx="1"/>
          </p:nvPr>
        </p:nvSpPr>
        <p:spPr>
          <a:xfrm>
            <a:off x="1476915" y="2888250"/>
            <a:ext cx="4297351" cy="2959777"/>
          </a:xfrm>
        </p:spPr>
        <p:txBody>
          <a:bodyPr anchor="t">
            <a:normAutofit/>
          </a:bodyPr>
          <a:lstStyle/>
          <a:p>
            <a:r>
              <a:rPr lang="en-US" sz="1400" u="sng"/>
              <a:t>Mandated</a:t>
            </a:r>
          </a:p>
          <a:p>
            <a:pPr lvl="1"/>
            <a:r>
              <a:rPr lang="en-US" sz="1400"/>
              <a:t>IEP Special Education Private Day School and Residential Treatment Facility placements and related services</a:t>
            </a:r>
          </a:p>
          <a:p>
            <a:pPr lvl="1"/>
            <a:r>
              <a:rPr lang="en-US" sz="1400"/>
              <a:t>Special Education WrapAround</a:t>
            </a:r>
          </a:p>
          <a:p>
            <a:pPr lvl="1"/>
            <a:r>
              <a:rPr lang="en-US" sz="1400"/>
              <a:t>Foster Care Youth</a:t>
            </a:r>
          </a:p>
          <a:p>
            <a:pPr lvl="1"/>
            <a:r>
              <a:rPr lang="en-US" sz="1400"/>
              <a:t>Foster Care Prevention</a:t>
            </a:r>
          </a:p>
          <a:p>
            <a:pPr lvl="2"/>
            <a:r>
              <a:rPr lang="en-US" sz="1400"/>
              <a:t>Abuse/Neglect</a:t>
            </a:r>
          </a:p>
          <a:p>
            <a:pPr lvl="2"/>
            <a:r>
              <a:rPr lang="en-US" sz="1400"/>
              <a:t>CHINServices</a:t>
            </a:r>
          </a:p>
          <a:p>
            <a:pPr lvl="3"/>
            <a:r>
              <a:rPr lang="en-US" sz="1400"/>
              <a:t>FAPT</a:t>
            </a:r>
          </a:p>
          <a:p>
            <a:pPr lvl="3"/>
            <a:r>
              <a:rPr lang="en-US" sz="1400"/>
              <a:t>Court</a:t>
            </a:r>
          </a:p>
        </p:txBody>
      </p:sp>
      <p:sp>
        <p:nvSpPr>
          <p:cNvPr id="4" name="Content Placeholder 3"/>
          <p:cNvSpPr>
            <a:spLocks noGrp="1"/>
          </p:cNvSpPr>
          <p:nvPr>
            <p:ph sz="half" idx="2"/>
          </p:nvPr>
        </p:nvSpPr>
        <p:spPr>
          <a:xfrm>
            <a:off x="6417731" y="2888250"/>
            <a:ext cx="4292594" cy="2959778"/>
          </a:xfrm>
        </p:spPr>
        <p:txBody>
          <a:bodyPr anchor="t">
            <a:normAutofit/>
          </a:bodyPr>
          <a:lstStyle/>
          <a:p>
            <a:r>
              <a:rPr lang="en-US" sz="1700" u="sng"/>
              <a:t>NonMandated</a:t>
            </a:r>
            <a:r>
              <a:rPr lang="en-US" sz="1700"/>
              <a:t> (Must meet all 3)</a:t>
            </a:r>
          </a:p>
          <a:p>
            <a:pPr lvl="1"/>
            <a:r>
              <a:rPr lang="en-US" sz="1700"/>
              <a:t>Emotional or Behavioral problems over a persistent length of time or if short length, are of such critical nature that intervention is warranted</a:t>
            </a:r>
          </a:p>
          <a:p>
            <a:pPr lvl="1"/>
            <a:r>
              <a:rPr lang="en-US" sz="1700"/>
              <a:t>Significantly present and disabling in several community settings</a:t>
            </a:r>
          </a:p>
          <a:p>
            <a:pPr lvl="1"/>
            <a:r>
              <a:rPr lang="en-US" sz="1700"/>
              <a:t>Require services beyond normal agency resources or multi-agency collaboration</a:t>
            </a:r>
          </a:p>
          <a:p>
            <a:pPr lvl="1"/>
            <a:endParaRPr lang="en-US" sz="1700"/>
          </a:p>
          <a:p>
            <a:pPr lvl="1"/>
            <a:endParaRPr lang="en-US" sz="1700"/>
          </a:p>
          <a:p>
            <a:pPr lvl="1"/>
            <a:endParaRPr lang="en-US" sz="1700"/>
          </a:p>
        </p:txBody>
      </p:sp>
      <p:sp>
        <p:nvSpPr>
          <p:cNvPr id="5" name="Slide Number Placeholder 4">
            <a:extLst>
              <a:ext uri="{FF2B5EF4-FFF2-40B4-BE49-F238E27FC236}">
                <a16:creationId xmlns:a16="http://schemas.microsoft.com/office/drawing/2014/main" id="{71C0EB4A-156E-4A5F-BB89-9D9FDE9C5E8E}"/>
              </a:ext>
            </a:extLst>
          </p:cNvPr>
          <p:cNvSpPr>
            <a:spLocks noGrp="1"/>
          </p:cNvSpPr>
          <p:nvPr>
            <p:ph type="sldNum" sz="quarter" idx="12"/>
          </p:nvPr>
        </p:nvSpPr>
        <p:spPr/>
        <p:txBody>
          <a:bodyPr/>
          <a:lstStyle/>
          <a:p>
            <a:fld id="{52E1F49B-1D3F-4517-9F0D-F4878A1B5319}" type="slidenum">
              <a:rPr lang="en-US" smtClean="0"/>
              <a:t>9</a:t>
            </a:fld>
            <a:endParaRPr lang="en-US"/>
          </a:p>
        </p:txBody>
      </p:sp>
    </p:spTree>
    <p:extLst>
      <p:ext uri="{BB962C8B-B14F-4D97-AF65-F5344CB8AC3E}">
        <p14:creationId xmlns:p14="http://schemas.microsoft.com/office/powerpoint/2010/main" val="1291743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579FE812D23A341A21DE942F3EC0502" ma:contentTypeVersion="4" ma:contentTypeDescription="Create a new document." ma:contentTypeScope="" ma:versionID="4b46739251a37aeef182d2495c0ceffa">
  <xsd:schema xmlns:xsd="http://www.w3.org/2001/XMLSchema" xmlns:xs="http://www.w3.org/2001/XMLSchema" xmlns:p="http://schemas.microsoft.com/office/2006/metadata/properties" xmlns:ns2="9f9f6fb2-1427-4e1a-b3d2-c93457da2867" targetNamespace="http://schemas.microsoft.com/office/2006/metadata/properties" ma:root="true" ma:fieldsID="1e4b7910129386ea332c3bf1e3b9be72" ns2:_="">
    <xsd:import namespace="9f9f6fb2-1427-4e1a-b3d2-c93457da286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9f6fb2-1427-4e1a-b3d2-c93457da28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3EAD4F9-AD0D-45B0-8423-F8DBD9DC2A73}">
  <ds:schemaRefs>
    <ds:schemaRef ds:uri="http://schemas.microsoft.com/sharepoint/v3/contenttype/forms"/>
  </ds:schemaRefs>
</ds:datastoreItem>
</file>

<file path=customXml/itemProps2.xml><?xml version="1.0" encoding="utf-8"?>
<ds:datastoreItem xmlns:ds="http://schemas.openxmlformats.org/officeDocument/2006/customXml" ds:itemID="{BE961966-99D9-4027-9C25-553BE8E2B5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9f6fb2-1427-4e1a-b3d2-c93457da28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0D7054-46B4-4575-A877-75550756C45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35411</TotalTime>
  <Words>2044</Words>
  <Application>Microsoft Office PowerPoint</Application>
  <PresentationFormat>Widescreen</PresentationFormat>
  <Paragraphs>330</Paragraphs>
  <Slides>31</Slides>
  <Notes>31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Case Manager Training</vt:lpstr>
      <vt:lpstr>History Lesson for the Day</vt:lpstr>
      <vt:lpstr>Systems of Care-Family Engagement</vt:lpstr>
      <vt:lpstr>Community Policy &amp; Management Team</vt:lpstr>
      <vt:lpstr>CPMT Responsibilities</vt:lpstr>
      <vt:lpstr>Family Assessment and Planning Team</vt:lpstr>
      <vt:lpstr>FAPT Responsibilities </vt:lpstr>
      <vt:lpstr>FAPT Responsibilities continued</vt:lpstr>
      <vt:lpstr>Eligibility</vt:lpstr>
      <vt:lpstr>COV§16.1.228 CHINS-Services Definition </vt:lpstr>
      <vt:lpstr>CHINS-Services continued</vt:lpstr>
      <vt:lpstr>Can CSA Pay?</vt:lpstr>
      <vt:lpstr>PowerPoint Presentation</vt:lpstr>
      <vt:lpstr>Case Manager Responsibilities</vt:lpstr>
      <vt:lpstr>Other Funding Sources</vt:lpstr>
      <vt:lpstr>Medicaid</vt:lpstr>
      <vt:lpstr>Medicaid Continued</vt:lpstr>
      <vt:lpstr>Before FAPT</vt:lpstr>
      <vt:lpstr>Before FAPT, continued…</vt:lpstr>
      <vt:lpstr>Before FAPT, continued…</vt:lpstr>
      <vt:lpstr>What to Expect at FAPT</vt:lpstr>
      <vt:lpstr>Typical Questions Asked in FAPT</vt:lpstr>
      <vt:lpstr>After FAPT</vt:lpstr>
      <vt:lpstr>Ongoing Case Management responsibilities</vt:lpstr>
      <vt:lpstr>Ongoing Case Management Continued</vt:lpstr>
      <vt:lpstr>CANS- Child and Adolescent Needs and Strengths</vt:lpstr>
      <vt:lpstr>CANS Continued</vt:lpstr>
      <vt:lpstr>Review Frequency</vt:lpstr>
      <vt:lpstr>Forms</vt:lpstr>
      <vt:lpstr>Questions????</vt:lpstr>
      <vt:lpstr>Contact Us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FAPT Training</dc:title>
  <dc:creator>Jackie Jury</dc:creator>
  <cp:lastModifiedBy>Jackie Jury</cp:lastModifiedBy>
  <cp:revision>122</cp:revision>
  <cp:lastPrinted>2018-03-13T21:28:57Z</cp:lastPrinted>
  <dcterms:created xsi:type="dcterms:W3CDTF">2017-09-11T15:21:28Z</dcterms:created>
  <dcterms:modified xsi:type="dcterms:W3CDTF">2019-12-12T21:39:18Z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0x0101001579FE812D23A341A21DE942F3EC0502</vt:lpwstr>
  </property>
</Properties>
</file>