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8" r:id="rId6"/>
    <p:sldId id="257" r:id="rId7"/>
    <p:sldId id="258" r:id="rId8"/>
    <p:sldId id="263" r:id="rId9"/>
    <p:sldId id="259" r:id="rId10"/>
    <p:sldId id="264" r:id="rId11"/>
    <p:sldId id="269" r:id="rId12"/>
    <p:sldId id="270" r:id="rId13"/>
    <p:sldId id="271" r:id="rId14"/>
    <p:sldId id="260" r:id="rId15"/>
    <p:sldId id="261" r:id="rId16"/>
    <p:sldId id="262" r:id="rId17"/>
    <p:sldId id="267"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5BD3-F69E-4A75-8AD5-A8B819325D3F}" v="48" dt="2019-07-24T17:54:36.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Jury" userId="42b6db39-e772-4dc2-99ca-0698725ebae1" providerId="ADAL" clId="{C0A25BD3-F69E-4A75-8AD5-A8B819325D3F}"/>
    <pc:docChg chg="undo custSel addSld delSld modSld sldOrd">
      <pc:chgData name="Jackie Jury" userId="42b6db39-e772-4dc2-99ca-0698725ebae1" providerId="ADAL" clId="{C0A25BD3-F69E-4A75-8AD5-A8B819325D3F}" dt="2019-07-24T17:54:39.242" v="560" actId="20577"/>
      <pc:docMkLst>
        <pc:docMk/>
      </pc:docMkLst>
      <pc:sldChg chg="modSp">
        <pc:chgData name="Jackie Jury" userId="42b6db39-e772-4dc2-99ca-0698725ebae1" providerId="ADAL" clId="{C0A25BD3-F69E-4A75-8AD5-A8B819325D3F}" dt="2019-07-24T16:16:07.173" v="202" actId="20577"/>
        <pc:sldMkLst>
          <pc:docMk/>
          <pc:sldMk cId="2131475537" sldId="260"/>
        </pc:sldMkLst>
        <pc:spChg chg="mod">
          <ac:chgData name="Jackie Jury" userId="42b6db39-e772-4dc2-99ca-0698725ebae1" providerId="ADAL" clId="{C0A25BD3-F69E-4A75-8AD5-A8B819325D3F}" dt="2019-07-24T16:16:07.173" v="202" actId="20577"/>
          <ac:spMkLst>
            <pc:docMk/>
            <pc:sldMk cId="2131475537" sldId="260"/>
            <ac:spMk id="3" creationId="{C226BB24-F46A-42A9-9574-42BBF81E71BD}"/>
          </ac:spMkLst>
        </pc:spChg>
      </pc:sldChg>
      <pc:sldChg chg="modSp">
        <pc:chgData name="Jackie Jury" userId="42b6db39-e772-4dc2-99ca-0698725ebae1" providerId="ADAL" clId="{C0A25BD3-F69E-4A75-8AD5-A8B819325D3F}" dt="2019-07-24T15:58:07.079" v="44" actId="20577"/>
        <pc:sldMkLst>
          <pc:docMk/>
          <pc:sldMk cId="2376253565" sldId="262"/>
        </pc:sldMkLst>
        <pc:spChg chg="mod">
          <ac:chgData name="Jackie Jury" userId="42b6db39-e772-4dc2-99ca-0698725ebae1" providerId="ADAL" clId="{C0A25BD3-F69E-4A75-8AD5-A8B819325D3F}" dt="2019-07-24T15:54:47.980" v="29" actId="12788"/>
          <ac:spMkLst>
            <pc:docMk/>
            <pc:sldMk cId="2376253565" sldId="262"/>
            <ac:spMk id="2" creationId="{324FFEA9-3B70-4D51-9ED6-7615AC37FA4E}"/>
          </ac:spMkLst>
        </pc:spChg>
        <pc:spChg chg="mod">
          <ac:chgData name="Jackie Jury" userId="42b6db39-e772-4dc2-99ca-0698725ebae1" providerId="ADAL" clId="{C0A25BD3-F69E-4A75-8AD5-A8B819325D3F}" dt="2019-07-24T15:58:07.079" v="44" actId="20577"/>
          <ac:spMkLst>
            <pc:docMk/>
            <pc:sldMk cId="2376253565" sldId="262"/>
            <ac:spMk id="3" creationId="{40E27D4D-718B-4535-BC37-3F344C5416F9}"/>
          </ac:spMkLst>
        </pc:spChg>
      </pc:sldChg>
      <pc:sldChg chg="addSp delSp modSp add del">
        <pc:chgData name="Jackie Jury" userId="42b6db39-e772-4dc2-99ca-0698725ebae1" providerId="ADAL" clId="{C0A25BD3-F69E-4A75-8AD5-A8B819325D3F}" dt="2019-07-24T16:01:27.501" v="54" actId="2696"/>
        <pc:sldMkLst>
          <pc:docMk/>
          <pc:sldMk cId="17082116" sldId="265"/>
        </pc:sldMkLst>
        <pc:spChg chg="del">
          <ac:chgData name="Jackie Jury" userId="42b6db39-e772-4dc2-99ca-0698725ebae1" providerId="ADAL" clId="{C0A25BD3-F69E-4A75-8AD5-A8B819325D3F}" dt="2019-07-24T15:59:30.022" v="46"/>
          <ac:spMkLst>
            <pc:docMk/>
            <pc:sldMk cId="17082116" sldId="265"/>
            <ac:spMk id="3" creationId="{1D2B2459-4474-4B1E-B131-FE2488629738}"/>
          </ac:spMkLst>
        </pc:spChg>
        <pc:graphicFrameChg chg="add mod">
          <ac:chgData name="Jackie Jury" userId="42b6db39-e772-4dc2-99ca-0698725ebae1" providerId="ADAL" clId="{C0A25BD3-F69E-4A75-8AD5-A8B819325D3F}" dt="2019-07-24T15:59:38.785" v="47" actId="1076"/>
          <ac:graphicFrameMkLst>
            <pc:docMk/>
            <pc:sldMk cId="17082116" sldId="265"/>
            <ac:graphicFrameMk id="4" creationId="{E4DFEB51-08C8-4E64-9D4C-DBAF707747C0}"/>
          </ac:graphicFrameMkLst>
        </pc:graphicFrameChg>
      </pc:sldChg>
      <pc:sldChg chg="addSp modSp add del">
        <pc:chgData name="Jackie Jury" userId="42b6db39-e772-4dc2-99ca-0698725ebae1" providerId="ADAL" clId="{C0A25BD3-F69E-4A75-8AD5-A8B819325D3F}" dt="2019-07-24T16:01:28.761" v="55" actId="2696"/>
        <pc:sldMkLst>
          <pc:docMk/>
          <pc:sldMk cId="1468852018" sldId="266"/>
        </pc:sldMkLst>
        <pc:graphicFrameChg chg="add mod">
          <ac:chgData name="Jackie Jury" userId="42b6db39-e772-4dc2-99ca-0698725ebae1" providerId="ADAL" clId="{C0A25BD3-F69E-4A75-8AD5-A8B819325D3F}" dt="2019-07-24T16:00:35.093" v="50" actId="1076"/>
          <ac:graphicFrameMkLst>
            <pc:docMk/>
            <pc:sldMk cId="1468852018" sldId="266"/>
            <ac:graphicFrameMk id="2" creationId="{2A7D1485-6FD4-4E16-8CB9-33F86F34B986}"/>
          </ac:graphicFrameMkLst>
        </pc:graphicFrameChg>
      </pc:sldChg>
      <pc:sldChg chg="addSp delSp modSp add">
        <pc:chgData name="Jackie Jury" userId="42b6db39-e772-4dc2-99ca-0698725ebae1" providerId="ADAL" clId="{C0A25BD3-F69E-4A75-8AD5-A8B819325D3F}" dt="2019-07-24T16:03:28.695" v="104" actId="1076"/>
        <pc:sldMkLst>
          <pc:docMk/>
          <pc:sldMk cId="3472798772" sldId="267"/>
        </pc:sldMkLst>
        <pc:spChg chg="mod">
          <ac:chgData name="Jackie Jury" userId="42b6db39-e772-4dc2-99ca-0698725ebae1" providerId="ADAL" clId="{C0A25BD3-F69E-4A75-8AD5-A8B819325D3F}" dt="2019-07-24T16:03:00.926" v="102" actId="20577"/>
          <ac:spMkLst>
            <pc:docMk/>
            <pc:sldMk cId="3472798772" sldId="267"/>
            <ac:spMk id="2" creationId="{9477267D-1364-4ACA-8A26-EC77E62CB27B}"/>
          </ac:spMkLst>
        </pc:spChg>
        <pc:graphicFrameChg chg="add del mod">
          <ac:chgData name="Jackie Jury" userId="42b6db39-e772-4dc2-99ca-0698725ebae1" providerId="ADAL" clId="{C0A25BD3-F69E-4A75-8AD5-A8B819325D3F}" dt="2019-07-24T16:01:34.722" v="56" actId="478"/>
          <ac:graphicFrameMkLst>
            <pc:docMk/>
            <pc:sldMk cId="3472798772" sldId="267"/>
            <ac:graphicFrameMk id="4" creationId="{FBBB3F10-2DD4-4A91-9FC8-98B2EFF489D0}"/>
          </ac:graphicFrameMkLst>
        </pc:graphicFrameChg>
        <pc:graphicFrameChg chg="add mod modGraphic">
          <ac:chgData name="Jackie Jury" userId="42b6db39-e772-4dc2-99ca-0698725ebae1" providerId="ADAL" clId="{C0A25BD3-F69E-4A75-8AD5-A8B819325D3F}" dt="2019-07-24T16:03:28.695" v="104" actId="1076"/>
          <ac:graphicFrameMkLst>
            <pc:docMk/>
            <pc:sldMk cId="3472798772" sldId="267"/>
            <ac:graphicFrameMk id="5" creationId="{06E88A23-7929-4B66-A507-2BE27DBD9153}"/>
          </ac:graphicFrameMkLst>
        </pc:graphicFrameChg>
      </pc:sldChg>
      <pc:sldChg chg="addSp delSp modSp add ord">
        <pc:chgData name="Jackie Jury" userId="42b6db39-e772-4dc2-99ca-0698725ebae1" providerId="ADAL" clId="{C0A25BD3-F69E-4A75-8AD5-A8B819325D3F}" dt="2019-07-24T16:09:43.007" v="133"/>
        <pc:sldMkLst>
          <pc:docMk/>
          <pc:sldMk cId="349611942" sldId="268"/>
        </pc:sldMkLst>
        <pc:spChg chg="mod">
          <ac:chgData name="Jackie Jury" userId="42b6db39-e772-4dc2-99ca-0698725ebae1" providerId="ADAL" clId="{C0A25BD3-F69E-4A75-8AD5-A8B819325D3F}" dt="2019-07-24T16:06:55.712" v="121" actId="122"/>
          <ac:spMkLst>
            <pc:docMk/>
            <pc:sldMk cId="349611942" sldId="268"/>
            <ac:spMk id="2" creationId="{03A9F4A9-966D-4FDD-A0F1-13E64CE77E6C}"/>
          </ac:spMkLst>
        </pc:spChg>
        <pc:spChg chg="del">
          <ac:chgData name="Jackie Jury" userId="42b6db39-e772-4dc2-99ca-0698725ebae1" providerId="ADAL" clId="{C0A25BD3-F69E-4A75-8AD5-A8B819325D3F}" dt="2019-07-24T16:05:20.081" v="106" actId="931"/>
          <ac:spMkLst>
            <pc:docMk/>
            <pc:sldMk cId="349611942" sldId="268"/>
            <ac:spMk id="3" creationId="{A1C8F841-2906-4F42-BC32-5F1337126939}"/>
          </ac:spMkLst>
        </pc:spChg>
        <pc:spChg chg="add del mod">
          <ac:chgData name="Jackie Jury" userId="42b6db39-e772-4dc2-99ca-0698725ebae1" providerId="ADAL" clId="{C0A25BD3-F69E-4A75-8AD5-A8B819325D3F}" dt="2019-07-24T16:05:43.719" v="110" actId="931"/>
          <ac:spMkLst>
            <pc:docMk/>
            <pc:sldMk cId="349611942" sldId="268"/>
            <ac:spMk id="7" creationId="{A9696AB2-BD35-4A30-AA2F-D26E338D45E1}"/>
          </ac:spMkLst>
        </pc:spChg>
        <pc:spChg chg="add del mod">
          <ac:chgData name="Jackie Jury" userId="42b6db39-e772-4dc2-99ca-0698725ebae1" providerId="ADAL" clId="{C0A25BD3-F69E-4A75-8AD5-A8B819325D3F}" dt="2019-07-24T16:09:02.584" v="131" actId="931"/>
          <ac:spMkLst>
            <pc:docMk/>
            <pc:sldMk cId="349611942" sldId="268"/>
            <ac:spMk id="15" creationId="{68372F88-5597-4145-B226-0F8B0FCCC2E9}"/>
          </ac:spMkLst>
        </pc:spChg>
        <pc:picChg chg="add del mod">
          <ac:chgData name="Jackie Jury" userId="42b6db39-e772-4dc2-99ca-0698725ebae1" providerId="ADAL" clId="{C0A25BD3-F69E-4A75-8AD5-A8B819325D3F}" dt="2019-07-24T16:05:23.391" v="109" actId="478"/>
          <ac:picMkLst>
            <pc:docMk/>
            <pc:sldMk cId="349611942" sldId="268"/>
            <ac:picMk id="5" creationId="{5E8E2A3C-F9C3-45A3-8913-B08B95620295}"/>
          </ac:picMkLst>
        </pc:picChg>
        <pc:picChg chg="add del mod">
          <ac:chgData name="Jackie Jury" userId="42b6db39-e772-4dc2-99ca-0698725ebae1" providerId="ADAL" clId="{C0A25BD3-F69E-4A75-8AD5-A8B819325D3F}" dt="2019-07-24T16:08:42.615" v="130" actId="478"/>
          <ac:picMkLst>
            <pc:docMk/>
            <pc:sldMk cId="349611942" sldId="268"/>
            <ac:picMk id="9" creationId="{C2D40960-8A50-44E7-8754-E6D035F37529}"/>
          </ac:picMkLst>
        </pc:picChg>
        <pc:picChg chg="add del mod">
          <ac:chgData name="Jackie Jury" userId="42b6db39-e772-4dc2-99ca-0698725ebae1" providerId="ADAL" clId="{C0A25BD3-F69E-4A75-8AD5-A8B819325D3F}" dt="2019-07-24T16:08:02.958" v="127" actId="478"/>
          <ac:picMkLst>
            <pc:docMk/>
            <pc:sldMk cId="349611942" sldId="268"/>
            <ac:picMk id="11" creationId="{DFF9C32F-B379-4A49-B06F-FB1661A1CB5A}"/>
          </ac:picMkLst>
        </pc:picChg>
        <pc:picChg chg="add mod">
          <ac:chgData name="Jackie Jury" userId="42b6db39-e772-4dc2-99ca-0698725ebae1" providerId="ADAL" clId="{C0A25BD3-F69E-4A75-8AD5-A8B819325D3F}" dt="2019-07-24T16:08:24.389" v="129" actId="1076"/>
          <ac:picMkLst>
            <pc:docMk/>
            <pc:sldMk cId="349611942" sldId="268"/>
            <ac:picMk id="13" creationId="{BC2D5656-5AC0-462B-A1B5-DF07477A5479}"/>
          </ac:picMkLst>
        </pc:picChg>
        <pc:picChg chg="add mod">
          <ac:chgData name="Jackie Jury" userId="42b6db39-e772-4dc2-99ca-0698725ebae1" providerId="ADAL" clId="{C0A25BD3-F69E-4A75-8AD5-A8B819325D3F}" dt="2019-07-24T16:09:12.186" v="132" actId="1076"/>
          <ac:picMkLst>
            <pc:docMk/>
            <pc:sldMk cId="349611942" sldId="268"/>
            <ac:picMk id="17" creationId="{42B11180-07B9-46E1-8C00-BA0D68CE30D2}"/>
          </ac:picMkLst>
        </pc:picChg>
      </pc:sldChg>
      <pc:sldChg chg="modSp add ord">
        <pc:chgData name="Jackie Jury" userId="42b6db39-e772-4dc2-99ca-0698725ebae1" providerId="ADAL" clId="{C0A25BD3-F69E-4A75-8AD5-A8B819325D3F}" dt="2019-07-24T17:38:58.785" v="258" actId="12788"/>
        <pc:sldMkLst>
          <pc:docMk/>
          <pc:sldMk cId="2018623031" sldId="269"/>
        </pc:sldMkLst>
        <pc:spChg chg="mod">
          <ac:chgData name="Jackie Jury" userId="42b6db39-e772-4dc2-99ca-0698725ebae1" providerId="ADAL" clId="{C0A25BD3-F69E-4A75-8AD5-A8B819325D3F}" dt="2019-07-24T17:35:18.177" v="221" actId="122"/>
          <ac:spMkLst>
            <pc:docMk/>
            <pc:sldMk cId="2018623031" sldId="269"/>
            <ac:spMk id="2" creationId="{529FE2B4-F824-40B6-B5EF-708AC491A9C1}"/>
          </ac:spMkLst>
        </pc:spChg>
        <pc:spChg chg="mod">
          <ac:chgData name="Jackie Jury" userId="42b6db39-e772-4dc2-99ca-0698725ebae1" providerId="ADAL" clId="{C0A25BD3-F69E-4A75-8AD5-A8B819325D3F}" dt="2019-07-24T17:38:58.785" v="258" actId="12788"/>
          <ac:spMkLst>
            <pc:docMk/>
            <pc:sldMk cId="2018623031" sldId="269"/>
            <ac:spMk id="3" creationId="{3640F065-574C-471B-9874-DA2A09025D8D}"/>
          </ac:spMkLst>
        </pc:spChg>
      </pc:sldChg>
      <pc:sldChg chg="modSp add">
        <pc:chgData name="Jackie Jury" userId="42b6db39-e772-4dc2-99ca-0698725ebae1" providerId="ADAL" clId="{C0A25BD3-F69E-4A75-8AD5-A8B819325D3F}" dt="2019-07-24T17:38:50.686" v="257" actId="12788"/>
        <pc:sldMkLst>
          <pc:docMk/>
          <pc:sldMk cId="1623190586" sldId="270"/>
        </pc:sldMkLst>
        <pc:spChg chg="mod">
          <ac:chgData name="Jackie Jury" userId="42b6db39-e772-4dc2-99ca-0698725ebae1" providerId="ADAL" clId="{C0A25BD3-F69E-4A75-8AD5-A8B819325D3F}" dt="2019-07-24T17:38:44.750" v="256" actId="122"/>
          <ac:spMkLst>
            <pc:docMk/>
            <pc:sldMk cId="1623190586" sldId="270"/>
            <ac:spMk id="2" creationId="{08B9E648-14B7-4668-A0B9-7551BA7A4572}"/>
          </ac:spMkLst>
        </pc:spChg>
        <pc:spChg chg="mod">
          <ac:chgData name="Jackie Jury" userId="42b6db39-e772-4dc2-99ca-0698725ebae1" providerId="ADAL" clId="{C0A25BD3-F69E-4A75-8AD5-A8B819325D3F}" dt="2019-07-24T17:38:50.686" v="257" actId="12788"/>
          <ac:spMkLst>
            <pc:docMk/>
            <pc:sldMk cId="1623190586" sldId="270"/>
            <ac:spMk id="3" creationId="{46162848-B6B3-447A-97F3-8AC633DF4739}"/>
          </ac:spMkLst>
        </pc:spChg>
      </pc:sldChg>
      <pc:sldChg chg="modSp add">
        <pc:chgData name="Jackie Jury" userId="42b6db39-e772-4dc2-99ca-0698725ebae1" providerId="ADAL" clId="{C0A25BD3-F69E-4A75-8AD5-A8B819325D3F}" dt="2019-07-24T17:40:44.656" v="291" actId="12788"/>
        <pc:sldMkLst>
          <pc:docMk/>
          <pc:sldMk cId="591024443" sldId="271"/>
        </pc:sldMkLst>
        <pc:spChg chg="mod">
          <ac:chgData name="Jackie Jury" userId="42b6db39-e772-4dc2-99ca-0698725ebae1" providerId="ADAL" clId="{C0A25BD3-F69E-4A75-8AD5-A8B819325D3F}" dt="2019-07-24T17:40:00.366" v="287" actId="20577"/>
          <ac:spMkLst>
            <pc:docMk/>
            <pc:sldMk cId="591024443" sldId="271"/>
            <ac:spMk id="2" creationId="{3B3E8494-9E1A-46B8-893B-B2975500E005}"/>
          </ac:spMkLst>
        </pc:spChg>
        <pc:spChg chg="mod">
          <ac:chgData name="Jackie Jury" userId="42b6db39-e772-4dc2-99ca-0698725ebae1" providerId="ADAL" clId="{C0A25BD3-F69E-4A75-8AD5-A8B819325D3F}" dt="2019-07-24T17:40:44.656" v="291" actId="12788"/>
          <ac:spMkLst>
            <pc:docMk/>
            <pc:sldMk cId="591024443" sldId="271"/>
            <ac:spMk id="3" creationId="{C799D83E-9673-4B7E-AB2F-D5337F77A06A}"/>
          </ac:spMkLst>
        </pc:spChg>
      </pc:sldChg>
      <pc:sldChg chg="delSp modSp add">
        <pc:chgData name="Jackie Jury" userId="42b6db39-e772-4dc2-99ca-0698725ebae1" providerId="ADAL" clId="{C0A25BD3-F69E-4A75-8AD5-A8B819325D3F}" dt="2019-07-24T17:54:39.242" v="560" actId="20577"/>
        <pc:sldMkLst>
          <pc:docMk/>
          <pc:sldMk cId="2696065352" sldId="272"/>
        </pc:sldMkLst>
        <pc:spChg chg="mod">
          <ac:chgData name="Jackie Jury" userId="42b6db39-e772-4dc2-99ca-0698725ebae1" providerId="ADAL" clId="{C0A25BD3-F69E-4A75-8AD5-A8B819325D3F}" dt="2019-07-24T17:43:48.399" v="304" actId="122"/>
          <ac:spMkLst>
            <pc:docMk/>
            <pc:sldMk cId="2696065352" sldId="272"/>
            <ac:spMk id="2" creationId="{892D6469-DE71-4CD9-99AB-C89A6C0DD927}"/>
          </ac:spMkLst>
        </pc:spChg>
        <pc:spChg chg="mod">
          <ac:chgData name="Jackie Jury" userId="42b6db39-e772-4dc2-99ca-0698725ebae1" providerId="ADAL" clId="{C0A25BD3-F69E-4A75-8AD5-A8B819325D3F}" dt="2019-07-24T17:54:39.242" v="560" actId="20577"/>
          <ac:spMkLst>
            <pc:docMk/>
            <pc:sldMk cId="2696065352" sldId="272"/>
            <ac:spMk id="3" creationId="{A35C445A-6BD5-4A4E-98D1-DC8DE569DFF6}"/>
          </ac:spMkLst>
        </pc:spChg>
        <pc:spChg chg="del mod">
          <ac:chgData name="Jackie Jury" userId="42b6db39-e772-4dc2-99ca-0698725ebae1" providerId="ADAL" clId="{C0A25BD3-F69E-4A75-8AD5-A8B819325D3F}" dt="2019-07-24T17:47:53.811" v="322" actId="478"/>
          <ac:spMkLst>
            <pc:docMk/>
            <pc:sldMk cId="2696065352" sldId="272"/>
            <ac:spMk id="4" creationId="{DE7FE6DF-32C7-4900-8908-B20AC8E7FDA7}"/>
          </ac:spMkLst>
        </pc:spChg>
      </pc:sldChg>
      <pc:sldChg chg="add del">
        <pc:chgData name="Jackie Jury" userId="42b6db39-e772-4dc2-99ca-0698725ebae1" providerId="ADAL" clId="{C0A25BD3-F69E-4A75-8AD5-A8B819325D3F}" dt="2019-07-24T17:41:25.861" v="293" actId="2696"/>
        <pc:sldMkLst>
          <pc:docMk/>
          <pc:sldMk cId="3984755197" sldId="272"/>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13A9914-A9A8-4BCF-9B33-E4E6E81FAF65}" type="datetimeFigureOut">
              <a:rPr lang="en-US" smtClean="0"/>
              <a:t>7/24/2019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279316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3A9914-A9A8-4BCF-9B33-E4E6E81FAF65}"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14448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13A9914-A9A8-4BCF-9B33-E4E6E81FAF65}"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35162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13A9914-A9A8-4BCF-9B33-E4E6E81FAF65}"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3500194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A9914-A9A8-4BCF-9B33-E4E6E81FAF65}"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160769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3A9914-A9A8-4BCF-9B33-E4E6E81FAF65}"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3224462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3A9914-A9A8-4BCF-9B33-E4E6E81FAF65}" type="datetimeFigureOut">
              <a:rPr lang="en-US" smtClean="0"/>
              <a:t>7/24/2019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3925519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13A9914-A9A8-4BCF-9B33-E4E6E81FAF65}"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3326791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13A9914-A9A8-4BCF-9B33-E4E6E81FAF65}"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39856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A9914-A9A8-4BCF-9B33-E4E6E81FAF65}"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319807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A9914-A9A8-4BCF-9B33-E4E6E81FAF65}"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266874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3A9914-A9A8-4BCF-9B33-E4E6E81FAF65}"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8746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3A9914-A9A8-4BCF-9B33-E4E6E81FAF65}"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117725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3A9914-A9A8-4BCF-9B33-E4E6E81FAF65}"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359548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A9914-A9A8-4BCF-9B33-E4E6E81FAF65}"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203504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3A9914-A9A8-4BCF-9B33-E4E6E81FAF65}"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32334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3A9914-A9A8-4BCF-9B33-E4E6E81FAF65}"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A812C7E-861F-48C8-B2C7-C24A6AB42050}" type="slidenum">
              <a:rPr lang="en-US" smtClean="0"/>
              <a:t>‹#›</a:t>
            </a:fld>
            <a:endParaRPr lang="en-US"/>
          </a:p>
        </p:txBody>
      </p:sp>
    </p:spTree>
    <p:extLst>
      <p:ext uri="{BB962C8B-B14F-4D97-AF65-F5344CB8AC3E}">
        <p14:creationId xmlns:p14="http://schemas.microsoft.com/office/powerpoint/2010/main" val="346642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13A9914-A9A8-4BCF-9B33-E4E6E81FAF65}" type="datetimeFigureOut">
              <a:rPr lang="en-US" smtClean="0"/>
              <a:t>7/24/2019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A812C7E-861F-48C8-B2C7-C24A6AB42050}" type="slidenum">
              <a:rPr lang="en-US" smtClean="0"/>
              <a:t>‹#›</a:t>
            </a:fld>
            <a:endParaRPr lang="en-US"/>
          </a:p>
        </p:txBody>
      </p:sp>
    </p:spTree>
    <p:extLst>
      <p:ext uri="{BB962C8B-B14F-4D97-AF65-F5344CB8AC3E}">
        <p14:creationId xmlns:p14="http://schemas.microsoft.com/office/powerpoint/2010/main" val="1734432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lipground.com/beverage-cans-clipart.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hoox.com/login.php" TargetMode="External"/><Relationship Id="rId2" Type="http://schemas.openxmlformats.org/officeDocument/2006/relationships/hyperlink" Target="http://www.csa.virginia.gov/Cans/Index" TargetMode="External"/><Relationship Id="rId1" Type="http://schemas.openxmlformats.org/officeDocument/2006/relationships/slideLayout" Target="../slideLayouts/slideLayout4.xml"/><Relationship Id="rId4" Type="http://schemas.openxmlformats.org/officeDocument/2006/relationships/hyperlink" Target="https://www.csa.canvas.virgini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517F-0081-402F-ADC7-5EE857C6F078}"/>
              </a:ext>
            </a:extLst>
          </p:cNvPr>
          <p:cNvSpPr>
            <a:spLocks noGrp="1"/>
          </p:cNvSpPr>
          <p:nvPr>
            <p:ph type="ctrTitle"/>
          </p:nvPr>
        </p:nvSpPr>
        <p:spPr/>
        <p:txBody>
          <a:bodyPr/>
          <a:lstStyle/>
          <a:p>
            <a:r>
              <a:rPr lang="en-US" dirty="0"/>
              <a:t>CANS</a:t>
            </a:r>
          </a:p>
        </p:txBody>
      </p:sp>
      <p:sp>
        <p:nvSpPr>
          <p:cNvPr id="3" name="Subtitle 2">
            <a:extLst>
              <a:ext uri="{FF2B5EF4-FFF2-40B4-BE49-F238E27FC236}">
                <a16:creationId xmlns:a16="http://schemas.microsoft.com/office/drawing/2014/main" id="{CEC22FAE-AEE8-4C22-A3FC-6807F842C707}"/>
              </a:ext>
            </a:extLst>
          </p:cNvPr>
          <p:cNvSpPr>
            <a:spLocks noGrp="1"/>
          </p:cNvSpPr>
          <p:nvPr>
            <p:ph type="subTitle" idx="1"/>
          </p:nvPr>
        </p:nvSpPr>
        <p:spPr/>
        <p:txBody>
          <a:bodyPr>
            <a:normAutofit fontScale="92500" lnSpcReduction="20000"/>
          </a:bodyPr>
          <a:lstStyle/>
          <a:p>
            <a:r>
              <a:rPr lang="en-US" sz="4000" dirty="0"/>
              <a:t>Refresher</a:t>
            </a:r>
          </a:p>
          <a:p>
            <a:r>
              <a:rPr lang="en-US" sz="1200" dirty="0"/>
              <a:t>July 24, 2019</a:t>
            </a:r>
          </a:p>
        </p:txBody>
      </p:sp>
      <p:pic>
        <p:nvPicPr>
          <p:cNvPr id="9" name="Picture 8" descr="A close up of a logo&#10;&#10;Description automatically generated">
            <a:extLst>
              <a:ext uri="{FF2B5EF4-FFF2-40B4-BE49-F238E27FC236}">
                <a16:creationId xmlns:a16="http://schemas.microsoft.com/office/drawing/2014/main" id="{C4362C85-34B4-47F1-999E-4F3CE25EFD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66844" y="968022"/>
            <a:ext cx="4572000" cy="5398911"/>
          </a:xfrm>
          <a:prstGeom prst="rect">
            <a:avLst/>
          </a:prstGeom>
        </p:spPr>
      </p:pic>
    </p:spTree>
    <p:extLst>
      <p:ext uri="{BB962C8B-B14F-4D97-AF65-F5344CB8AC3E}">
        <p14:creationId xmlns:p14="http://schemas.microsoft.com/office/powerpoint/2010/main" val="61809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8494-9E1A-46B8-893B-B2975500E005}"/>
              </a:ext>
            </a:extLst>
          </p:cNvPr>
          <p:cNvSpPr>
            <a:spLocks noGrp="1"/>
          </p:cNvSpPr>
          <p:nvPr>
            <p:ph type="title"/>
          </p:nvPr>
        </p:nvSpPr>
        <p:spPr/>
        <p:txBody>
          <a:bodyPr/>
          <a:lstStyle/>
          <a:p>
            <a:pPr algn="ctr"/>
            <a:r>
              <a:rPr lang="en-US" dirty="0"/>
              <a:t>Caregiver Ratings, </a:t>
            </a:r>
            <a:r>
              <a:rPr lang="en-US" dirty="0" err="1"/>
              <a:t>con’t</a:t>
            </a:r>
            <a:endParaRPr lang="en-US" dirty="0"/>
          </a:p>
        </p:txBody>
      </p:sp>
      <p:sp>
        <p:nvSpPr>
          <p:cNvPr id="3" name="Content Placeholder 2">
            <a:extLst>
              <a:ext uri="{FF2B5EF4-FFF2-40B4-BE49-F238E27FC236}">
                <a16:creationId xmlns:a16="http://schemas.microsoft.com/office/drawing/2014/main" id="{C799D83E-9673-4B7E-AB2F-D5337F77A06A}"/>
              </a:ext>
            </a:extLst>
          </p:cNvPr>
          <p:cNvSpPr>
            <a:spLocks noGrp="1"/>
          </p:cNvSpPr>
          <p:nvPr>
            <p:ph idx="1"/>
          </p:nvPr>
        </p:nvSpPr>
        <p:spPr>
          <a:xfrm>
            <a:off x="1683171" y="2603500"/>
            <a:ext cx="8825659" cy="3416300"/>
          </a:xfrm>
        </p:spPr>
        <p:txBody>
          <a:bodyPr>
            <a:normAutofit lnSpcReduction="10000"/>
          </a:bodyPr>
          <a:lstStyle/>
          <a:p>
            <a:r>
              <a:rPr lang="en-US" dirty="0"/>
              <a:t>***IMPORTANT *** Rate each past or potential caregiver separately as if the item only applies to that person. Some of the questions are historical; others refer to the last thirty days. Often the next question is - “How can I rate the last 30 days for the caregiver if the child has been in foster care?” Or “How can I rate this caregiver if the child has never lived with them?”</a:t>
            </a:r>
          </a:p>
          <a:p>
            <a:r>
              <a:rPr lang="en-US" dirty="0"/>
              <a:t> The caregiver assessment is about the caregiver’s situation, not the child’s and about how this individual could care for this child. Rate this caregiver as if you were planning to place the child with that person within the next 30 days. Assess the caregiver’s current strengths and needs. For example, what is the condition of the caregiver’s home? Is the caregiver working well with you as the case manager to make it possible for the child to be placed with him or her? Is the caregiver visiting the child?</a:t>
            </a:r>
          </a:p>
        </p:txBody>
      </p:sp>
    </p:spTree>
    <p:extLst>
      <p:ext uri="{BB962C8B-B14F-4D97-AF65-F5344CB8AC3E}">
        <p14:creationId xmlns:p14="http://schemas.microsoft.com/office/powerpoint/2010/main" val="59102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3F6D-0B96-4D91-B8C5-7A17A39F0730}"/>
              </a:ext>
            </a:extLst>
          </p:cNvPr>
          <p:cNvSpPr>
            <a:spLocks noGrp="1"/>
          </p:cNvSpPr>
          <p:nvPr>
            <p:ph type="title"/>
          </p:nvPr>
        </p:nvSpPr>
        <p:spPr>
          <a:xfrm>
            <a:off x="1715294" y="973668"/>
            <a:ext cx="8761413" cy="706964"/>
          </a:xfrm>
        </p:spPr>
        <p:txBody>
          <a:bodyPr/>
          <a:lstStyle/>
          <a:p>
            <a:pPr algn="ctr"/>
            <a:r>
              <a:rPr lang="en-US" dirty="0"/>
              <a:t>Reliability</a:t>
            </a:r>
          </a:p>
        </p:txBody>
      </p:sp>
      <p:sp>
        <p:nvSpPr>
          <p:cNvPr id="3" name="Content Placeholder 2">
            <a:extLst>
              <a:ext uri="{FF2B5EF4-FFF2-40B4-BE49-F238E27FC236}">
                <a16:creationId xmlns:a16="http://schemas.microsoft.com/office/drawing/2014/main" id="{C226BB24-F46A-42A9-9574-42BBF81E71BD}"/>
              </a:ext>
            </a:extLst>
          </p:cNvPr>
          <p:cNvSpPr>
            <a:spLocks noGrp="1"/>
          </p:cNvSpPr>
          <p:nvPr>
            <p:ph idx="1"/>
          </p:nvPr>
        </p:nvSpPr>
        <p:spPr>
          <a:xfrm>
            <a:off x="1683171" y="2603500"/>
            <a:ext cx="8825659" cy="2790621"/>
          </a:xfrm>
        </p:spPr>
        <p:txBody>
          <a:bodyPr anchor="ctr">
            <a:normAutofit lnSpcReduction="10000"/>
          </a:bodyPr>
          <a:lstStyle/>
          <a:p>
            <a:r>
              <a:rPr lang="en-US" dirty="0"/>
              <a:t>Have a working knowledge of the Six Key Principles for Rating the CANS</a:t>
            </a:r>
          </a:p>
          <a:p>
            <a:r>
              <a:rPr lang="en-US" dirty="0"/>
              <a:t>Understand the Rating (Scoring) system for both needs and strengths (0-3)</a:t>
            </a:r>
          </a:p>
          <a:p>
            <a:r>
              <a:rPr lang="en-US" dirty="0"/>
              <a:t>Have access to the Users’ Guide to the Comprehensive or Reassessment CANS</a:t>
            </a:r>
          </a:p>
          <a:p>
            <a:r>
              <a:rPr lang="en-US" dirty="0"/>
              <a:t>Have access to the resource materials such as the Item and Rating Definitions Manuals for additional information about the purpose of each item; and</a:t>
            </a:r>
          </a:p>
          <a:p>
            <a:r>
              <a:rPr lang="en-US" dirty="0"/>
              <a:t>Be currently certified on the instrument</a:t>
            </a:r>
          </a:p>
        </p:txBody>
      </p:sp>
    </p:spTree>
    <p:extLst>
      <p:ext uri="{BB962C8B-B14F-4D97-AF65-F5344CB8AC3E}">
        <p14:creationId xmlns:p14="http://schemas.microsoft.com/office/powerpoint/2010/main" val="213147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EF1B-6680-44C0-8503-17992635C786}"/>
              </a:ext>
            </a:extLst>
          </p:cNvPr>
          <p:cNvSpPr>
            <a:spLocks noGrp="1"/>
          </p:cNvSpPr>
          <p:nvPr>
            <p:ph type="title"/>
          </p:nvPr>
        </p:nvSpPr>
        <p:spPr>
          <a:xfrm>
            <a:off x="1153521" y="973668"/>
            <a:ext cx="9884958" cy="706964"/>
          </a:xfrm>
        </p:spPr>
        <p:txBody>
          <a:bodyPr/>
          <a:lstStyle/>
          <a:p>
            <a:r>
              <a:rPr lang="en-US" dirty="0"/>
              <a:t>Reliably Rating Clients in Residential Settings</a:t>
            </a:r>
          </a:p>
        </p:txBody>
      </p:sp>
      <p:pic>
        <p:nvPicPr>
          <p:cNvPr id="5" name="Content Placeholder 4" descr="A screen shot of a social media post&#10;&#10;Description automatically generated">
            <a:extLst>
              <a:ext uri="{FF2B5EF4-FFF2-40B4-BE49-F238E27FC236}">
                <a16:creationId xmlns:a16="http://schemas.microsoft.com/office/drawing/2014/main" id="{28DAA895-48A0-4109-ACAE-94D50F84C4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8078" y="3107282"/>
            <a:ext cx="9655845" cy="2242758"/>
          </a:xfrm>
        </p:spPr>
      </p:pic>
    </p:spTree>
    <p:extLst>
      <p:ext uri="{BB962C8B-B14F-4D97-AF65-F5344CB8AC3E}">
        <p14:creationId xmlns:p14="http://schemas.microsoft.com/office/powerpoint/2010/main" val="139186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FEA9-3B70-4D51-9ED6-7615AC37FA4E}"/>
              </a:ext>
            </a:extLst>
          </p:cNvPr>
          <p:cNvSpPr>
            <a:spLocks noGrp="1"/>
          </p:cNvSpPr>
          <p:nvPr>
            <p:ph type="title"/>
          </p:nvPr>
        </p:nvSpPr>
        <p:spPr>
          <a:xfrm>
            <a:off x="1715294" y="973668"/>
            <a:ext cx="8761413" cy="706964"/>
          </a:xfrm>
        </p:spPr>
        <p:txBody>
          <a:bodyPr/>
          <a:lstStyle/>
          <a:p>
            <a:r>
              <a:rPr lang="en-US" dirty="0"/>
              <a:t>CANS Administration Frequency</a:t>
            </a:r>
          </a:p>
        </p:txBody>
      </p:sp>
      <p:sp>
        <p:nvSpPr>
          <p:cNvPr id="3" name="Content Placeholder 2">
            <a:extLst>
              <a:ext uri="{FF2B5EF4-FFF2-40B4-BE49-F238E27FC236}">
                <a16:creationId xmlns:a16="http://schemas.microsoft.com/office/drawing/2014/main" id="{40E27D4D-718B-4535-BC37-3F344C5416F9}"/>
              </a:ext>
            </a:extLst>
          </p:cNvPr>
          <p:cNvSpPr>
            <a:spLocks noGrp="1"/>
          </p:cNvSpPr>
          <p:nvPr>
            <p:ph idx="1"/>
          </p:nvPr>
        </p:nvSpPr>
        <p:spPr/>
        <p:txBody>
          <a:bodyPr>
            <a:normAutofit lnSpcReduction="10000"/>
          </a:bodyPr>
          <a:lstStyle/>
          <a:p>
            <a:pPr marL="0" lvl="0" indent="0">
              <a:lnSpc>
                <a:spcPct val="110000"/>
              </a:lnSpc>
              <a:spcBef>
                <a:spcPts val="0"/>
              </a:spcBef>
              <a:buNone/>
            </a:pPr>
            <a:r>
              <a:rPr lang="en-US" dirty="0">
                <a:latin typeface="Calibri" panose="020F0502020204030204" pitchFamily="34" charset="0"/>
                <a:ea typeface="Times New Roman" panose="02020603050405020304" pitchFamily="18" charset="0"/>
                <a:cs typeface="Times New Roman" panose="02020603050405020304" pitchFamily="18" charset="0"/>
              </a:rPr>
              <a:t>CANS Comprehensive:</a:t>
            </a:r>
          </a:p>
          <a:p>
            <a:pPr lvl="0">
              <a:lnSpc>
                <a:spcPct val="110000"/>
              </a:lnSpc>
              <a:spcBef>
                <a:spcPts val="0"/>
              </a:spcBef>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Initial Referral, Annually, and Case Closure</a:t>
            </a:r>
          </a:p>
          <a:p>
            <a:pPr lvl="0">
              <a:lnSpc>
                <a:spcPct val="110000"/>
              </a:lnSpc>
              <a:spcBef>
                <a:spcPts val="0"/>
              </a:spcBef>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For Foster Care Maintenance only (Basic Maintenance and Clothing Allowance) cases, a CANS is only due annually and therefore a DSS-Enhanced CANS Comprehensive is always completed.</a:t>
            </a:r>
          </a:p>
          <a:p>
            <a:pPr lvl="0">
              <a:lnSpc>
                <a:spcPct val="110000"/>
              </a:lnSpc>
              <a:spcBef>
                <a:spcPts val="0"/>
              </a:spcBef>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10000"/>
              </a:lnSpc>
              <a:spcBef>
                <a:spcPts val="0"/>
              </a:spcBef>
              <a:buNone/>
            </a:pPr>
            <a:r>
              <a:rPr lang="en-US" dirty="0">
                <a:latin typeface="Calibri" panose="020F0502020204030204" pitchFamily="34" charset="0"/>
                <a:ea typeface="Times New Roman" panose="02020603050405020304" pitchFamily="18" charset="0"/>
                <a:cs typeface="Times New Roman" panose="02020603050405020304" pitchFamily="18" charset="0"/>
              </a:rPr>
              <a:t>CANS Reassessment:</a:t>
            </a:r>
          </a:p>
          <a:p>
            <a:pPr lvl="0">
              <a:lnSpc>
                <a:spcPct val="110000"/>
              </a:lnSpc>
              <a:spcBef>
                <a:spcPts val="0"/>
              </a:spcBef>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Congregate Care settings-every 3 months</a:t>
            </a:r>
          </a:p>
          <a:p>
            <a:pPr lvl="0">
              <a:lnSpc>
                <a:spcPct val="110000"/>
              </a:lnSpc>
              <a:spcBef>
                <a:spcPts val="0"/>
              </a:spcBef>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Private Day School placements-every 6 months</a:t>
            </a:r>
          </a:p>
          <a:p>
            <a:pPr lvl="0">
              <a:lnSpc>
                <a:spcPct val="110000"/>
              </a:lnSpc>
              <a:spcBef>
                <a:spcPts val="0"/>
              </a:spcBef>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Treatment Foster Care Only-every 6 months</a:t>
            </a:r>
          </a:p>
          <a:p>
            <a:pPr lvl="0">
              <a:lnSpc>
                <a:spcPct val="110000"/>
              </a:lnSpc>
              <a:spcBef>
                <a:spcPts val="0"/>
              </a:spcBef>
              <a:spcAft>
                <a:spcPts val="6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Community Based Services-every 3 months</a:t>
            </a:r>
          </a:p>
          <a:p>
            <a:endParaRPr lang="en-US" dirty="0"/>
          </a:p>
        </p:txBody>
      </p:sp>
    </p:spTree>
    <p:extLst>
      <p:ext uri="{BB962C8B-B14F-4D97-AF65-F5344CB8AC3E}">
        <p14:creationId xmlns:p14="http://schemas.microsoft.com/office/powerpoint/2010/main" val="237625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267D-1364-4ACA-8A26-EC77E62CB27B}"/>
              </a:ext>
            </a:extLst>
          </p:cNvPr>
          <p:cNvSpPr>
            <a:spLocks noGrp="1"/>
          </p:cNvSpPr>
          <p:nvPr>
            <p:ph type="title"/>
          </p:nvPr>
        </p:nvSpPr>
        <p:spPr/>
        <p:txBody>
          <a:bodyPr/>
          <a:lstStyle/>
          <a:p>
            <a:r>
              <a:rPr lang="en-US" dirty="0"/>
              <a:t>FAPT/CANS Administration Frequency</a:t>
            </a:r>
          </a:p>
        </p:txBody>
      </p:sp>
      <p:sp>
        <p:nvSpPr>
          <p:cNvPr id="3" name="Text Placeholder 2">
            <a:extLst>
              <a:ext uri="{FF2B5EF4-FFF2-40B4-BE49-F238E27FC236}">
                <a16:creationId xmlns:a16="http://schemas.microsoft.com/office/drawing/2014/main" id="{4439DE99-6D52-4A6B-A430-83789B3F5C68}"/>
              </a:ext>
            </a:extLst>
          </p:cNvPr>
          <p:cNvSpPr>
            <a:spLocks noGrp="1"/>
          </p:cNvSpPr>
          <p:nvPr>
            <p:ph type="body" idx="1"/>
          </p:nvPr>
        </p:nvSpPr>
        <p:spPr/>
        <p:txBody>
          <a:bodyPr/>
          <a:lstStyle/>
          <a:p>
            <a:endParaRPr lang="en-US" dirty="0"/>
          </a:p>
        </p:txBody>
      </p:sp>
      <p:graphicFrame>
        <p:nvGraphicFramePr>
          <p:cNvPr id="5" name="Table 4">
            <a:extLst>
              <a:ext uri="{FF2B5EF4-FFF2-40B4-BE49-F238E27FC236}">
                <a16:creationId xmlns:a16="http://schemas.microsoft.com/office/drawing/2014/main" id="{06E88A23-7929-4B66-A507-2BE27DBD9153}"/>
              </a:ext>
            </a:extLst>
          </p:cNvPr>
          <p:cNvGraphicFramePr>
            <a:graphicFrameLocks noGrp="1"/>
          </p:cNvGraphicFramePr>
          <p:nvPr>
            <p:extLst>
              <p:ext uri="{D42A27DB-BD31-4B8C-83A1-F6EECF244321}">
                <p14:modId xmlns:p14="http://schemas.microsoft.com/office/powerpoint/2010/main" val="3166560601"/>
              </p:ext>
            </p:extLst>
          </p:nvPr>
        </p:nvGraphicFramePr>
        <p:xfrm>
          <a:off x="5365102" y="1315616"/>
          <a:ext cx="6407271" cy="4936909"/>
        </p:xfrm>
        <a:graphic>
          <a:graphicData uri="http://schemas.openxmlformats.org/drawingml/2006/table">
            <a:tbl>
              <a:tblPr firstRow="1" firstCol="1" bandRow="1">
                <a:tableStyleId>{5C22544A-7EE6-4342-B048-85BDC9FD1C3A}</a:tableStyleId>
              </a:tblPr>
              <a:tblGrid>
                <a:gridCol w="2220341">
                  <a:extLst>
                    <a:ext uri="{9D8B030D-6E8A-4147-A177-3AD203B41FA5}">
                      <a16:colId xmlns:a16="http://schemas.microsoft.com/office/drawing/2014/main" val="1480361134"/>
                    </a:ext>
                  </a:extLst>
                </a:gridCol>
                <a:gridCol w="1903150">
                  <a:extLst>
                    <a:ext uri="{9D8B030D-6E8A-4147-A177-3AD203B41FA5}">
                      <a16:colId xmlns:a16="http://schemas.microsoft.com/office/drawing/2014/main" val="1505310842"/>
                    </a:ext>
                  </a:extLst>
                </a:gridCol>
                <a:gridCol w="2283780">
                  <a:extLst>
                    <a:ext uri="{9D8B030D-6E8A-4147-A177-3AD203B41FA5}">
                      <a16:colId xmlns:a16="http://schemas.microsoft.com/office/drawing/2014/main" val="1277604735"/>
                    </a:ext>
                  </a:extLst>
                </a:gridCol>
              </a:tblGrid>
              <a:tr h="353635">
                <a:tc>
                  <a:txBody>
                    <a:bodyPr/>
                    <a:lstStyle/>
                    <a:p>
                      <a:pPr marL="0" marR="0">
                        <a:lnSpc>
                          <a:spcPct val="110000"/>
                        </a:lnSpc>
                        <a:spcBef>
                          <a:spcPts val="0"/>
                        </a:spcBef>
                        <a:spcAft>
                          <a:spcPts val="0"/>
                        </a:spcAft>
                        <a:tabLst>
                          <a:tab pos="-457200" algn="l"/>
                        </a:tabLst>
                      </a:pPr>
                      <a:r>
                        <a:rPr lang="en-US" sz="1100" spc="-15">
                          <a:effectLst/>
                        </a:rPr>
                        <a:t>Service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100" spc="-15">
                          <a:effectLst/>
                        </a:rPr>
                        <a:t>FAPT/MDT Review</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100" spc="-15">
                          <a:effectLst/>
                        </a:rPr>
                        <a:t>CANS Completion</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8657857"/>
                  </a:ext>
                </a:extLst>
              </a:tr>
              <a:tr h="763879">
                <a:tc>
                  <a:txBody>
                    <a:bodyPr/>
                    <a:lstStyle/>
                    <a:p>
                      <a:pPr marL="0" marR="0">
                        <a:lnSpc>
                          <a:spcPct val="110000"/>
                        </a:lnSpc>
                        <a:spcBef>
                          <a:spcPts val="0"/>
                        </a:spcBef>
                        <a:spcAft>
                          <a:spcPts val="0"/>
                        </a:spcAft>
                        <a:tabLst>
                          <a:tab pos="-457200" algn="l"/>
                        </a:tabLst>
                      </a:pPr>
                      <a:r>
                        <a:rPr lang="en-US" sz="1050" spc="-15">
                          <a:effectLst/>
                        </a:rPr>
                        <a:t>Congregate Care (IEP Exception), Adoption Assistance placements**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dirty="0">
                          <a:effectLst/>
                        </a:rPr>
                        <a:t>Every 3 months</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a:effectLst/>
                        </a:rPr>
                        <a:t>Comprehensive-Initial &amp; Annually</a:t>
                      </a:r>
                      <a:endParaRPr lang="en-US" sz="1050">
                        <a:effectLst/>
                      </a:endParaRPr>
                    </a:p>
                    <a:p>
                      <a:pPr marL="0" marR="0">
                        <a:lnSpc>
                          <a:spcPct val="110000"/>
                        </a:lnSpc>
                        <a:spcBef>
                          <a:spcPts val="0"/>
                        </a:spcBef>
                        <a:spcAft>
                          <a:spcPts val="0"/>
                        </a:spcAft>
                        <a:tabLst>
                          <a:tab pos="-457200" algn="l"/>
                        </a:tabLst>
                      </a:pPr>
                      <a:r>
                        <a:rPr lang="en-US" sz="1050" spc="-15">
                          <a:effectLst/>
                        </a:rPr>
                        <a:t>Reassessment-Every 3 months</a:t>
                      </a:r>
                      <a:endParaRPr lang="en-US" sz="1050">
                        <a:effectLst/>
                      </a:endParaRPr>
                    </a:p>
                    <a:p>
                      <a:pPr marL="0" marR="0">
                        <a:lnSpc>
                          <a:spcPct val="110000"/>
                        </a:lnSpc>
                        <a:spcBef>
                          <a:spcPts val="0"/>
                        </a:spcBef>
                        <a:spcAft>
                          <a:spcPts val="0"/>
                        </a:spcAft>
                        <a:tabLst>
                          <a:tab pos="-457200" algn="l"/>
                        </a:tabLst>
                      </a:pPr>
                      <a:r>
                        <a:rPr lang="en-US" sz="1050" spc="-15">
                          <a:effectLst/>
                        </a:rPr>
                        <a:t>Discharge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9059842"/>
                  </a:ext>
                </a:extLst>
              </a:tr>
              <a:tr h="763879">
                <a:tc>
                  <a:txBody>
                    <a:bodyPr/>
                    <a:lstStyle/>
                    <a:p>
                      <a:pPr marL="0" marR="0">
                        <a:lnSpc>
                          <a:spcPct val="110000"/>
                        </a:lnSpc>
                        <a:spcBef>
                          <a:spcPts val="0"/>
                        </a:spcBef>
                        <a:spcAft>
                          <a:spcPts val="0"/>
                        </a:spcAft>
                        <a:tabLst>
                          <a:tab pos="-457200" algn="l"/>
                        </a:tabLst>
                      </a:pPr>
                      <a:r>
                        <a:rPr lang="en-US" sz="1050" spc="-15">
                          <a:effectLst/>
                        </a:rPr>
                        <a:t>Community Based Services, Foster Care Prevention</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a:effectLst/>
                        </a:rPr>
                        <a:t>Every 3 months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a:effectLst/>
                        </a:rPr>
                        <a:t>Comprehensive-Initial &amp; Annually</a:t>
                      </a:r>
                      <a:endParaRPr lang="en-US" sz="1050">
                        <a:effectLst/>
                      </a:endParaRPr>
                    </a:p>
                    <a:p>
                      <a:pPr marL="0" marR="0">
                        <a:lnSpc>
                          <a:spcPct val="110000"/>
                        </a:lnSpc>
                        <a:spcBef>
                          <a:spcPts val="0"/>
                        </a:spcBef>
                        <a:spcAft>
                          <a:spcPts val="0"/>
                        </a:spcAft>
                        <a:tabLst>
                          <a:tab pos="-457200" algn="l"/>
                        </a:tabLst>
                      </a:pPr>
                      <a:r>
                        <a:rPr lang="en-US" sz="1050" spc="-15">
                          <a:effectLst/>
                        </a:rPr>
                        <a:t>Reassessment-Every 3 months</a:t>
                      </a:r>
                      <a:endParaRPr lang="en-US" sz="1050">
                        <a:effectLst/>
                      </a:endParaRPr>
                    </a:p>
                    <a:p>
                      <a:pPr marL="0" marR="0">
                        <a:lnSpc>
                          <a:spcPct val="110000"/>
                        </a:lnSpc>
                        <a:spcBef>
                          <a:spcPts val="0"/>
                        </a:spcBef>
                        <a:spcAft>
                          <a:spcPts val="0"/>
                        </a:spcAft>
                        <a:tabLst>
                          <a:tab pos="-457200" algn="l"/>
                        </a:tabLst>
                      </a:pPr>
                      <a:r>
                        <a:rPr lang="en-US" sz="1050" spc="-15">
                          <a:effectLst/>
                        </a:rPr>
                        <a:t>Discharge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6333688"/>
                  </a:ext>
                </a:extLst>
              </a:tr>
              <a:tr h="763879">
                <a:tc>
                  <a:txBody>
                    <a:bodyPr/>
                    <a:lstStyle/>
                    <a:p>
                      <a:pPr marL="0" marR="0">
                        <a:lnSpc>
                          <a:spcPct val="110000"/>
                        </a:lnSpc>
                        <a:spcBef>
                          <a:spcPts val="0"/>
                        </a:spcBef>
                        <a:spcAft>
                          <a:spcPts val="0"/>
                        </a:spcAft>
                        <a:tabLst>
                          <a:tab pos="-457200" algn="l"/>
                        </a:tabLst>
                      </a:pPr>
                      <a:r>
                        <a:rPr lang="en-US" sz="1050" spc="-15">
                          <a:effectLst/>
                        </a:rPr>
                        <a:t>Treatment Foster Care Only</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a:effectLst/>
                        </a:rPr>
                        <a:t>Every 6 months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a:effectLst/>
                        </a:rPr>
                        <a:t>Comprehensive-Initial &amp; Annually</a:t>
                      </a:r>
                      <a:endParaRPr lang="en-US" sz="1050">
                        <a:effectLst/>
                      </a:endParaRPr>
                    </a:p>
                    <a:p>
                      <a:pPr marL="0" marR="0">
                        <a:lnSpc>
                          <a:spcPct val="110000"/>
                        </a:lnSpc>
                        <a:spcBef>
                          <a:spcPts val="0"/>
                        </a:spcBef>
                        <a:spcAft>
                          <a:spcPts val="0"/>
                        </a:spcAft>
                        <a:tabLst>
                          <a:tab pos="-457200" algn="l"/>
                        </a:tabLst>
                      </a:pPr>
                      <a:r>
                        <a:rPr lang="en-US" sz="1050" spc="-15">
                          <a:effectLst/>
                        </a:rPr>
                        <a:t>Reassessment-Every 6 months</a:t>
                      </a:r>
                      <a:endParaRPr lang="en-US" sz="1050">
                        <a:effectLst/>
                      </a:endParaRPr>
                    </a:p>
                    <a:p>
                      <a:pPr marL="0" marR="0">
                        <a:lnSpc>
                          <a:spcPct val="110000"/>
                        </a:lnSpc>
                        <a:spcBef>
                          <a:spcPts val="0"/>
                        </a:spcBef>
                        <a:spcAft>
                          <a:spcPts val="0"/>
                        </a:spcAft>
                        <a:tabLst>
                          <a:tab pos="-457200" algn="l"/>
                        </a:tabLst>
                      </a:pPr>
                      <a:r>
                        <a:rPr lang="en-US" sz="1050" spc="-15">
                          <a:effectLst/>
                        </a:rPr>
                        <a:t>Discharge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4388374"/>
                  </a:ext>
                </a:extLst>
              </a:tr>
              <a:tr h="570149">
                <a:tc>
                  <a:txBody>
                    <a:bodyPr/>
                    <a:lstStyle/>
                    <a:p>
                      <a:pPr marL="0" marR="0">
                        <a:lnSpc>
                          <a:spcPct val="110000"/>
                        </a:lnSpc>
                        <a:spcBef>
                          <a:spcPts val="0"/>
                        </a:spcBef>
                        <a:spcAft>
                          <a:spcPts val="0"/>
                        </a:spcAft>
                        <a:tabLst>
                          <a:tab pos="-457200" algn="l"/>
                        </a:tabLst>
                      </a:pPr>
                      <a:r>
                        <a:rPr lang="en-US" sz="1050" spc="-15">
                          <a:effectLst/>
                        </a:rPr>
                        <a:t>Basic Maintenance &amp; Clothing Only</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a:effectLst/>
                        </a:rPr>
                        <a:t>Annually</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a:effectLst/>
                        </a:rPr>
                        <a:t>Comprehensive-Initial &amp; Annually</a:t>
                      </a:r>
                      <a:endParaRPr lang="en-US" sz="1050">
                        <a:effectLst/>
                      </a:endParaRPr>
                    </a:p>
                    <a:p>
                      <a:pPr marL="0" marR="0">
                        <a:lnSpc>
                          <a:spcPct val="110000"/>
                        </a:lnSpc>
                        <a:spcBef>
                          <a:spcPts val="0"/>
                        </a:spcBef>
                        <a:spcAft>
                          <a:spcPts val="0"/>
                        </a:spcAft>
                        <a:tabLst>
                          <a:tab pos="-457200" algn="l"/>
                        </a:tabLst>
                      </a:pPr>
                      <a:r>
                        <a:rPr lang="en-US" sz="1050" spc="-15">
                          <a:effectLst/>
                        </a:rPr>
                        <a:t>Discharge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0688556"/>
                  </a:ext>
                </a:extLst>
              </a:tr>
              <a:tr h="1345070">
                <a:tc>
                  <a:txBody>
                    <a:bodyPr/>
                    <a:lstStyle/>
                    <a:p>
                      <a:pPr marL="0" marR="0">
                        <a:lnSpc>
                          <a:spcPct val="110000"/>
                        </a:lnSpc>
                        <a:spcBef>
                          <a:spcPts val="0"/>
                        </a:spcBef>
                        <a:spcAft>
                          <a:spcPts val="0"/>
                        </a:spcAft>
                        <a:tabLst>
                          <a:tab pos="-457200" algn="l"/>
                        </a:tabLst>
                      </a:pPr>
                      <a:r>
                        <a:rPr lang="en-US" sz="1050" spc="-15">
                          <a:effectLst/>
                        </a:rPr>
                        <a:t>Placements made through an IEP</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a:effectLst/>
                        </a:rPr>
                        <a:t>Every 6 months, </a:t>
                      </a:r>
                      <a:r>
                        <a:rPr lang="en-US" sz="1050" u="sng" spc="-15">
                          <a:effectLst/>
                        </a:rPr>
                        <a:t>or</a:t>
                      </a:r>
                      <a:endParaRPr lang="en-US" sz="1050">
                        <a:effectLst/>
                      </a:endParaRPr>
                    </a:p>
                    <a:p>
                      <a:pPr marL="0" marR="0">
                        <a:lnSpc>
                          <a:spcPct val="110000"/>
                        </a:lnSpc>
                        <a:spcBef>
                          <a:spcPts val="0"/>
                        </a:spcBef>
                        <a:spcAft>
                          <a:spcPts val="0"/>
                        </a:spcAft>
                        <a:tabLst>
                          <a:tab pos="-457200" algn="l"/>
                        </a:tabLst>
                      </a:pPr>
                      <a:r>
                        <a:rPr lang="en-US" sz="1050" spc="-15">
                          <a:effectLst/>
                        </a:rPr>
                        <a:t>Annually with justification to FAPT</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a:effectLst/>
                        </a:rPr>
                        <a:t>Comprehensive-Initial &amp; Annually</a:t>
                      </a:r>
                      <a:endParaRPr lang="en-US" sz="1050">
                        <a:effectLst/>
                      </a:endParaRPr>
                    </a:p>
                    <a:p>
                      <a:pPr marL="0" marR="0">
                        <a:lnSpc>
                          <a:spcPct val="110000"/>
                        </a:lnSpc>
                        <a:spcBef>
                          <a:spcPts val="0"/>
                        </a:spcBef>
                        <a:spcAft>
                          <a:spcPts val="0"/>
                        </a:spcAft>
                        <a:tabLst>
                          <a:tab pos="-457200" algn="l"/>
                        </a:tabLst>
                      </a:pPr>
                      <a:r>
                        <a:rPr lang="en-US" sz="1050" spc="-15">
                          <a:effectLst/>
                        </a:rPr>
                        <a:t>Reassessment-Every 3 months, or</a:t>
                      </a:r>
                      <a:endParaRPr lang="en-US" sz="1050">
                        <a:effectLst/>
                      </a:endParaRPr>
                    </a:p>
                    <a:p>
                      <a:pPr marL="0" marR="0">
                        <a:lnSpc>
                          <a:spcPct val="110000"/>
                        </a:lnSpc>
                        <a:spcBef>
                          <a:spcPts val="0"/>
                        </a:spcBef>
                        <a:spcAft>
                          <a:spcPts val="0"/>
                        </a:spcAft>
                        <a:tabLst>
                          <a:tab pos="-457200" algn="l"/>
                        </a:tabLst>
                      </a:pPr>
                      <a:r>
                        <a:rPr lang="en-US" sz="1050" spc="-15">
                          <a:effectLst/>
                        </a:rPr>
                        <a:t>6 months for Private Day School</a:t>
                      </a:r>
                      <a:endParaRPr lang="en-US" sz="1050">
                        <a:effectLst/>
                      </a:endParaRPr>
                    </a:p>
                    <a:p>
                      <a:pPr marL="0" marR="0">
                        <a:lnSpc>
                          <a:spcPct val="110000"/>
                        </a:lnSpc>
                        <a:spcBef>
                          <a:spcPts val="0"/>
                        </a:spcBef>
                        <a:spcAft>
                          <a:spcPts val="0"/>
                        </a:spcAft>
                        <a:tabLst>
                          <a:tab pos="-457200" algn="l"/>
                        </a:tabLst>
                      </a:pPr>
                      <a:r>
                        <a:rPr lang="en-US" sz="1050" spc="-15">
                          <a:effectLst/>
                        </a:rPr>
                        <a:t>Discharge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4334801"/>
                  </a:ext>
                </a:extLst>
              </a:tr>
              <a:tr h="376418">
                <a:tc>
                  <a:txBody>
                    <a:bodyPr/>
                    <a:lstStyle/>
                    <a:p>
                      <a:pPr marL="0" marR="0">
                        <a:lnSpc>
                          <a:spcPct val="110000"/>
                        </a:lnSpc>
                        <a:spcBef>
                          <a:spcPts val="0"/>
                        </a:spcBef>
                        <a:spcAft>
                          <a:spcPts val="0"/>
                        </a:spcAft>
                        <a:tabLst>
                          <a:tab pos="-457200" algn="l"/>
                        </a:tabLst>
                      </a:pPr>
                      <a:r>
                        <a:rPr lang="en-US" sz="1050" spc="-15">
                          <a:effectLst/>
                        </a:rPr>
                        <a:t>Step Down/New Placement (except Emergency Funding)</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a:effectLst/>
                        </a:rPr>
                        <a:t>Prior to change in placement</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050" spc="-15" dirty="0">
                          <a:effectLst/>
                        </a:rPr>
                        <a:t>Upon change of placement</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5455360"/>
                  </a:ext>
                </a:extLst>
              </a:tr>
            </a:tbl>
          </a:graphicData>
        </a:graphic>
      </p:graphicFrame>
    </p:spTree>
    <p:extLst>
      <p:ext uri="{BB962C8B-B14F-4D97-AF65-F5344CB8AC3E}">
        <p14:creationId xmlns:p14="http://schemas.microsoft.com/office/powerpoint/2010/main" val="347279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6469-DE71-4CD9-99AB-C89A6C0DD927}"/>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A35C445A-6BD5-4A4E-98D1-DC8DE569DFF6}"/>
              </a:ext>
            </a:extLst>
          </p:cNvPr>
          <p:cNvSpPr>
            <a:spLocks noGrp="1"/>
          </p:cNvSpPr>
          <p:nvPr>
            <p:ph sz="half" idx="1"/>
          </p:nvPr>
        </p:nvSpPr>
        <p:spPr>
          <a:xfrm>
            <a:off x="2915330" y="2836506"/>
            <a:ext cx="9276670" cy="3564293"/>
          </a:xfrm>
        </p:spPr>
        <p:txBody>
          <a:bodyPr>
            <a:normAutofit/>
          </a:bodyPr>
          <a:lstStyle/>
          <a:p>
            <a:pPr marL="0" indent="0">
              <a:buNone/>
            </a:pPr>
            <a:r>
              <a:rPr lang="en-US" dirty="0"/>
              <a:t>OCS CANS Information</a:t>
            </a:r>
          </a:p>
          <a:p>
            <a:r>
              <a:rPr lang="en-US" dirty="0">
                <a:hlinkClick r:id="rId2"/>
              </a:rPr>
              <a:t>http://www.csa.virginia.gov/Cans/Index</a:t>
            </a:r>
            <a:endParaRPr lang="en-US" dirty="0"/>
          </a:p>
          <a:p>
            <a:endParaRPr lang="en-US" dirty="0"/>
          </a:p>
          <a:p>
            <a:pPr marL="0" indent="0">
              <a:buNone/>
            </a:pPr>
            <a:r>
              <a:rPr lang="en-US" dirty="0"/>
              <a:t>CANS Training Site</a:t>
            </a:r>
          </a:p>
          <a:p>
            <a:r>
              <a:rPr lang="en-US" dirty="0">
                <a:hlinkClick r:id="rId3"/>
              </a:rPr>
              <a:t>https://www.schoox.com/login.php</a:t>
            </a:r>
            <a:endParaRPr lang="en-US" dirty="0"/>
          </a:p>
          <a:p>
            <a:pPr marL="0" indent="0">
              <a:buNone/>
            </a:pPr>
            <a:endParaRPr lang="en-US" dirty="0"/>
          </a:p>
          <a:p>
            <a:pPr marL="0" indent="0">
              <a:buNone/>
            </a:pPr>
            <a:r>
              <a:rPr lang="en-US" dirty="0"/>
              <a:t>CANVaS 2.0 Website</a:t>
            </a:r>
          </a:p>
          <a:p>
            <a:pPr lvl="0">
              <a:buClr>
                <a:srgbClr val="B31166"/>
              </a:buClr>
            </a:pPr>
            <a:r>
              <a:rPr lang="en-US" dirty="0">
                <a:hlinkClick r:id="rId4"/>
              </a:rPr>
              <a:t>https://www.csa.canvas.virginia.gov</a:t>
            </a:r>
            <a:endParaRPr lang="en-US" dirty="0"/>
          </a:p>
          <a:p>
            <a:pPr lvl="0">
              <a:buClr>
                <a:srgbClr val="B31166"/>
              </a:buClr>
            </a:pPr>
            <a:endParaRPr lang="en-US" dirty="0"/>
          </a:p>
          <a:p>
            <a:pPr algn="ctr"/>
            <a:endParaRPr lang="en-US" dirty="0"/>
          </a:p>
          <a:p>
            <a:endParaRPr lang="en-US" dirty="0"/>
          </a:p>
        </p:txBody>
      </p:sp>
    </p:spTree>
    <p:extLst>
      <p:ext uri="{BB962C8B-B14F-4D97-AF65-F5344CB8AC3E}">
        <p14:creationId xmlns:p14="http://schemas.microsoft.com/office/powerpoint/2010/main" val="269606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F4A9-966D-4FDD-A0F1-13E64CE77E6C}"/>
              </a:ext>
            </a:extLst>
          </p:cNvPr>
          <p:cNvSpPr>
            <a:spLocks noGrp="1"/>
          </p:cNvSpPr>
          <p:nvPr>
            <p:ph type="title"/>
          </p:nvPr>
        </p:nvSpPr>
        <p:spPr>
          <a:xfrm>
            <a:off x="1715294" y="973668"/>
            <a:ext cx="8761413" cy="706964"/>
          </a:xfrm>
        </p:spPr>
        <p:txBody>
          <a:bodyPr/>
          <a:lstStyle/>
          <a:p>
            <a:pPr algn="ctr"/>
            <a:r>
              <a:rPr lang="en-US" dirty="0"/>
              <a:t>Policy</a:t>
            </a:r>
          </a:p>
        </p:txBody>
      </p:sp>
      <p:pic>
        <p:nvPicPr>
          <p:cNvPr id="13" name="Picture 12">
            <a:extLst>
              <a:ext uri="{FF2B5EF4-FFF2-40B4-BE49-F238E27FC236}">
                <a16:creationId xmlns:a16="http://schemas.microsoft.com/office/drawing/2014/main" id="{BC2D5656-5AC0-462B-A1B5-DF07477A5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294" y="4395015"/>
            <a:ext cx="8316486" cy="1333686"/>
          </a:xfrm>
          <a:prstGeom prst="rect">
            <a:avLst/>
          </a:prstGeom>
        </p:spPr>
      </p:pic>
      <p:pic>
        <p:nvPicPr>
          <p:cNvPr id="17" name="Content Placeholder 16">
            <a:extLst>
              <a:ext uri="{FF2B5EF4-FFF2-40B4-BE49-F238E27FC236}">
                <a16:creationId xmlns:a16="http://schemas.microsoft.com/office/drawing/2014/main" id="{42B11180-07B9-46E1-8C00-BA0D68CE30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5294" y="2557878"/>
            <a:ext cx="8824913" cy="1566776"/>
          </a:xfrm>
        </p:spPr>
      </p:pic>
    </p:spTree>
    <p:extLst>
      <p:ext uri="{BB962C8B-B14F-4D97-AF65-F5344CB8AC3E}">
        <p14:creationId xmlns:p14="http://schemas.microsoft.com/office/powerpoint/2010/main" val="34961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0074-1363-49E3-8BAD-4B1C2DBC884C}"/>
              </a:ext>
            </a:extLst>
          </p:cNvPr>
          <p:cNvSpPr>
            <a:spLocks noGrp="1"/>
          </p:cNvSpPr>
          <p:nvPr>
            <p:ph type="title"/>
          </p:nvPr>
        </p:nvSpPr>
        <p:spPr/>
        <p:txBody>
          <a:bodyPr/>
          <a:lstStyle/>
          <a:p>
            <a:pPr algn="ctr"/>
            <a:r>
              <a:rPr lang="en-US" dirty="0"/>
              <a:t>Six Key Principles of the CANS</a:t>
            </a:r>
          </a:p>
        </p:txBody>
      </p:sp>
      <p:pic>
        <p:nvPicPr>
          <p:cNvPr id="9" name="Content Placeholder 8" descr="Guidance_on_Rating_the_Virginia_Child_and_Adolescent_Needs_and_Strengths.pdf - Adobe Acrobat Pro DC">
            <a:extLst>
              <a:ext uri="{FF2B5EF4-FFF2-40B4-BE49-F238E27FC236}">
                <a16:creationId xmlns:a16="http://schemas.microsoft.com/office/drawing/2014/main" id="{4EAF74B4-84CE-4A9F-9749-6088E39BEC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776" t="41102" r="41508" b="14140"/>
          <a:stretch/>
        </p:blipFill>
        <p:spPr>
          <a:xfrm>
            <a:off x="2958518" y="2374084"/>
            <a:ext cx="6274965" cy="4344033"/>
          </a:xfrm>
        </p:spPr>
      </p:pic>
    </p:spTree>
    <p:extLst>
      <p:ext uri="{BB962C8B-B14F-4D97-AF65-F5344CB8AC3E}">
        <p14:creationId xmlns:p14="http://schemas.microsoft.com/office/powerpoint/2010/main" val="293096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A35D-42FC-4AAF-ADE7-092B76B1A898}"/>
              </a:ext>
            </a:extLst>
          </p:cNvPr>
          <p:cNvSpPr>
            <a:spLocks noGrp="1"/>
          </p:cNvSpPr>
          <p:nvPr>
            <p:ph type="title"/>
          </p:nvPr>
        </p:nvSpPr>
        <p:spPr/>
        <p:txBody>
          <a:bodyPr/>
          <a:lstStyle/>
          <a:p>
            <a:pPr algn="ctr"/>
            <a:r>
              <a:rPr lang="en-US" dirty="0"/>
              <a:t>Rating Needs Items</a:t>
            </a:r>
          </a:p>
        </p:txBody>
      </p:sp>
      <p:pic>
        <p:nvPicPr>
          <p:cNvPr id="7" name="Picture 6" descr="A screenshot of a cell phone&#10;&#10;Description automatically generated">
            <a:extLst>
              <a:ext uri="{FF2B5EF4-FFF2-40B4-BE49-F238E27FC236}">
                <a16:creationId xmlns:a16="http://schemas.microsoft.com/office/drawing/2014/main" id="{20E2F720-B0E9-437F-8D65-D1A0443FD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258" y="3291420"/>
            <a:ext cx="7977484" cy="2308908"/>
          </a:xfrm>
          <a:prstGeom prst="rect">
            <a:avLst/>
          </a:prstGeom>
        </p:spPr>
      </p:pic>
    </p:spTree>
    <p:extLst>
      <p:ext uri="{BB962C8B-B14F-4D97-AF65-F5344CB8AC3E}">
        <p14:creationId xmlns:p14="http://schemas.microsoft.com/office/powerpoint/2010/main" val="198020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BFF9-D109-4A8C-ABA6-0FBED561FE1F}"/>
              </a:ext>
            </a:extLst>
          </p:cNvPr>
          <p:cNvSpPr>
            <a:spLocks noGrp="1"/>
          </p:cNvSpPr>
          <p:nvPr>
            <p:ph type="title"/>
          </p:nvPr>
        </p:nvSpPr>
        <p:spPr/>
        <p:txBody>
          <a:bodyPr/>
          <a:lstStyle/>
          <a:p>
            <a:endParaRPr lang="en-US" dirty="0"/>
          </a:p>
        </p:txBody>
      </p:sp>
      <p:pic>
        <p:nvPicPr>
          <p:cNvPr id="9" name="Content Placeholder 8" descr="A screenshot of a cell phone&#10;&#10;Description automatically generated">
            <a:extLst>
              <a:ext uri="{FF2B5EF4-FFF2-40B4-BE49-F238E27FC236}">
                <a16:creationId xmlns:a16="http://schemas.microsoft.com/office/drawing/2014/main" id="{79342215-C859-4162-ACB9-5017D3905A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40"/>
          </a:xfrm>
        </p:spPr>
      </p:pic>
    </p:spTree>
    <p:extLst>
      <p:ext uri="{BB962C8B-B14F-4D97-AF65-F5344CB8AC3E}">
        <p14:creationId xmlns:p14="http://schemas.microsoft.com/office/powerpoint/2010/main" val="297055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668B-DC5A-4B19-BF4E-9775BC27E131}"/>
              </a:ext>
            </a:extLst>
          </p:cNvPr>
          <p:cNvSpPr>
            <a:spLocks noGrp="1"/>
          </p:cNvSpPr>
          <p:nvPr>
            <p:ph type="title"/>
          </p:nvPr>
        </p:nvSpPr>
        <p:spPr/>
        <p:txBody>
          <a:bodyPr/>
          <a:lstStyle/>
          <a:p>
            <a:pPr algn="ctr"/>
            <a:r>
              <a:rPr lang="en-US" dirty="0"/>
              <a:t>Rating Strength Items</a:t>
            </a:r>
          </a:p>
        </p:txBody>
      </p:sp>
      <p:pic>
        <p:nvPicPr>
          <p:cNvPr id="13" name="Picture 12" descr="A screenshot of a cell phone&#10;&#10;Description automatically generated">
            <a:extLst>
              <a:ext uri="{FF2B5EF4-FFF2-40B4-BE49-F238E27FC236}">
                <a16:creationId xmlns:a16="http://schemas.microsoft.com/office/drawing/2014/main" id="{765CFDA9-4271-49F9-A3A7-939574559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688" y="2937547"/>
            <a:ext cx="9024625" cy="3018636"/>
          </a:xfrm>
          <a:prstGeom prst="rect">
            <a:avLst/>
          </a:prstGeom>
        </p:spPr>
      </p:pic>
    </p:spTree>
    <p:extLst>
      <p:ext uri="{BB962C8B-B14F-4D97-AF65-F5344CB8AC3E}">
        <p14:creationId xmlns:p14="http://schemas.microsoft.com/office/powerpoint/2010/main" val="349929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411A-F366-41BA-95CF-A24AAC302ADF}"/>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9395E728-BAD8-4994-B040-5989C8EFF8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84838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E2B4-F824-40B6-B5EF-708AC491A9C1}"/>
              </a:ext>
            </a:extLst>
          </p:cNvPr>
          <p:cNvSpPr>
            <a:spLocks noGrp="1"/>
          </p:cNvSpPr>
          <p:nvPr>
            <p:ph type="title"/>
          </p:nvPr>
        </p:nvSpPr>
        <p:spPr/>
        <p:txBody>
          <a:bodyPr/>
          <a:lstStyle/>
          <a:p>
            <a:pPr algn="ctr"/>
            <a:r>
              <a:rPr lang="en-US" dirty="0"/>
              <a:t>Caregiver Ratings</a:t>
            </a:r>
          </a:p>
        </p:txBody>
      </p:sp>
      <p:sp>
        <p:nvSpPr>
          <p:cNvPr id="3" name="Content Placeholder 2">
            <a:extLst>
              <a:ext uri="{FF2B5EF4-FFF2-40B4-BE49-F238E27FC236}">
                <a16:creationId xmlns:a16="http://schemas.microsoft.com/office/drawing/2014/main" id="{3640F065-574C-471B-9874-DA2A09025D8D}"/>
              </a:ext>
            </a:extLst>
          </p:cNvPr>
          <p:cNvSpPr>
            <a:spLocks noGrp="1"/>
          </p:cNvSpPr>
          <p:nvPr>
            <p:ph idx="1"/>
          </p:nvPr>
        </p:nvSpPr>
        <p:spPr>
          <a:xfrm>
            <a:off x="1683171" y="2603500"/>
            <a:ext cx="8825659" cy="3416300"/>
          </a:xfrm>
        </p:spPr>
        <p:txBody>
          <a:bodyPr>
            <a:normAutofit fontScale="92500" lnSpcReduction="10000"/>
          </a:bodyPr>
          <a:lstStyle/>
          <a:p>
            <a:r>
              <a:rPr lang="en-US" i="1" dirty="0"/>
              <a:t>The intent of the Caregiver Assessment is to evaluate the progress or lack of progress of the previous or potential caregivers in resolving issues which prevent the child from placement (e.g., returning home) and to document why the child can or cannot be placed with that caregiver. </a:t>
            </a:r>
          </a:p>
          <a:p>
            <a:r>
              <a:rPr lang="en-US" dirty="0"/>
              <a:t>Accurately rating the caregiver assists in making service decisions. For example, if the parent rates “2”s and “3”s on critical items such as “Knowledge of the child’s needs” or “Residential Stability” return home may not yet be appropriate. Or, if the parent/caregiver is rating “0”s or “1”s on many items, the assessment provides documentation that indicates the parents may be ready for return home. Lastly, if the repeatedly indicate lack of progress, or regression (see the “Permanency Report” information in the next section), the agency has documentation which supports the decision to place the child with a relative or move to TPR/Adoption. </a:t>
            </a:r>
          </a:p>
        </p:txBody>
      </p:sp>
    </p:spTree>
    <p:extLst>
      <p:ext uri="{BB962C8B-B14F-4D97-AF65-F5344CB8AC3E}">
        <p14:creationId xmlns:p14="http://schemas.microsoft.com/office/powerpoint/2010/main" val="201862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E648-14B7-4668-A0B9-7551BA7A4572}"/>
              </a:ext>
            </a:extLst>
          </p:cNvPr>
          <p:cNvSpPr>
            <a:spLocks noGrp="1"/>
          </p:cNvSpPr>
          <p:nvPr>
            <p:ph type="title"/>
          </p:nvPr>
        </p:nvSpPr>
        <p:spPr/>
        <p:txBody>
          <a:bodyPr/>
          <a:lstStyle/>
          <a:p>
            <a:pPr algn="ctr"/>
            <a:r>
              <a:rPr lang="en-US" dirty="0"/>
              <a:t>Caregiver Ratings, </a:t>
            </a:r>
            <a:r>
              <a:rPr lang="en-US" dirty="0" err="1"/>
              <a:t>con’t</a:t>
            </a:r>
            <a:endParaRPr lang="en-US" dirty="0"/>
          </a:p>
        </p:txBody>
      </p:sp>
      <p:sp>
        <p:nvSpPr>
          <p:cNvPr id="3" name="Content Placeholder 2">
            <a:extLst>
              <a:ext uri="{FF2B5EF4-FFF2-40B4-BE49-F238E27FC236}">
                <a16:creationId xmlns:a16="http://schemas.microsoft.com/office/drawing/2014/main" id="{46162848-B6B3-447A-97F3-8AC633DF4739}"/>
              </a:ext>
            </a:extLst>
          </p:cNvPr>
          <p:cNvSpPr>
            <a:spLocks noGrp="1"/>
          </p:cNvSpPr>
          <p:nvPr>
            <p:ph idx="1"/>
          </p:nvPr>
        </p:nvSpPr>
        <p:spPr>
          <a:xfrm>
            <a:off x="1683171" y="2603500"/>
            <a:ext cx="8825659" cy="3416300"/>
          </a:xfrm>
        </p:spPr>
        <p:txBody>
          <a:bodyPr/>
          <a:lstStyle/>
          <a:p>
            <a:r>
              <a:rPr lang="en-US" dirty="0"/>
              <a:t>When children are removed from their families by LDSS, the initial goal is reunification. Therefore, the child’s parent(s) should always be rated on the caregiver assessment. Anyone who is a potential caregiver for the child may be rated. The ability to rate multiple caregivers supports the DSS effort to concurrently plan for permanency for children by rating not only the parents, but relatives, fictive kin, and or prospective foster/adoptive families.</a:t>
            </a:r>
          </a:p>
        </p:txBody>
      </p:sp>
    </p:spTree>
    <p:extLst>
      <p:ext uri="{BB962C8B-B14F-4D97-AF65-F5344CB8AC3E}">
        <p14:creationId xmlns:p14="http://schemas.microsoft.com/office/powerpoint/2010/main" val="1623190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79FE812D23A341A21DE942F3EC0502" ma:contentTypeVersion="8" ma:contentTypeDescription="Create a new document." ma:contentTypeScope="" ma:versionID="faaa4ed0ea1b2c910eba6602155a838f">
  <xsd:schema xmlns:xsd="http://www.w3.org/2001/XMLSchema" xmlns:xs="http://www.w3.org/2001/XMLSchema" xmlns:p="http://schemas.microsoft.com/office/2006/metadata/properties" xmlns:ns2="9f9f6fb2-1427-4e1a-b3d2-c93457da2867" xmlns:ns3="8686c277-7c0e-4fc5-9ec4-de979bd25ecd" targetNamespace="http://schemas.microsoft.com/office/2006/metadata/properties" ma:root="true" ma:fieldsID="c1b5b4faeba1e09ba86f7c1979586a27" ns2:_="" ns3:_="">
    <xsd:import namespace="9f9f6fb2-1427-4e1a-b3d2-c93457da2867"/>
    <xsd:import namespace="8686c277-7c0e-4fc5-9ec4-de979bd25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9f6fb2-1427-4e1a-b3d2-c93457da2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6c277-7c0e-4fc5-9ec4-de979bd25ec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3D4B4-45D9-47E0-8BA1-D17E33CEBE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9f6fb2-1427-4e1a-b3d2-c93457da2867"/>
    <ds:schemaRef ds:uri="8686c277-7c0e-4fc5-9ec4-de979bd25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A961E2-C680-4BB3-B312-CC38DDCF4E61}">
  <ds:schemaRefs>
    <ds:schemaRef ds:uri="http://schemas.microsoft.com/sharepoint/v3/contenttype/forms"/>
  </ds:schemaRefs>
</ds:datastoreItem>
</file>

<file path=customXml/itemProps3.xml><?xml version="1.0" encoding="utf-8"?>
<ds:datastoreItem xmlns:ds="http://schemas.openxmlformats.org/officeDocument/2006/customXml" ds:itemID="{D040F0E8-7F99-4E4C-A0B8-29D5AB580CB3}">
  <ds:schemaRef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9f9f6fb2-1427-4e1a-b3d2-c93457da2867"/>
    <ds:schemaRef ds:uri="http://www.w3.org/XML/1998/namespace"/>
    <ds:schemaRef ds:uri="8686c277-7c0e-4fc5-9ec4-de979bd25ec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 Boardroom</Template>
  <TotalTime>191</TotalTime>
  <Words>793</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Symbol</vt:lpstr>
      <vt:lpstr>Wingdings 3</vt:lpstr>
      <vt:lpstr>Ion Boardroom</vt:lpstr>
      <vt:lpstr>CANS</vt:lpstr>
      <vt:lpstr>Policy</vt:lpstr>
      <vt:lpstr>Six Key Principles of the CANS</vt:lpstr>
      <vt:lpstr>Rating Needs Items</vt:lpstr>
      <vt:lpstr>PowerPoint Presentation</vt:lpstr>
      <vt:lpstr>Rating Strength Items</vt:lpstr>
      <vt:lpstr>PowerPoint Presentation</vt:lpstr>
      <vt:lpstr>Caregiver Ratings</vt:lpstr>
      <vt:lpstr>Caregiver Ratings, con’t</vt:lpstr>
      <vt:lpstr>Caregiver Ratings, con’t</vt:lpstr>
      <vt:lpstr>Reliability</vt:lpstr>
      <vt:lpstr>Reliably Rating Clients in Residential Settings</vt:lpstr>
      <vt:lpstr>CANS Administration Frequency</vt:lpstr>
      <vt:lpstr>FAPT/CANS Administration Frequency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dc:title>
  <dc:creator>Jackie Jury</dc:creator>
  <cp:lastModifiedBy>Jackie Jury</cp:lastModifiedBy>
  <cp:revision>6</cp:revision>
  <dcterms:created xsi:type="dcterms:W3CDTF">2019-07-24T14:43:29Z</dcterms:created>
  <dcterms:modified xsi:type="dcterms:W3CDTF">2019-07-24T17:55:09Z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0x0101001579FE812D23A341A21DE942F3EC0502</vt:lpwstr>
  </property>
</Properties>
</file>