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sldIdLst>
    <p:sldId id="256" r:id="rId5"/>
    <p:sldId id="257" r:id="rId6"/>
    <p:sldId id="258" r:id="rId7"/>
    <p:sldId id="259" r:id="rId8"/>
    <p:sldId id="260" r:id="rId9"/>
    <p:sldId id="314" r:id="rId10"/>
    <p:sldId id="261" r:id="rId11"/>
    <p:sldId id="288" r:id="rId12"/>
    <p:sldId id="262" r:id="rId13"/>
    <p:sldId id="263" r:id="rId14"/>
    <p:sldId id="264" r:id="rId15"/>
    <p:sldId id="265" r:id="rId16"/>
    <p:sldId id="266" r:id="rId17"/>
    <p:sldId id="268" r:id="rId18"/>
    <p:sldId id="267" r:id="rId19"/>
    <p:sldId id="306" r:id="rId20"/>
    <p:sldId id="307" r:id="rId21"/>
    <p:sldId id="290" r:id="rId22"/>
    <p:sldId id="269" r:id="rId23"/>
    <p:sldId id="270" r:id="rId24"/>
    <p:sldId id="285" r:id="rId25"/>
    <p:sldId id="283" r:id="rId26"/>
    <p:sldId id="284" r:id="rId27"/>
    <p:sldId id="271" r:id="rId28"/>
    <p:sldId id="272" r:id="rId29"/>
    <p:sldId id="273" r:id="rId30"/>
    <p:sldId id="274" r:id="rId31"/>
    <p:sldId id="275" r:id="rId32"/>
    <p:sldId id="276" r:id="rId33"/>
    <p:sldId id="277" r:id="rId34"/>
    <p:sldId id="278" r:id="rId35"/>
    <p:sldId id="289" r:id="rId36"/>
    <p:sldId id="279" r:id="rId37"/>
    <p:sldId id="313" r:id="rId38"/>
    <p:sldId id="281" r:id="rId39"/>
    <p:sldId id="282" r:id="rId40"/>
    <p:sldId id="292" r:id="rId41"/>
    <p:sldId id="300" r:id="rId42"/>
    <p:sldId id="291" r:id="rId43"/>
    <p:sldId id="301" r:id="rId44"/>
    <p:sldId id="293" r:id="rId45"/>
    <p:sldId id="302" r:id="rId46"/>
    <p:sldId id="294" r:id="rId47"/>
    <p:sldId id="303" r:id="rId48"/>
    <p:sldId id="295" r:id="rId49"/>
    <p:sldId id="304" r:id="rId50"/>
    <p:sldId id="315" r:id="rId51"/>
    <p:sldId id="316" r:id="rId52"/>
    <p:sldId id="280" r:id="rId53"/>
    <p:sldId id="308" r:id="rId54"/>
    <p:sldId id="309" r:id="rId55"/>
    <p:sldId id="310" r:id="rId56"/>
    <p:sldId id="311" r:id="rId57"/>
    <p:sldId id="312" r:id="rId58"/>
    <p:sldId id="305" r:id="rId59"/>
    <p:sldId id="286"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5861B-C7E6-4A81-9AF2-F43CD137BE90}" v="51" dt="2018-09-25T18:00:50.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ltLang="en-US"/>
          </a:p>
        </p:txBody>
      </p:sp>
      <p:sp>
        <p:nvSpPr>
          <p:cNvPr id="16" name="Slide Number Placeholder 15"/>
          <p:cNvSpPr>
            <a:spLocks noGrp="1"/>
          </p:cNvSpPr>
          <p:nvPr>
            <p:ph type="sldNum" sz="quarter" idx="11"/>
          </p:nvPr>
        </p:nvSpPr>
        <p:spPr/>
        <p:txBody>
          <a:bodyPr/>
          <a:lstStyle/>
          <a:p>
            <a:pPr>
              <a:defRPr/>
            </a:pPr>
            <a:fld id="{44703526-969C-42A1-A71C-1E5A23BD865D}" type="slidenum">
              <a:rPr lang="en-US" altLang="en-US" smtClean="0"/>
              <a:pPr>
                <a:defRPr/>
              </a:pPr>
              <a:t>‹#›</a:t>
            </a:fld>
            <a:endParaRPr lang="en-US" altLang="en-US"/>
          </a:p>
        </p:txBody>
      </p:sp>
      <p:sp>
        <p:nvSpPr>
          <p:cNvPr id="17" name="Footer Placeholder 16"/>
          <p:cNvSpPr>
            <a:spLocks noGrp="1"/>
          </p:cNvSpPr>
          <p:nvPr>
            <p:ph type="ftr" sz="quarter" idx="12"/>
          </p:nvPr>
        </p:nvSpPr>
        <p:spPr/>
        <p:txBody>
          <a:body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3B85A37-6ED9-47F8-8B0F-C4B6697B09A3}"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AB4884-54B8-4EF8-9A55-2C0351DACA87}"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ltLang="en-US"/>
          </a:p>
        </p:txBody>
      </p:sp>
      <p:sp>
        <p:nvSpPr>
          <p:cNvPr id="15" name="Slide Number Placeholder 14"/>
          <p:cNvSpPr>
            <a:spLocks noGrp="1"/>
          </p:cNvSpPr>
          <p:nvPr>
            <p:ph type="sldNum" sz="quarter" idx="15"/>
          </p:nvPr>
        </p:nvSpPr>
        <p:spPr/>
        <p:txBody>
          <a:bodyPr/>
          <a:lstStyle>
            <a:lvl1pPr algn="ctr">
              <a:defRPr/>
            </a:lvl1pPr>
          </a:lstStyle>
          <a:p>
            <a:pPr>
              <a:defRPr/>
            </a:pPr>
            <a:fld id="{64066C14-C8B8-40B2-9659-CB8FC9E8CCD3}" type="slidenum">
              <a:rPr lang="en-US" altLang="en-US" smtClean="0"/>
              <a:pPr>
                <a:defRPr/>
              </a:pPr>
              <a:t>‹#›</a:t>
            </a:fld>
            <a:endParaRPr lang="en-US" altLang="en-US"/>
          </a:p>
        </p:txBody>
      </p:sp>
      <p:sp>
        <p:nvSpPr>
          <p:cNvPr id="16" name="Footer Placeholder 15"/>
          <p:cNvSpPr>
            <a:spLocks noGrp="1"/>
          </p:cNvSpPr>
          <p:nvPr>
            <p:ph type="ftr" sz="quarter" idx="16"/>
          </p:nvPr>
        </p:nvSpPr>
        <p:spPr/>
        <p:txBody>
          <a:bodyPr/>
          <a:lstStyle/>
          <a:p>
            <a:pPr>
              <a:defRPr/>
            </a:pPr>
            <a:endParaRPr lang="en-US" alt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65E535A-74B4-419D-A02B-763E7164BCD2}" type="slidenum">
              <a:rPr lang="en-US" altLang="en-US" smtClean="0"/>
              <a:pPr>
                <a:defRPr/>
              </a:pPr>
              <a:t>‹#›</a:t>
            </a:fld>
            <a:endParaRPr lang="en-US" alt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D85F028-D893-4F86-B2F4-F3842E5AA7FB}"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3E7401DB-A847-424D-AFE2-783170CC4581}" type="slidenum">
              <a:rPr lang="en-US" altLang="en-US" smtClean="0"/>
              <a:pPr>
                <a:defRPr/>
              </a:pPr>
              <a:t>‹#›</a:t>
            </a:fld>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7" name="Date Placeholder 6"/>
          <p:cNvSpPr>
            <a:spLocks noGrp="1"/>
          </p:cNvSpPr>
          <p:nvPr>
            <p:ph type="dt" sz="half" idx="10"/>
          </p:nvPr>
        </p:nvSpPr>
        <p:spPr/>
        <p:txBody>
          <a:bodyPr/>
          <a:lstStyle/>
          <a:p>
            <a:pPr>
              <a:defRPr/>
            </a:pPr>
            <a:endParaRPr lang="en-US" alt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B2FA4AF0-C28E-4205-8667-088CB712C014}" type="slidenum">
              <a:rPr lang="en-US" altLang="en-US" smtClean="0"/>
              <a:pPr>
                <a:defRPr/>
              </a:pPr>
              <a:t>‹#›</a:t>
            </a:fld>
            <a:endParaRPr lang="en-US" alt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6E084A0-FCC5-42B9-9D6C-1D98B7783BD6}"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ltLang="en-US"/>
          </a:p>
        </p:txBody>
      </p:sp>
      <p:sp>
        <p:nvSpPr>
          <p:cNvPr id="9" name="Slide Number Placeholder 8"/>
          <p:cNvSpPr>
            <a:spLocks noGrp="1"/>
          </p:cNvSpPr>
          <p:nvPr>
            <p:ph type="sldNum" sz="quarter" idx="15"/>
          </p:nvPr>
        </p:nvSpPr>
        <p:spPr/>
        <p:txBody>
          <a:bodyPr/>
          <a:lstStyle/>
          <a:p>
            <a:pPr>
              <a:defRPr/>
            </a:pPr>
            <a:fld id="{FEAB9809-0A64-4EDB-8E5C-CD2FEC0A0E21}" type="slidenum">
              <a:rPr lang="en-US" altLang="en-US" smtClean="0"/>
              <a:pPr>
                <a:defRPr/>
              </a:pPr>
              <a:t>‹#›</a:t>
            </a:fld>
            <a:endParaRPr lang="en-US" altLang="en-US"/>
          </a:p>
        </p:txBody>
      </p:sp>
      <p:sp>
        <p:nvSpPr>
          <p:cNvPr id="10" name="Footer Placeholder 9"/>
          <p:cNvSpPr>
            <a:spLocks noGrp="1"/>
          </p:cNvSpPr>
          <p:nvPr>
            <p:ph type="ftr" sz="quarter" idx="16"/>
          </p:nvPr>
        </p:nvSpPr>
        <p:spPr/>
        <p:txBody>
          <a:bodyPr/>
          <a:lstStyle/>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ltLang="en-US"/>
          </a:p>
        </p:txBody>
      </p:sp>
      <p:sp>
        <p:nvSpPr>
          <p:cNvPr id="9" name="Slide Number Placeholder 8"/>
          <p:cNvSpPr>
            <a:spLocks noGrp="1"/>
          </p:cNvSpPr>
          <p:nvPr>
            <p:ph type="sldNum" sz="quarter" idx="11"/>
          </p:nvPr>
        </p:nvSpPr>
        <p:spPr/>
        <p:txBody>
          <a:bodyPr/>
          <a:lstStyle/>
          <a:p>
            <a:pPr>
              <a:defRPr/>
            </a:pPr>
            <a:fld id="{35DD8607-66BF-4BEC-B1E9-DBE1206027FC}" type="slidenum">
              <a:rPr lang="en-US" altLang="en-US" smtClean="0"/>
              <a:pPr>
                <a:defRPr/>
              </a:pPr>
              <a:t>‹#›</a:t>
            </a:fld>
            <a:endParaRPr lang="en-US" altLang="en-US"/>
          </a:p>
        </p:txBody>
      </p:sp>
      <p:sp>
        <p:nvSpPr>
          <p:cNvPr id="10" name="Footer Placeholder 9"/>
          <p:cNvSpPr>
            <a:spLocks noGrp="1"/>
          </p:cNvSpPr>
          <p:nvPr>
            <p:ph type="ftr" sz="quarter" idx="12"/>
          </p:nvPr>
        </p:nvSpPr>
        <p:spPr/>
        <p:txBody>
          <a:body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A4B28C5-8AFD-4566-97B2-87C6345AB405}" type="slidenum">
              <a:rPr lang="en-US" altLang="en-US" smtClean="0"/>
              <a:pPr>
                <a:defRPr/>
              </a:pPr>
              <a:t>‹#›</a:t>
            </a:fld>
            <a:endParaRPr lang="en-US" alt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nfrancisco.cbslocal.com/2016/10/25/emt-sued-for-posting-graphic-patient-injury-photos-on-instagra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fcfrd.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hhs.gov/ocr/privacy/hipaa/understanding/training/index.html" TargetMode="External"/><Relationship Id="rId2" Type="http://schemas.openxmlformats.org/officeDocument/2006/relationships/hyperlink" Target="http://www.hhs.gov/ocr/privacy/hipaa/understanding/index.html" TargetMode="External"/><Relationship Id="rId1" Type="http://schemas.openxmlformats.org/officeDocument/2006/relationships/slideLayout" Target="../slideLayouts/slideLayout2.xml"/><Relationship Id="rId4" Type="http://schemas.openxmlformats.org/officeDocument/2006/relationships/hyperlink" Target="http://www.provena.org/usmc/body_ems.cfm?id=29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cfrd.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defRPr/>
            </a:pPr>
            <a:r>
              <a:rPr lang="en-US" altLang="en-US" dirty="0"/>
              <a:t>Frederick County Fire and Rescue Department</a:t>
            </a:r>
          </a:p>
        </p:txBody>
      </p:sp>
      <p:sp>
        <p:nvSpPr>
          <p:cNvPr id="2050" name="Rectangle 2"/>
          <p:cNvSpPr>
            <a:spLocks noGrp="1" noChangeArrowheads="1"/>
          </p:cNvSpPr>
          <p:nvPr>
            <p:ph type="ctrTitle"/>
          </p:nvPr>
        </p:nvSpPr>
        <p:spPr/>
        <p:txBody>
          <a:bodyPr/>
          <a:lstStyle/>
          <a:p>
            <a:pPr eaLnBrk="1" hangingPunct="1">
              <a:defRPr/>
            </a:pPr>
            <a:r>
              <a:rPr lang="en-US" altLang="en-US" sz="4000" dirty="0"/>
              <a:t>HIPAA</a:t>
            </a:r>
            <a:br>
              <a:rPr lang="en-US" altLang="en-US" sz="4000" dirty="0"/>
            </a:br>
            <a:r>
              <a:rPr lang="en-US" altLang="en-US" sz="4000" dirty="0"/>
              <a:t>Training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2133600"/>
            <a:ext cx="8229600" cy="3657600"/>
          </a:xfrm>
        </p:spPr>
        <p:txBody>
          <a:bodyPr>
            <a:normAutofit lnSpcReduction="10000"/>
          </a:bodyPr>
          <a:lstStyle/>
          <a:p>
            <a:pPr eaLnBrk="1" hangingPunct="1">
              <a:defRPr/>
            </a:pPr>
            <a:endParaRPr lang="en-US" altLang="en-US" sz="2800" dirty="0"/>
          </a:p>
          <a:p>
            <a:pPr eaLnBrk="1" hangingPunct="1">
              <a:defRPr/>
            </a:pPr>
            <a:endParaRPr lang="en-US" altLang="en-US" sz="2800" dirty="0"/>
          </a:p>
          <a:p>
            <a:pPr eaLnBrk="1" hangingPunct="1">
              <a:defRPr/>
            </a:pPr>
            <a:r>
              <a:rPr lang="en-US" altLang="en-US" sz="2800" dirty="0"/>
              <a:t>An individual within the organization that is responsible for developing and implementing policies and procedures required by HIPAA.</a:t>
            </a:r>
          </a:p>
          <a:p>
            <a:pPr>
              <a:defRPr/>
            </a:pPr>
            <a:r>
              <a:rPr lang="en-US" altLang="en-US" sz="2800" dirty="0"/>
              <a:t>Frederick County Fire and Rescue Department’s Privacy Officer is EMS Billing Manager Christine Bauserman.</a:t>
            </a:r>
          </a:p>
          <a:p>
            <a:pPr marL="0" indent="0" eaLnBrk="1" hangingPunct="1">
              <a:buNone/>
              <a:defRPr/>
            </a:pPr>
            <a:endParaRPr lang="en-US" altLang="en-US" sz="2800" dirty="0"/>
          </a:p>
        </p:txBody>
      </p:sp>
      <p:sp>
        <p:nvSpPr>
          <p:cNvPr id="40962" name="Rectangle 2"/>
          <p:cNvSpPr>
            <a:spLocks noGrp="1" noChangeArrowheads="1"/>
          </p:cNvSpPr>
          <p:nvPr>
            <p:ph type="title"/>
          </p:nvPr>
        </p:nvSpPr>
        <p:spPr/>
        <p:txBody>
          <a:bodyPr/>
          <a:lstStyle/>
          <a:p>
            <a:pPr algn="ctr" eaLnBrk="1" hangingPunct="1">
              <a:defRPr/>
            </a:pPr>
            <a:r>
              <a:rPr lang="en-US" altLang="en-US" dirty="0"/>
              <a:t>Privacy Officer</a:t>
            </a:r>
          </a:p>
        </p:txBody>
      </p:sp>
      <p:pic>
        <p:nvPicPr>
          <p:cNvPr id="10244" name="Picture 4" descr="hipa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381000"/>
            <a:ext cx="1988466"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524000"/>
            <a:ext cx="8229600" cy="4114800"/>
          </a:xfrm>
        </p:spPr>
        <p:txBody>
          <a:bodyPr/>
          <a:lstStyle/>
          <a:p>
            <a:pPr eaLnBrk="1" hangingPunct="1">
              <a:defRPr/>
            </a:pPr>
            <a:r>
              <a:rPr lang="en-US" altLang="en-US" dirty="0"/>
              <a:t>PHI is any information created or received by a health care provider which relates to:</a:t>
            </a:r>
          </a:p>
          <a:p>
            <a:pPr lvl="1">
              <a:defRPr/>
            </a:pPr>
            <a:r>
              <a:rPr lang="en-US" altLang="en-US" dirty="0"/>
              <a:t>Past, present, or future physical or mental conditions.</a:t>
            </a:r>
          </a:p>
          <a:p>
            <a:pPr lvl="1">
              <a:defRPr/>
            </a:pPr>
            <a:r>
              <a:rPr lang="en-US" altLang="en-US" dirty="0"/>
              <a:t>Provision of health care.</a:t>
            </a:r>
          </a:p>
          <a:p>
            <a:pPr lvl="1">
              <a:defRPr/>
            </a:pPr>
            <a:r>
              <a:rPr lang="en-US" altLang="en-US" dirty="0"/>
              <a:t>Past, present, or future payment for care.</a:t>
            </a:r>
          </a:p>
        </p:txBody>
      </p:sp>
      <p:sp>
        <p:nvSpPr>
          <p:cNvPr id="41986" name="Rectangle 2"/>
          <p:cNvSpPr>
            <a:spLocks noGrp="1" noChangeArrowheads="1"/>
          </p:cNvSpPr>
          <p:nvPr>
            <p:ph type="title"/>
          </p:nvPr>
        </p:nvSpPr>
        <p:spPr/>
        <p:txBody>
          <a:bodyPr/>
          <a:lstStyle/>
          <a:p>
            <a:pPr eaLnBrk="1" hangingPunct="1">
              <a:defRPr/>
            </a:pPr>
            <a:r>
              <a:rPr lang="en-US" altLang="en-US">
                <a:solidFill>
                  <a:schemeClr val="tx1"/>
                </a:solidFill>
              </a:rPr>
              <a:t>Protected Health Information	</a:t>
            </a:r>
          </a:p>
        </p:txBody>
      </p:sp>
      <p:pic>
        <p:nvPicPr>
          <p:cNvPr id="11268" name="Picture 5" descr="hipaa189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91000"/>
            <a:ext cx="2349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pPr eaLnBrk="1" hangingPunct="1">
              <a:defRPr/>
            </a:pPr>
            <a:r>
              <a:rPr lang="en-US" altLang="en-US" sz="2400" dirty="0"/>
              <a:t>Name</a:t>
            </a:r>
          </a:p>
          <a:p>
            <a:pPr eaLnBrk="1" hangingPunct="1">
              <a:defRPr/>
            </a:pPr>
            <a:r>
              <a:rPr lang="en-US" altLang="en-US" sz="2400" dirty="0"/>
              <a:t>Address </a:t>
            </a:r>
          </a:p>
          <a:p>
            <a:pPr eaLnBrk="1" hangingPunct="1">
              <a:defRPr/>
            </a:pPr>
            <a:r>
              <a:rPr lang="en-US" altLang="en-US" sz="2400" dirty="0"/>
              <a:t>Date of Birth / Age</a:t>
            </a:r>
          </a:p>
          <a:p>
            <a:pPr eaLnBrk="1" hangingPunct="1">
              <a:defRPr/>
            </a:pPr>
            <a:r>
              <a:rPr lang="en-US" altLang="en-US" sz="2400" dirty="0"/>
              <a:t>Social Security Number</a:t>
            </a:r>
          </a:p>
          <a:p>
            <a:pPr eaLnBrk="1" hangingPunct="1">
              <a:defRPr/>
            </a:pPr>
            <a:r>
              <a:rPr lang="en-US" altLang="en-US" sz="2400" b="1" dirty="0">
                <a:solidFill>
                  <a:srgbClr val="0070C0"/>
                </a:solidFill>
              </a:rPr>
              <a:t>Scene pictures </a:t>
            </a:r>
            <a:r>
              <a:rPr lang="en-US" altLang="en-US" sz="2400" dirty="0"/>
              <a:t>that include license plates</a:t>
            </a:r>
          </a:p>
          <a:p>
            <a:pPr eaLnBrk="1" hangingPunct="1">
              <a:defRPr/>
            </a:pPr>
            <a:r>
              <a:rPr lang="en-US" altLang="en-US" sz="2400" dirty="0"/>
              <a:t>Medical condition / past medical history</a:t>
            </a:r>
          </a:p>
          <a:p>
            <a:pPr eaLnBrk="1" hangingPunct="1">
              <a:defRPr/>
            </a:pPr>
            <a:r>
              <a:rPr lang="en-US" altLang="en-US" sz="2400" dirty="0"/>
              <a:t>Full face photos</a:t>
            </a:r>
          </a:p>
        </p:txBody>
      </p:sp>
      <p:sp>
        <p:nvSpPr>
          <p:cNvPr id="43010" name="Rectangle 2"/>
          <p:cNvSpPr>
            <a:spLocks noGrp="1" noChangeArrowheads="1"/>
          </p:cNvSpPr>
          <p:nvPr>
            <p:ph type="title"/>
          </p:nvPr>
        </p:nvSpPr>
        <p:spPr/>
        <p:txBody>
          <a:bodyPr/>
          <a:lstStyle/>
          <a:p>
            <a:pPr algn="l" eaLnBrk="1" hangingPunct="1">
              <a:defRPr/>
            </a:pPr>
            <a:r>
              <a:rPr lang="en-US" altLang="en-US"/>
              <a:t>    Examples of PHI	</a:t>
            </a:r>
          </a:p>
        </p:txBody>
      </p:sp>
      <p:pic>
        <p:nvPicPr>
          <p:cNvPr id="12292" name="Picture 4" descr="social-security_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2133600" cy="253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ks-driver-l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781" y="4267200"/>
            <a:ext cx="31448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0" y="2514600"/>
            <a:ext cx="8839200" cy="4114800"/>
          </a:xfrm>
        </p:spPr>
        <p:txBody>
          <a:bodyPr>
            <a:normAutofit lnSpcReduction="10000"/>
          </a:bodyPr>
          <a:lstStyle/>
          <a:p>
            <a:pPr algn="ctr" eaLnBrk="1" hangingPunct="1">
              <a:lnSpc>
                <a:spcPct val="80000"/>
              </a:lnSpc>
              <a:buFont typeface="Wingdings" pitchFamily="2" charset="2"/>
              <a:buNone/>
              <a:defRPr/>
            </a:pPr>
            <a:endParaRPr lang="en-US" altLang="en-US" sz="2800" dirty="0"/>
          </a:p>
          <a:p>
            <a:pPr eaLnBrk="1" hangingPunct="1">
              <a:lnSpc>
                <a:spcPct val="80000"/>
              </a:lnSpc>
              <a:defRPr/>
            </a:pPr>
            <a:endParaRPr lang="en-US" altLang="en-US" sz="2800" dirty="0"/>
          </a:p>
          <a:p>
            <a:pPr eaLnBrk="1" hangingPunct="1">
              <a:lnSpc>
                <a:spcPct val="80000"/>
              </a:lnSpc>
              <a:defRPr/>
            </a:pPr>
            <a:r>
              <a:rPr lang="en-US" altLang="en-US" sz="2800" dirty="0"/>
              <a:t>HIPAA should NEVER negatively impact the quality of patient care or impede the ability to provide care!!</a:t>
            </a:r>
          </a:p>
          <a:p>
            <a:pPr eaLnBrk="1" hangingPunct="1">
              <a:lnSpc>
                <a:spcPct val="80000"/>
              </a:lnSpc>
              <a:defRPr/>
            </a:pPr>
            <a:r>
              <a:rPr lang="en-US" altLang="en-US" sz="2800" dirty="0"/>
              <a:t>The appropriate communication of PHI with other </a:t>
            </a:r>
            <a:r>
              <a:rPr lang="en-US" altLang="en-US" sz="2800" dirty="0">
                <a:solidFill>
                  <a:srgbClr val="0070C0"/>
                </a:solidFill>
              </a:rPr>
              <a:t>health care providers </a:t>
            </a:r>
            <a:r>
              <a:rPr lang="en-US" altLang="en-US" sz="2800" dirty="0"/>
              <a:t>directly involved in providing patient care does </a:t>
            </a:r>
            <a:r>
              <a:rPr lang="en-US" altLang="en-US" sz="2800" u="sng" dirty="0"/>
              <a:t>not</a:t>
            </a:r>
            <a:r>
              <a:rPr lang="en-US" altLang="en-US" sz="2800" dirty="0"/>
              <a:t> constitute a violation of HIPAA.</a:t>
            </a:r>
          </a:p>
          <a:p>
            <a:pPr eaLnBrk="1" hangingPunct="1">
              <a:lnSpc>
                <a:spcPct val="80000"/>
              </a:lnSpc>
              <a:defRPr/>
            </a:pPr>
            <a:r>
              <a:rPr lang="en-US" altLang="en-US" sz="2800" dirty="0"/>
              <a:t>Keep in mind “Minimum Necessary”!  Broadcasting a patient’s communicable disease could be a violation. Instead of stating patient’s disease remind others to use universal precautions.</a:t>
            </a:r>
          </a:p>
          <a:p>
            <a:pPr eaLnBrk="1" hangingPunct="1">
              <a:lnSpc>
                <a:spcPct val="80000"/>
              </a:lnSpc>
              <a:buFont typeface="Wingdings" pitchFamily="2" charset="2"/>
              <a:buNone/>
              <a:defRPr/>
            </a:pPr>
            <a:endParaRPr lang="en-US" altLang="en-US" sz="2800" dirty="0"/>
          </a:p>
        </p:txBody>
      </p:sp>
      <p:pic>
        <p:nvPicPr>
          <p:cNvPr id="13315" name="Picture 5" descr="golden-rul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42767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lnSpcReduction="10000"/>
          </a:bodyPr>
          <a:lstStyle/>
          <a:p>
            <a:pPr eaLnBrk="1" hangingPunct="1">
              <a:defRPr/>
            </a:pPr>
            <a:r>
              <a:rPr lang="en-US" altLang="en-US" dirty="0"/>
              <a:t>PCR’s should be kept in a secure location.</a:t>
            </a:r>
          </a:p>
          <a:p>
            <a:pPr eaLnBrk="1" hangingPunct="1">
              <a:defRPr/>
            </a:pPr>
            <a:r>
              <a:rPr lang="en-US" altLang="en-US" dirty="0"/>
              <a:t>Always log out of your reporting software before walking away from your tablet or computer. </a:t>
            </a:r>
          </a:p>
          <a:p>
            <a:pPr eaLnBrk="1" hangingPunct="1">
              <a:defRPr/>
            </a:pPr>
            <a:r>
              <a:rPr lang="en-US" altLang="en-US" dirty="0"/>
              <a:t>Networks containing PCR’s should be password-protected with user specific logins. </a:t>
            </a:r>
          </a:p>
          <a:p>
            <a:pPr eaLnBrk="1" hangingPunct="1">
              <a:defRPr/>
            </a:pPr>
            <a:r>
              <a:rPr lang="en-US" altLang="en-US" dirty="0"/>
              <a:t>Generic logins allow for anonymous access to PHI and set up the Department for liability.</a:t>
            </a:r>
          </a:p>
          <a:p>
            <a:pPr eaLnBrk="1" hangingPunct="1">
              <a:defRPr/>
            </a:pPr>
            <a:r>
              <a:rPr lang="en-US" altLang="en-US" dirty="0"/>
              <a:t>Include confidentiality statements on e-mails and faxes that contain PHI.</a:t>
            </a:r>
          </a:p>
          <a:p>
            <a:pPr eaLnBrk="1" hangingPunct="1">
              <a:defRPr/>
            </a:pPr>
            <a:r>
              <a:rPr lang="en-US" altLang="en-US" b="1" i="1" dirty="0">
                <a:solidFill>
                  <a:srgbClr val="0070C0"/>
                </a:solidFill>
              </a:rPr>
              <a:t>Never</a:t>
            </a:r>
            <a:r>
              <a:rPr lang="en-US" altLang="en-US" dirty="0">
                <a:solidFill>
                  <a:srgbClr val="0070C0"/>
                </a:solidFill>
              </a:rPr>
              <a:t> </a:t>
            </a:r>
            <a:r>
              <a:rPr lang="en-US" altLang="en-US" dirty="0"/>
              <a:t>allow someone else to use your </a:t>
            </a:r>
          </a:p>
          <a:p>
            <a:pPr marL="365760" lvl="1" indent="0">
              <a:buNone/>
              <a:defRPr/>
            </a:pPr>
            <a:r>
              <a:rPr lang="en-US" altLang="en-US" dirty="0"/>
              <a:t>login information.</a:t>
            </a:r>
          </a:p>
          <a:p>
            <a:pPr eaLnBrk="1" hangingPunct="1">
              <a:buFont typeface="Wingdings" pitchFamily="2" charset="2"/>
              <a:buNone/>
              <a:defRPr/>
            </a:pPr>
            <a:endParaRPr lang="en-US" altLang="en-US" dirty="0"/>
          </a:p>
        </p:txBody>
      </p:sp>
      <p:sp>
        <p:nvSpPr>
          <p:cNvPr id="46082" name="Rectangle 2"/>
          <p:cNvSpPr>
            <a:spLocks noGrp="1" noChangeArrowheads="1"/>
          </p:cNvSpPr>
          <p:nvPr>
            <p:ph type="title"/>
          </p:nvPr>
        </p:nvSpPr>
        <p:spPr/>
        <p:txBody>
          <a:bodyPr/>
          <a:lstStyle/>
          <a:p>
            <a:pPr eaLnBrk="1" hangingPunct="1">
              <a:defRPr/>
            </a:pPr>
            <a:r>
              <a:rPr lang="en-US" altLang="en-US" dirty="0"/>
              <a:t>Safeguarding PHI</a:t>
            </a:r>
          </a:p>
        </p:txBody>
      </p:sp>
      <p:pic>
        <p:nvPicPr>
          <p:cNvPr id="14340" name="Picture 4" descr="file and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87888"/>
            <a:ext cx="15351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981200"/>
            <a:ext cx="8229600" cy="4648200"/>
          </a:xfrm>
        </p:spPr>
        <p:txBody>
          <a:bodyPr>
            <a:normAutofit/>
          </a:bodyPr>
          <a:lstStyle/>
          <a:p>
            <a:pPr eaLnBrk="1" hangingPunct="1">
              <a:buFont typeface="Wingdings" pitchFamily="2" charset="2"/>
              <a:buNone/>
              <a:defRPr/>
            </a:pPr>
            <a:r>
              <a:rPr lang="en-US" altLang="en-US" sz="2400" dirty="0"/>
              <a:t>Beware of discussion of PHI, such as:</a:t>
            </a:r>
          </a:p>
          <a:p>
            <a:pPr eaLnBrk="1" hangingPunct="1">
              <a:defRPr/>
            </a:pPr>
            <a:r>
              <a:rPr lang="en-US" altLang="en-US" sz="2400" dirty="0"/>
              <a:t>Talking about current or prior incident(s) while re-stocking ambulance or typing your report at the ER.</a:t>
            </a:r>
          </a:p>
          <a:p>
            <a:pPr eaLnBrk="1" hangingPunct="1">
              <a:defRPr/>
            </a:pPr>
            <a:r>
              <a:rPr lang="en-US" altLang="en-US" sz="2400" dirty="0"/>
              <a:t>Discussing a call </a:t>
            </a:r>
            <a:r>
              <a:rPr lang="en-US" altLang="en-US" sz="2400" u="sng" dirty="0"/>
              <a:t>anywhere</a:t>
            </a:r>
            <a:r>
              <a:rPr lang="en-US" altLang="en-US" sz="2400" dirty="0"/>
              <a:t> other than an official audit or review.</a:t>
            </a:r>
          </a:p>
          <a:p>
            <a:pPr eaLnBrk="1" hangingPunct="1">
              <a:defRPr/>
            </a:pPr>
            <a:r>
              <a:rPr lang="en-US" altLang="en-US" sz="2400" dirty="0"/>
              <a:t>Discussing “interesting” calls, famous patients, or neighbors.</a:t>
            </a:r>
            <a:endParaRPr lang="en-US" altLang="en-US" sz="2400" u="sng" dirty="0"/>
          </a:p>
          <a:p>
            <a:pPr eaLnBrk="1" hangingPunct="1">
              <a:defRPr/>
            </a:pPr>
            <a:r>
              <a:rPr lang="en-US" altLang="en-US" sz="2400" dirty="0">
                <a:effectLst/>
              </a:rPr>
              <a:t>Sharing a co-worker or fellow responder’s PHI.</a:t>
            </a:r>
          </a:p>
          <a:p>
            <a:pPr eaLnBrk="1" hangingPunct="1">
              <a:defRPr/>
            </a:pPr>
            <a:r>
              <a:rPr lang="en-US" altLang="en-US" sz="2400" dirty="0"/>
              <a:t>Posting of scene photos on social media.  Remember even off duty the public sees you as a representative of the Fire and Rescue Department.</a:t>
            </a:r>
            <a:endParaRPr lang="en-US" altLang="en-US" sz="2400" dirty="0">
              <a:effectLst/>
            </a:endParaRPr>
          </a:p>
        </p:txBody>
      </p:sp>
      <p:sp>
        <p:nvSpPr>
          <p:cNvPr id="45058" name="Rectangle 2"/>
          <p:cNvSpPr>
            <a:spLocks noGrp="1" noChangeArrowheads="1"/>
          </p:cNvSpPr>
          <p:nvPr>
            <p:ph type="title"/>
          </p:nvPr>
        </p:nvSpPr>
        <p:spPr/>
        <p:txBody>
          <a:bodyPr/>
          <a:lstStyle/>
          <a:p>
            <a:pPr eaLnBrk="1" hangingPunct="1">
              <a:defRPr/>
            </a:pPr>
            <a:r>
              <a:rPr lang="en-US" altLang="en-US" dirty="0"/>
              <a:t>			Use Caution…</a:t>
            </a:r>
          </a:p>
        </p:txBody>
      </p:sp>
      <p:pic>
        <p:nvPicPr>
          <p:cNvPr id="15364" name="Picture 4" descr="no discl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42557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AE37F1-88B4-4CBF-9E7F-A63C44A1CEE1}"/>
              </a:ext>
            </a:extLst>
          </p:cNvPr>
          <p:cNvSpPr>
            <a:spLocks noGrp="1"/>
          </p:cNvSpPr>
          <p:nvPr>
            <p:ph idx="1"/>
          </p:nvPr>
        </p:nvSpPr>
        <p:spPr/>
        <p:txBody>
          <a:bodyPr>
            <a:normAutofit lnSpcReduction="10000"/>
          </a:bodyPr>
          <a:lstStyle/>
          <a:p>
            <a:pPr marL="0" indent="0" algn="ctr">
              <a:buNone/>
            </a:pPr>
            <a:r>
              <a:rPr lang="en-US" sz="3200" b="1" dirty="0">
                <a:solidFill>
                  <a:schemeClr val="tx2">
                    <a:lumMod val="75000"/>
                  </a:schemeClr>
                </a:solidFill>
              </a:rPr>
              <a:t>‘Selfie war’ paramedic sentenced to 6 months in jail</a:t>
            </a:r>
          </a:p>
          <a:p>
            <a:r>
              <a:rPr lang="en-US" dirty="0"/>
              <a:t>Christopher </a:t>
            </a:r>
            <a:r>
              <a:rPr lang="en-US" dirty="0" err="1"/>
              <a:t>Wimmer</a:t>
            </a:r>
            <a:r>
              <a:rPr lang="en-US" dirty="0"/>
              <a:t> and another EMS paramedic, Kayla Dubois, were investigated and charged last year after allegations surfaced the pair had compromising photos on their phones of patients inside ambulances who were under their care as part of an ongoing “selfie war.”</a:t>
            </a:r>
          </a:p>
          <a:p>
            <a:r>
              <a:rPr lang="en-US" dirty="0"/>
              <a:t>If a picture is need to show mechanism of injury than take it with your department issued tablet / laptop.  No pictures should ever be taken on your cell phone. </a:t>
            </a:r>
          </a:p>
        </p:txBody>
      </p:sp>
      <p:sp>
        <p:nvSpPr>
          <p:cNvPr id="5" name="Title 4">
            <a:extLst>
              <a:ext uri="{FF2B5EF4-FFF2-40B4-BE49-F238E27FC236}">
                <a16:creationId xmlns:a16="http://schemas.microsoft.com/office/drawing/2014/main" id="{2016BFAF-5478-4F31-B107-2FE69303028F}"/>
              </a:ext>
            </a:extLst>
          </p:cNvPr>
          <p:cNvSpPr>
            <a:spLocks noGrp="1"/>
          </p:cNvSpPr>
          <p:nvPr>
            <p:ph type="title"/>
          </p:nvPr>
        </p:nvSpPr>
        <p:spPr/>
        <p:txBody>
          <a:bodyPr/>
          <a:lstStyle/>
          <a:p>
            <a:r>
              <a:rPr lang="en-US" dirty="0"/>
              <a:t>Selfies and EMS</a:t>
            </a:r>
          </a:p>
        </p:txBody>
      </p:sp>
    </p:spTree>
    <p:extLst>
      <p:ext uri="{BB962C8B-B14F-4D97-AF65-F5344CB8AC3E}">
        <p14:creationId xmlns:p14="http://schemas.microsoft.com/office/powerpoint/2010/main" val="30774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57FB6C-A3FA-4E6E-A682-0BB5259F9276}"/>
              </a:ext>
            </a:extLst>
          </p:cNvPr>
          <p:cNvSpPr/>
          <p:nvPr/>
        </p:nvSpPr>
        <p:spPr>
          <a:xfrm>
            <a:off x="457200" y="381000"/>
            <a:ext cx="8229600" cy="5632311"/>
          </a:xfrm>
          <a:prstGeom prst="rect">
            <a:avLst/>
          </a:prstGeom>
        </p:spPr>
        <p:txBody>
          <a:bodyPr wrap="square">
            <a:spAutoFit/>
          </a:bodyPr>
          <a:lstStyle/>
          <a:p>
            <a:r>
              <a:rPr lang="en-US" b="1" dirty="0">
                <a:solidFill>
                  <a:srgbClr val="000000"/>
                </a:solidFill>
                <a:latin typeface="Arial" panose="020B0604020202020204" pitchFamily="34" charset="0"/>
              </a:rPr>
              <a:t>Calif. EMT sued after posting picture of patient’s injury</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By EMS1 Staff</a:t>
            </a:r>
          </a:p>
          <a:p>
            <a:endParaRPr lang="en-US" dirty="0">
              <a:solidFill>
                <a:srgbClr val="000000"/>
              </a:solidFill>
              <a:latin typeface="Arial" panose="020B0604020202020204" pitchFamily="34" charset="0"/>
            </a:endParaRPr>
          </a:p>
          <a:p>
            <a:r>
              <a:rPr lang="en-US" dirty="0"/>
              <a:t>WALNUT CREEK, Calif. — An EMT is facing a civil lawsuit after posting a photo of a patient’s serious injury online. </a:t>
            </a:r>
          </a:p>
          <a:p>
            <a:r>
              <a:rPr lang="en-US" dirty="0"/>
              <a:t>Earlier this year, a 21-year-old man, who identified himself as Keyano, had one of his legs amputated in a motorcycle crash that nearly killed him.</a:t>
            </a:r>
          </a:p>
          <a:p>
            <a:r>
              <a:rPr lang="en-US" dirty="0"/>
              <a:t>The EMT that transported him to the hospital posted a graphic photo of Keyano’s leg on Instagram, captioned, “This is what happens when you’re careless in the rain on a motorcycle.”  The post also included the hashtags #</a:t>
            </a:r>
            <a:r>
              <a:rPr lang="en-US" dirty="0" err="1"/>
              <a:t>byebyeankle</a:t>
            </a:r>
            <a:r>
              <a:rPr lang="en-US" dirty="0"/>
              <a:t> and #</a:t>
            </a:r>
            <a:r>
              <a:rPr lang="en-US" dirty="0" err="1"/>
              <a:t>thelouderyouscreamthefasterwego</a:t>
            </a:r>
            <a:r>
              <a:rPr lang="en-US" dirty="0"/>
              <a:t>.</a:t>
            </a:r>
          </a:p>
          <a:p>
            <a:r>
              <a:rPr lang="en-US" dirty="0"/>
              <a:t>The photo was deleted several days later, and the EMT wrote a public apology to Keyano and his family via social media, reported </a:t>
            </a:r>
            <a:r>
              <a:rPr lang="en-US" dirty="0">
                <a:hlinkClick r:id="rId2"/>
              </a:rPr>
              <a:t>CBS San Francisco</a:t>
            </a:r>
            <a:r>
              <a:rPr lang="en-US" dirty="0"/>
              <a:t>. </a:t>
            </a:r>
          </a:p>
          <a:p>
            <a:r>
              <a:rPr lang="en-US" dirty="0"/>
              <a:t>“When you’re an EMT, don’t you abide by the laws and regulations?”  Keyano’s mother asked. “What were you thinking?”</a:t>
            </a:r>
          </a:p>
          <a:p>
            <a:r>
              <a:rPr lang="en-US" dirty="0"/>
              <a:t>Since the photo was taken inside a hospital by a medical provider, it is likely that privacy laws will come into play.</a:t>
            </a:r>
          </a:p>
          <a:p>
            <a:br>
              <a:rPr lang="en-US" dirty="0"/>
            </a:b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32768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PPCR Copies</a:t>
            </a:r>
          </a:p>
        </p:txBody>
      </p:sp>
      <p:sp>
        <p:nvSpPr>
          <p:cNvPr id="3" name="Content Placeholder 2"/>
          <p:cNvSpPr>
            <a:spLocks noGrp="1"/>
          </p:cNvSpPr>
          <p:nvPr>
            <p:ph sz="half" idx="1"/>
          </p:nvPr>
        </p:nvSpPr>
        <p:spPr>
          <a:xfrm>
            <a:off x="457200" y="1524000"/>
            <a:ext cx="4038600" cy="4953000"/>
          </a:xfrm>
        </p:spPr>
        <p:txBody>
          <a:bodyPr>
            <a:normAutofit/>
          </a:bodyPr>
          <a:lstStyle/>
          <a:p>
            <a:pPr>
              <a:defRPr/>
            </a:pPr>
            <a:r>
              <a:rPr lang="en-US" dirty="0"/>
              <a:t>Who should get a copy of my patient’s PPCR?</a:t>
            </a:r>
          </a:p>
          <a:p>
            <a:pPr lvl="1">
              <a:defRPr/>
            </a:pPr>
            <a:r>
              <a:rPr lang="en-US" b="1" dirty="0">
                <a:solidFill>
                  <a:srgbClr val="FFFF00"/>
                </a:solidFill>
              </a:rPr>
              <a:t>Only personnel directly involved in patient care, quality assurance (QA), or billing are  permitted access to the patient’s Pre-Hospital Patient Care Report (PPCR).</a:t>
            </a:r>
          </a:p>
        </p:txBody>
      </p:sp>
      <p:sp>
        <p:nvSpPr>
          <p:cNvPr id="4" name="Content Placeholder 3"/>
          <p:cNvSpPr>
            <a:spLocks noGrp="1"/>
          </p:cNvSpPr>
          <p:nvPr>
            <p:ph sz="half" idx="2"/>
          </p:nvPr>
        </p:nvSpPr>
        <p:spPr>
          <a:xfrm>
            <a:off x="4648200" y="1600200"/>
            <a:ext cx="4038600" cy="4800600"/>
          </a:xfrm>
        </p:spPr>
        <p:txBody>
          <a:bodyPr>
            <a:normAutofit/>
          </a:bodyPr>
          <a:lstStyle/>
          <a:p>
            <a:pPr>
              <a:defRPr/>
            </a:pPr>
            <a:r>
              <a:rPr lang="en-US" dirty="0"/>
              <a:t>For example:</a:t>
            </a:r>
          </a:p>
          <a:p>
            <a:pPr lvl="1">
              <a:defRPr/>
            </a:pPr>
            <a:r>
              <a:rPr lang="en-US" dirty="0"/>
              <a:t>If I transport in an ambulance from a different agency but no representatives from that agency ride on the call, they are not covered and can not obtain that patient’s PPCR.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buFont typeface="Wingdings" pitchFamily="2" charset="2"/>
              <a:buNone/>
              <a:defRPr/>
            </a:pPr>
            <a:endParaRPr lang="en-US" altLang="en-US" sz="2800" dirty="0"/>
          </a:p>
          <a:p>
            <a:pPr eaLnBrk="1" hangingPunct="1">
              <a:buFont typeface="Wingdings" pitchFamily="2" charset="2"/>
              <a:buNone/>
              <a:defRPr/>
            </a:pPr>
            <a:r>
              <a:rPr lang="en-US" altLang="en-US" sz="2800" dirty="0"/>
              <a:t>Ask yourself…</a:t>
            </a:r>
          </a:p>
          <a:p>
            <a:pPr eaLnBrk="1" hangingPunct="1">
              <a:buFont typeface="Wingdings" pitchFamily="2" charset="2"/>
              <a:buNone/>
              <a:defRPr/>
            </a:pPr>
            <a:r>
              <a:rPr lang="en-US" altLang="en-US" sz="2800" dirty="0"/>
              <a:t>  </a:t>
            </a:r>
          </a:p>
          <a:p>
            <a:pPr eaLnBrk="1" hangingPunct="1">
              <a:defRPr/>
            </a:pPr>
            <a:r>
              <a:rPr lang="en-US" altLang="en-US" sz="2800" dirty="0"/>
              <a:t>Would a Judge agree that the disclosure benefited patient care AND was performed with the utmost discretion???</a:t>
            </a:r>
          </a:p>
          <a:p>
            <a:pPr eaLnBrk="1" hangingPunct="1">
              <a:defRPr/>
            </a:pPr>
            <a:r>
              <a:rPr lang="en-US" altLang="en-US" sz="2800" dirty="0"/>
              <a:t>If you were the patient, would you want an “embarrassing” injury or illness to be discussed?</a:t>
            </a:r>
          </a:p>
        </p:txBody>
      </p:sp>
      <p:sp>
        <p:nvSpPr>
          <p:cNvPr id="47106" name="Rectangle 2"/>
          <p:cNvSpPr>
            <a:spLocks noGrp="1" noChangeArrowheads="1"/>
          </p:cNvSpPr>
          <p:nvPr>
            <p:ph type="title"/>
          </p:nvPr>
        </p:nvSpPr>
        <p:spPr/>
        <p:txBody>
          <a:bodyPr>
            <a:normAutofit fontScale="90000"/>
          </a:bodyPr>
          <a:lstStyle/>
          <a:p>
            <a:pPr eaLnBrk="1" hangingPunct="1">
              <a:defRPr/>
            </a:pPr>
            <a:r>
              <a:rPr lang="en-US" altLang="en-US" sz="4000"/>
              <a:t>Unsure About Discussing an Incident??</a:t>
            </a:r>
          </a:p>
        </p:txBody>
      </p:sp>
      <p:pic>
        <p:nvPicPr>
          <p:cNvPr id="17412" name="Picture 4" descr="trou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371600"/>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defRPr/>
            </a:pPr>
            <a:r>
              <a:rPr lang="en-US" altLang="en-US" dirty="0"/>
              <a:t>HIPAA = Health Insurance Portability and Accountability Act.  Federal Law that was passed in 1996.</a:t>
            </a:r>
          </a:p>
          <a:p>
            <a:pPr eaLnBrk="1" hangingPunct="1">
              <a:buFont typeface="Wingdings" pitchFamily="2" charset="2"/>
              <a:buNone/>
              <a:defRPr/>
            </a:pPr>
            <a:endParaRPr lang="en-US" altLang="en-US" dirty="0"/>
          </a:p>
          <a:p>
            <a:pPr eaLnBrk="1" hangingPunct="1">
              <a:defRPr/>
            </a:pPr>
            <a:r>
              <a:rPr lang="en-US" altLang="en-US" dirty="0"/>
              <a:t>Created by – United States Department of Health and Human Services (DHHS).</a:t>
            </a:r>
          </a:p>
        </p:txBody>
      </p:sp>
      <p:sp>
        <p:nvSpPr>
          <p:cNvPr id="32770" name="Rectangle 2"/>
          <p:cNvSpPr>
            <a:spLocks noGrp="1" noChangeArrowheads="1"/>
          </p:cNvSpPr>
          <p:nvPr>
            <p:ph type="title"/>
          </p:nvPr>
        </p:nvSpPr>
        <p:spPr/>
        <p:txBody>
          <a:bodyPr/>
          <a:lstStyle/>
          <a:p>
            <a:pPr eaLnBrk="1" hangingPunct="1">
              <a:defRPr/>
            </a:pPr>
            <a:r>
              <a:rPr lang="en-US" altLang="en-US"/>
              <a:t>What is HIPAA??</a:t>
            </a:r>
          </a:p>
        </p:txBody>
      </p:sp>
      <p:pic>
        <p:nvPicPr>
          <p:cNvPr id="3076" name="Picture 5" descr="lock hip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1000"/>
            <a:ext cx="9509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eaLnBrk="1" hangingPunct="1">
              <a:defRPr/>
            </a:pPr>
            <a:endParaRPr lang="en-US" altLang="en-US" dirty="0"/>
          </a:p>
          <a:p>
            <a:pPr eaLnBrk="1" hangingPunct="1">
              <a:defRPr/>
            </a:pPr>
            <a:r>
              <a:rPr lang="en-US" altLang="en-US" dirty="0"/>
              <a:t>The Department must make a Good Faith attempt to provide an NPP to each patient.</a:t>
            </a:r>
          </a:p>
          <a:p>
            <a:pPr eaLnBrk="1" hangingPunct="1">
              <a:defRPr/>
            </a:pPr>
            <a:r>
              <a:rPr lang="en-US" altLang="en-US" dirty="0"/>
              <a:t>You are required by law to offer the NPP to each patient.  You may also tell them it is available on our website. </a:t>
            </a:r>
          </a:p>
          <a:p>
            <a:pPr eaLnBrk="1" hangingPunct="1">
              <a:defRPr/>
            </a:pPr>
            <a:r>
              <a:rPr lang="en-US" altLang="en-US" dirty="0">
                <a:solidFill>
                  <a:schemeClr val="tx2">
                    <a:lumMod val="75000"/>
                  </a:schemeClr>
                </a:solidFill>
              </a:rPr>
              <a:t>They don’t have to take it but you have to offer it.</a:t>
            </a:r>
          </a:p>
          <a:p>
            <a:pPr eaLnBrk="1" hangingPunct="1">
              <a:defRPr/>
            </a:pPr>
            <a:r>
              <a:rPr lang="en-US" altLang="en-US" dirty="0"/>
              <a:t>The Department must also make an effort to get a signed “Acknowledgement of Receipt.”</a:t>
            </a:r>
          </a:p>
          <a:p>
            <a:pPr eaLnBrk="1" hangingPunct="1">
              <a:buFont typeface="Wingdings" pitchFamily="2" charset="2"/>
              <a:buNone/>
              <a:defRPr/>
            </a:pPr>
            <a:endParaRPr lang="en-US" altLang="en-US" dirty="0"/>
          </a:p>
        </p:txBody>
      </p:sp>
      <p:sp>
        <p:nvSpPr>
          <p:cNvPr id="48130" name="Rectangle 2"/>
          <p:cNvSpPr>
            <a:spLocks noGrp="1" noChangeArrowheads="1"/>
          </p:cNvSpPr>
          <p:nvPr>
            <p:ph type="title"/>
          </p:nvPr>
        </p:nvSpPr>
        <p:spPr>
          <a:xfrm>
            <a:off x="457200" y="381000"/>
            <a:ext cx="8229600" cy="1219200"/>
          </a:xfrm>
        </p:spPr>
        <p:txBody>
          <a:bodyPr>
            <a:normAutofit fontScale="90000"/>
          </a:bodyPr>
          <a:lstStyle/>
          <a:p>
            <a:pPr eaLnBrk="1" hangingPunct="1">
              <a:defRPr/>
            </a:pPr>
            <a:r>
              <a:rPr lang="en-US" altLang="en-US" sz="4000" dirty="0"/>
              <a:t>Notice of Privacy Practices</a:t>
            </a:r>
            <a:br>
              <a:rPr lang="en-US" altLang="en-US" sz="4000" dirty="0"/>
            </a:br>
            <a:r>
              <a:rPr lang="en-US" altLang="en-US" sz="4000" dirty="0"/>
              <a:t>(NPP)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idx="1"/>
          </p:nvPr>
        </p:nvSpPr>
        <p:spPr>
          <a:xfrm>
            <a:off x="457200" y="1447800"/>
            <a:ext cx="8229600" cy="4800600"/>
          </a:xfrm>
        </p:spPr>
        <p:txBody>
          <a:bodyPr/>
          <a:lstStyle/>
          <a:p>
            <a:pPr eaLnBrk="1" hangingPunct="1">
              <a:lnSpc>
                <a:spcPct val="80000"/>
              </a:lnSpc>
              <a:defRPr/>
            </a:pPr>
            <a:endParaRPr lang="en-US" altLang="en-US" sz="2400" dirty="0"/>
          </a:p>
          <a:p>
            <a:pPr eaLnBrk="1" hangingPunct="1">
              <a:lnSpc>
                <a:spcPct val="80000"/>
              </a:lnSpc>
              <a:defRPr/>
            </a:pPr>
            <a:r>
              <a:rPr lang="en-US" altLang="en-US" sz="2400" dirty="0"/>
              <a:t>Any department that charges for service needs to give a NPP to every patient that is transported, including a signature form which acknowledges receipt  and permission to bill insurance on the patient’s behalf. </a:t>
            </a:r>
          </a:p>
          <a:p>
            <a:pPr eaLnBrk="1" hangingPunct="1">
              <a:lnSpc>
                <a:spcPct val="80000"/>
              </a:lnSpc>
              <a:buFont typeface="Wingdings" pitchFamily="2" charset="2"/>
              <a:buNone/>
              <a:defRPr/>
            </a:pPr>
            <a:endParaRPr lang="en-US" altLang="en-US" sz="2400" dirty="0"/>
          </a:p>
          <a:p>
            <a:pPr eaLnBrk="1" hangingPunct="1">
              <a:lnSpc>
                <a:spcPct val="80000"/>
              </a:lnSpc>
              <a:defRPr/>
            </a:pPr>
            <a:r>
              <a:rPr lang="en-US" altLang="en-US" sz="2400" dirty="0"/>
              <a:t>Every career and volunteer member of the Department </a:t>
            </a:r>
            <a:r>
              <a:rPr lang="en-US" altLang="en-US" sz="2400" i="1" u="sng" dirty="0"/>
              <a:t>must review and be familiar</a:t>
            </a:r>
            <a:r>
              <a:rPr lang="en-US" altLang="en-US" sz="2400" dirty="0"/>
              <a:t> with this material.  </a:t>
            </a:r>
          </a:p>
          <a:p>
            <a:pPr eaLnBrk="1" hangingPunct="1">
              <a:lnSpc>
                <a:spcPct val="80000"/>
              </a:lnSpc>
              <a:buFont typeface="Wingdings" pitchFamily="2" charset="2"/>
              <a:buNone/>
              <a:defRPr/>
            </a:pPr>
            <a:endParaRPr lang="en-US" altLang="en-US" sz="2400" dirty="0"/>
          </a:p>
          <a:p>
            <a:pPr eaLnBrk="1" hangingPunct="1">
              <a:lnSpc>
                <a:spcPct val="80000"/>
              </a:lnSpc>
              <a:defRPr/>
            </a:pPr>
            <a:r>
              <a:rPr lang="en-US" altLang="en-US" sz="2400" dirty="0"/>
              <a:t>An example can be viewed on the next two slides. </a:t>
            </a:r>
          </a:p>
          <a:p>
            <a:pPr eaLnBrk="1" hangingPunct="1">
              <a:lnSpc>
                <a:spcPct val="80000"/>
              </a:lnSpc>
              <a:defRPr/>
            </a:pPr>
            <a:endParaRPr lang="en-US" altLang="en-US" sz="2400" dirty="0"/>
          </a:p>
          <a:p>
            <a:pPr>
              <a:lnSpc>
                <a:spcPct val="80000"/>
              </a:lnSpc>
              <a:defRPr/>
            </a:pPr>
            <a:r>
              <a:rPr lang="en-US" altLang="en-US" sz="2400" dirty="0"/>
              <a:t>The NPP is also available on the internet at </a:t>
            </a:r>
            <a:r>
              <a:rPr lang="en-US" altLang="en-US" sz="2400" dirty="0">
                <a:solidFill>
                  <a:schemeClr val="bg1"/>
                </a:solidFill>
                <a:hlinkClick r:id="rId2"/>
              </a:rPr>
              <a:t>www.fcfrd.com</a:t>
            </a:r>
            <a:r>
              <a:rPr lang="en-US" altLang="en-US" sz="2400" dirty="0"/>
              <a:t>.</a:t>
            </a:r>
          </a:p>
        </p:txBody>
      </p:sp>
      <p:sp>
        <p:nvSpPr>
          <p:cNvPr id="68612" name="Rectangle 4"/>
          <p:cNvSpPr>
            <a:spLocks noGrp="1" noChangeArrowheads="1"/>
          </p:cNvSpPr>
          <p:nvPr>
            <p:ph type="title"/>
          </p:nvPr>
        </p:nvSpPr>
        <p:spPr>
          <a:xfrm>
            <a:off x="457200" y="381000"/>
            <a:ext cx="8229600" cy="990600"/>
          </a:xfrm>
        </p:spPr>
        <p:txBody>
          <a:bodyPr/>
          <a:lstStyle/>
          <a:p>
            <a:pPr eaLnBrk="1" hangingPunct="1">
              <a:defRPr/>
            </a:pPr>
            <a:r>
              <a:rPr lang="en-US" altLang="en-US" sz="4000" dirty="0"/>
              <a:t>Notice of Privacy Practices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7650"/>
            <a:ext cx="8586788" cy="623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D7914-A7CD-45A9-A80E-A77C3DBFD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173228"/>
            <a:ext cx="8420100" cy="65115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rmAutofit fontScale="92500"/>
          </a:bodyPr>
          <a:lstStyle/>
          <a:p>
            <a:pPr eaLnBrk="1" hangingPunct="1">
              <a:lnSpc>
                <a:spcPct val="90000"/>
              </a:lnSpc>
              <a:defRPr/>
            </a:pPr>
            <a:endParaRPr lang="en-US" altLang="en-US" sz="2800" dirty="0"/>
          </a:p>
          <a:p>
            <a:pPr>
              <a:lnSpc>
                <a:spcPct val="90000"/>
              </a:lnSpc>
              <a:defRPr/>
            </a:pPr>
            <a:r>
              <a:rPr lang="en-US" altLang="en-US" sz="2400" dirty="0"/>
              <a:t>During the emergency treatment of a patient, the NPP must be given as soon as practical as detailed in </a:t>
            </a:r>
            <a:r>
              <a:rPr lang="en-US" sz="2400" dirty="0"/>
              <a:t>45 CFR 164.520 of the privacy rule.</a:t>
            </a:r>
            <a:endParaRPr lang="en-US" altLang="en-US" sz="2400" dirty="0"/>
          </a:p>
          <a:p>
            <a:pPr eaLnBrk="1" hangingPunct="1">
              <a:lnSpc>
                <a:spcPct val="90000"/>
              </a:lnSpc>
              <a:buFont typeface="Wingdings" pitchFamily="2" charset="2"/>
              <a:buNone/>
              <a:defRPr/>
            </a:pPr>
            <a:endParaRPr lang="en-US" altLang="en-US" sz="2400" dirty="0"/>
          </a:p>
          <a:p>
            <a:pPr eaLnBrk="1" hangingPunct="1">
              <a:lnSpc>
                <a:spcPct val="90000"/>
              </a:lnSpc>
              <a:defRPr/>
            </a:pPr>
            <a:r>
              <a:rPr lang="en-US" altLang="en-US" sz="2400" dirty="0"/>
              <a:t>Providers may provide this information after the transfer of patient care at the receiving facility.</a:t>
            </a:r>
          </a:p>
          <a:p>
            <a:pPr eaLnBrk="1" hangingPunct="1">
              <a:lnSpc>
                <a:spcPct val="90000"/>
              </a:lnSpc>
              <a:buFont typeface="Wingdings" pitchFamily="2" charset="2"/>
              <a:buNone/>
              <a:defRPr/>
            </a:pPr>
            <a:endParaRPr lang="en-US" altLang="en-US" sz="2400" dirty="0"/>
          </a:p>
          <a:p>
            <a:pPr eaLnBrk="1" hangingPunct="1">
              <a:lnSpc>
                <a:spcPct val="90000"/>
              </a:lnSpc>
              <a:defRPr/>
            </a:pPr>
            <a:r>
              <a:rPr lang="en-US" altLang="en-US" sz="2400" dirty="0"/>
              <a:t>This ensures that the provision of this information does not interfere with patient care or become lost during the emergent phase of treatment.  If after transfer of care it is still not feasible to present the patient with the NPP, then the EMS Provider may leave it with the assigned nurse to present when it is feasible. </a:t>
            </a:r>
          </a:p>
        </p:txBody>
      </p:sp>
      <p:sp>
        <p:nvSpPr>
          <p:cNvPr id="49154" name="Rectangle 2"/>
          <p:cNvSpPr>
            <a:spLocks noGrp="1" noChangeArrowheads="1"/>
          </p:cNvSpPr>
          <p:nvPr>
            <p:ph type="title"/>
          </p:nvPr>
        </p:nvSpPr>
        <p:spPr/>
        <p:txBody>
          <a:bodyPr/>
          <a:lstStyle/>
          <a:p>
            <a:pPr eaLnBrk="1" hangingPunct="1">
              <a:defRPr/>
            </a:pPr>
            <a:r>
              <a:rPr lang="en-US" altLang="en-US"/>
              <a:t>NPP in Emergency Settings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0"/>
            <a:ext cx="8229600" cy="685800"/>
          </a:xfrm>
        </p:spPr>
        <p:txBody>
          <a:bodyPr anchor="ctr">
            <a:normAutofit fontScale="90000"/>
          </a:bodyPr>
          <a:lstStyle/>
          <a:p>
            <a:pPr eaLnBrk="1" hangingPunct="1">
              <a:defRPr/>
            </a:pPr>
            <a:r>
              <a:rPr lang="en-US" altLang="en-US" sz="4000" dirty="0"/>
              <a:t>Permitted Disclosures</a:t>
            </a:r>
            <a:br>
              <a:rPr lang="en-US" altLang="en-US" sz="4000" dirty="0"/>
            </a:br>
            <a:endParaRPr lang="en-US" altLang="en-US" sz="4000" dirty="0"/>
          </a:p>
        </p:txBody>
      </p:sp>
      <p:sp>
        <p:nvSpPr>
          <p:cNvPr id="50179" name="Rectangle 3"/>
          <p:cNvSpPr>
            <a:spLocks noGrp="1" noChangeArrowheads="1"/>
          </p:cNvSpPr>
          <p:nvPr>
            <p:ph sz="half" idx="1"/>
          </p:nvPr>
        </p:nvSpPr>
        <p:spPr/>
        <p:txBody>
          <a:bodyPr/>
          <a:lstStyle/>
          <a:p>
            <a:pPr eaLnBrk="1" hangingPunct="1">
              <a:lnSpc>
                <a:spcPct val="80000"/>
              </a:lnSpc>
              <a:buFont typeface="Wingdings" pitchFamily="2" charset="2"/>
              <a:buNone/>
              <a:defRPr/>
            </a:pPr>
            <a:r>
              <a:rPr lang="en-US" altLang="en-US" sz="3200" dirty="0"/>
              <a:t>  Disclosure of PHI is acceptable in  the following circumstances:</a:t>
            </a:r>
          </a:p>
        </p:txBody>
      </p:sp>
      <p:sp>
        <p:nvSpPr>
          <p:cNvPr id="50180" name="Rectangle 4"/>
          <p:cNvSpPr>
            <a:spLocks noGrp="1" noChangeArrowheads="1"/>
          </p:cNvSpPr>
          <p:nvPr>
            <p:ph sz="half" idx="2"/>
          </p:nvPr>
        </p:nvSpPr>
        <p:spPr/>
        <p:txBody>
          <a:bodyPr/>
          <a:lstStyle/>
          <a:p>
            <a:pPr eaLnBrk="1" hangingPunct="1">
              <a:lnSpc>
                <a:spcPct val="80000"/>
              </a:lnSpc>
              <a:defRPr/>
            </a:pPr>
            <a:r>
              <a:rPr lang="en-US" altLang="en-US" sz="2400" dirty="0"/>
              <a:t>Treatment</a:t>
            </a:r>
          </a:p>
          <a:p>
            <a:pPr eaLnBrk="1" hangingPunct="1">
              <a:lnSpc>
                <a:spcPct val="80000"/>
              </a:lnSpc>
              <a:defRPr/>
            </a:pPr>
            <a:r>
              <a:rPr lang="en-US" altLang="en-US" sz="2400" dirty="0"/>
              <a:t>Payment</a:t>
            </a:r>
          </a:p>
          <a:p>
            <a:pPr eaLnBrk="1" hangingPunct="1">
              <a:lnSpc>
                <a:spcPct val="80000"/>
              </a:lnSpc>
              <a:defRPr/>
            </a:pPr>
            <a:r>
              <a:rPr lang="en-US" altLang="en-US" sz="2400" dirty="0"/>
              <a:t>Operations</a:t>
            </a:r>
          </a:p>
          <a:p>
            <a:pPr eaLnBrk="1" hangingPunct="1">
              <a:lnSpc>
                <a:spcPct val="80000"/>
              </a:lnSpc>
              <a:defRPr/>
            </a:pPr>
            <a:r>
              <a:rPr lang="en-US" altLang="en-US" sz="2400" dirty="0"/>
              <a:t>Public Health Regulations</a:t>
            </a:r>
          </a:p>
          <a:p>
            <a:pPr eaLnBrk="1" hangingPunct="1">
              <a:lnSpc>
                <a:spcPct val="80000"/>
              </a:lnSpc>
              <a:defRPr/>
            </a:pPr>
            <a:r>
              <a:rPr lang="en-US" altLang="en-US" sz="2400" dirty="0"/>
              <a:t>Victims of Abuse</a:t>
            </a:r>
          </a:p>
          <a:p>
            <a:pPr eaLnBrk="1" hangingPunct="1">
              <a:lnSpc>
                <a:spcPct val="80000"/>
              </a:lnSpc>
              <a:defRPr/>
            </a:pPr>
            <a:r>
              <a:rPr lang="en-US" altLang="en-US" sz="2400" dirty="0"/>
              <a:t>Judicial Proceedings</a:t>
            </a:r>
          </a:p>
          <a:p>
            <a:pPr eaLnBrk="1" hangingPunct="1">
              <a:lnSpc>
                <a:spcPct val="80000"/>
              </a:lnSpc>
              <a:defRPr/>
            </a:pPr>
            <a:r>
              <a:rPr lang="en-US" altLang="en-US" sz="2400" dirty="0"/>
              <a:t>Law Enforcement</a:t>
            </a:r>
          </a:p>
          <a:p>
            <a:pPr eaLnBrk="1" hangingPunct="1">
              <a:lnSpc>
                <a:spcPct val="80000"/>
              </a:lnSpc>
              <a:defRPr/>
            </a:pPr>
            <a:r>
              <a:rPr lang="en-US" altLang="en-US" sz="2400" dirty="0"/>
              <a:t>Births and Deaths</a:t>
            </a:r>
          </a:p>
          <a:p>
            <a:pPr eaLnBrk="1" hangingPunct="1">
              <a:lnSpc>
                <a:spcPct val="80000"/>
              </a:lnSpc>
              <a:defRPr/>
            </a:pPr>
            <a:r>
              <a:rPr lang="en-US" altLang="en-US" sz="2400" dirty="0"/>
              <a:t>Research</a:t>
            </a:r>
          </a:p>
          <a:p>
            <a:pPr eaLnBrk="1" hangingPunct="1">
              <a:lnSpc>
                <a:spcPct val="80000"/>
              </a:lnSpc>
              <a:defRPr/>
            </a:pPr>
            <a:r>
              <a:rPr lang="en-US" altLang="en-US" sz="2400" dirty="0"/>
              <a:t>Protection of Public Safety</a:t>
            </a:r>
          </a:p>
        </p:txBody>
      </p:sp>
      <p:pic>
        <p:nvPicPr>
          <p:cNvPr id="23557" name="Picture 6" descr="appr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27051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eaLnBrk="1" hangingPunct="1">
              <a:defRPr/>
            </a:pPr>
            <a:r>
              <a:rPr lang="en-US" altLang="en-US" dirty="0"/>
              <a:t>Treatment – giving PHI to other providers involved in patient care, such as the hospital.</a:t>
            </a:r>
          </a:p>
          <a:p>
            <a:pPr eaLnBrk="1" hangingPunct="1">
              <a:defRPr/>
            </a:pPr>
            <a:r>
              <a:rPr lang="en-US" altLang="en-US" dirty="0"/>
              <a:t>Payment – receiving PHI from other providers, as necessary for billing.</a:t>
            </a:r>
          </a:p>
          <a:p>
            <a:pPr eaLnBrk="1" hangingPunct="1">
              <a:defRPr/>
            </a:pPr>
            <a:r>
              <a:rPr lang="en-US" altLang="en-US" dirty="0"/>
              <a:t>Operations – audits, quality assurance assessments.</a:t>
            </a:r>
          </a:p>
          <a:p>
            <a:pPr eaLnBrk="1" hangingPunct="1">
              <a:defRPr/>
            </a:pPr>
            <a:endParaRPr lang="en-US" altLang="en-US" dirty="0"/>
          </a:p>
        </p:txBody>
      </p:sp>
      <p:sp>
        <p:nvSpPr>
          <p:cNvPr id="52226" name="Rectangle 2"/>
          <p:cNvSpPr>
            <a:spLocks noGrp="1" noChangeArrowheads="1"/>
          </p:cNvSpPr>
          <p:nvPr>
            <p:ph type="title"/>
          </p:nvPr>
        </p:nvSpPr>
        <p:spPr/>
        <p:txBody>
          <a:bodyPr/>
          <a:lstStyle/>
          <a:p>
            <a:pPr eaLnBrk="1" hangingPunct="1">
              <a:defRPr/>
            </a:pPr>
            <a:r>
              <a:rPr lang="en-US" altLang="en-US" sz="4000"/>
              <a:t>Treatment, Payment, and Operations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eaLnBrk="1" hangingPunct="1">
              <a:defRPr/>
            </a:pPr>
            <a:r>
              <a:rPr lang="en-US" altLang="en-US" dirty="0"/>
              <a:t>Disclosures to public health authorities, as authorized by State Law.</a:t>
            </a:r>
          </a:p>
          <a:p>
            <a:pPr eaLnBrk="1" hangingPunct="1">
              <a:defRPr/>
            </a:pPr>
            <a:r>
              <a:rPr lang="en-US" altLang="en-US" dirty="0"/>
              <a:t>Also allows for notification of communicable diseases to EMS providers involved in an exposure.</a:t>
            </a:r>
          </a:p>
        </p:txBody>
      </p:sp>
      <p:sp>
        <p:nvSpPr>
          <p:cNvPr id="53250" name="Rectangle 2"/>
          <p:cNvSpPr>
            <a:spLocks noGrp="1" noChangeArrowheads="1"/>
          </p:cNvSpPr>
          <p:nvPr>
            <p:ph type="title"/>
          </p:nvPr>
        </p:nvSpPr>
        <p:spPr/>
        <p:txBody>
          <a:bodyPr/>
          <a:lstStyle/>
          <a:p>
            <a:pPr eaLnBrk="1" hangingPunct="1">
              <a:defRPr/>
            </a:pPr>
            <a:r>
              <a:rPr lang="en-US" altLang="en-US"/>
              <a:t>Public Health Activities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eaLnBrk="1" hangingPunct="1">
              <a:buFont typeface="Wingdings" pitchFamily="2" charset="2"/>
              <a:buNone/>
              <a:defRPr/>
            </a:pPr>
            <a:r>
              <a:rPr lang="en-US" altLang="en-US" sz="2800" dirty="0"/>
              <a:t>The law requires (and HIPAA allows):</a:t>
            </a:r>
          </a:p>
          <a:p>
            <a:pPr eaLnBrk="1" hangingPunct="1">
              <a:defRPr/>
            </a:pPr>
            <a:r>
              <a:rPr lang="en-US" altLang="en-US" sz="2800" dirty="0"/>
              <a:t>Reporting an “endangered adult” believed to be a victim of battery, neglect, or exploitation to Adult Protective Services or law enforcement.</a:t>
            </a:r>
          </a:p>
          <a:p>
            <a:pPr eaLnBrk="1" hangingPunct="1">
              <a:buFont typeface="Wingdings" pitchFamily="2" charset="2"/>
              <a:buNone/>
              <a:defRPr/>
            </a:pPr>
            <a:endParaRPr lang="en-US" altLang="en-US" sz="2800" dirty="0"/>
          </a:p>
          <a:p>
            <a:pPr eaLnBrk="1" hangingPunct="1">
              <a:defRPr/>
            </a:pPr>
            <a:r>
              <a:rPr lang="en-US" altLang="en-US" sz="2800" dirty="0"/>
              <a:t>Reporting a child that is believed to be a victim of abuse or neglect to the immediate supervisor, Child Protective Services, or law enforcement.</a:t>
            </a:r>
          </a:p>
        </p:txBody>
      </p:sp>
      <p:sp>
        <p:nvSpPr>
          <p:cNvPr id="54274" name="Rectangle 2"/>
          <p:cNvSpPr>
            <a:spLocks noGrp="1" noChangeArrowheads="1"/>
          </p:cNvSpPr>
          <p:nvPr>
            <p:ph type="title"/>
          </p:nvPr>
        </p:nvSpPr>
        <p:spPr>
          <a:xfrm>
            <a:off x="457200" y="228600"/>
            <a:ext cx="8229600" cy="1219200"/>
          </a:xfrm>
        </p:spPr>
        <p:txBody>
          <a:bodyPr>
            <a:normAutofit fontScale="90000"/>
          </a:bodyPr>
          <a:lstStyle/>
          <a:p>
            <a:pPr eaLnBrk="1" hangingPunct="1">
              <a:defRPr/>
            </a:pPr>
            <a:r>
              <a:rPr lang="en-US" altLang="en-US" sz="4000" dirty="0"/>
              <a:t>Victims of Abuse, Neglect, and Domestic Violence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pPr algn="ctr" eaLnBrk="1" hangingPunct="1">
              <a:buFont typeface="Wingdings" pitchFamily="2" charset="2"/>
              <a:buNone/>
              <a:defRPr/>
            </a:pPr>
            <a:r>
              <a:rPr lang="en-US" altLang="en-US" sz="2800" dirty="0"/>
              <a:t>Disclosure must only be made when a Judge or Grand Jury orders disclosure through a subpoena or warrant.</a:t>
            </a:r>
          </a:p>
          <a:p>
            <a:pPr eaLnBrk="1" hangingPunct="1">
              <a:buFont typeface="Wingdings" pitchFamily="2" charset="2"/>
              <a:buNone/>
              <a:defRPr/>
            </a:pPr>
            <a:endParaRPr lang="en-US" altLang="en-US" sz="2800" dirty="0"/>
          </a:p>
          <a:p>
            <a:pPr algn="ctr" eaLnBrk="1" hangingPunct="1">
              <a:buFont typeface="Wingdings" pitchFamily="2" charset="2"/>
              <a:buNone/>
              <a:defRPr/>
            </a:pPr>
            <a:r>
              <a:rPr lang="en-US" altLang="en-US" sz="2800" dirty="0"/>
              <a:t>**A private attorney does not have the authority to order a provider to discuss a case.  If contacted by an attorney, always contact the County’s law office and Privacy Officer for advice before proceeding.**</a:t>
            </a:r>
          </a:p>
        </p:txBody>
      </p:sp>
      <p:sp>
        <p:nvSpPr>
          <p:cNvPr id="55298" name="Rectangle 2"/>
          <p:cNvSpPr>
            <a:spLocks noGrp="1" noChangeArrowheads="1"/>
          </p:cNvSpPr>
          <p:nvPr>
            <p:ph type="title"/>
          </p:nvPr>
        </p:nvSpPr>
        <p:spPr/>
        <p:txBody>
          <a:bodyPr/>
          <a:lstStyle/>
          <a:p>
            <a:pPr eaLnBrk="1" hangingPunct="1">
              <a:defRPr/>
            </a:pPr>
            <a:r>
              <a:rPr lang="en-US" altLang="en-US"/>
              <a:t>Judicial Proceedings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defRPr/>
            </a:pPr>
            <a:r>
              <a:rPr lang="en-US" altLang="en-US" dirty="0"/>
              <a:t>HIPAA is a common set of standards that protects certain Protected Health Information (PHI).</a:t>
            </a:r>
          </a:p>
          <a:p>
            <a:pPr eaLnBrk="1" hangingPunct="1">
              <a:defRPr/>
            </a:pPr>
            <a:r>
              <a:rPr lang="en-US" altLang="en-US" dirty="0"/>
              <a:t>There are several components – but, we are most concerned with the “Privacy Rule.”</a:t>
            </a:r>
          </a:p>
          <a:p>
            <a:pPr eaLnBrk="1" hangingPunct="1">
              <a:buFont typeface="Wingdings" pitchFamily="2" charset="2"/>
              <a:buNone/>
              <a:defRPr/>
            </a:pPr>
            <a:endParaRPr lang="en-US" altLang="en-US" dirty="0"/>
          </a:p>
        </p:txBody>
      </p:sp>
      <p:sp>
        <p:nvSpPr>
          <p:cNvPr id="33794" name="Rectangle 2"/>
          <p:cNvSpPr>
            <a:spLocks noGrp="1" noChangeArrowheads="1"/>
          </p:cNvSpPr>
          <p:nvPr>
            <p:ph type="title"/>
          </p:nvPr>
        </p:nvSpPr>
        <p:spPr/>
        <p:txBody>
          <a:bodyPr/>
          <a:lstStyle/>
          <a:p>
            <a:pPr eaLnBrk="1" hangingPunct="1">
              <a:defRPr/>
            </a:pPr>
            <a:r>
              <a:rPr lang="en-US" altLang="en-US"/>
              <a:t>Still not clear??</a:t>
            </a:r>
          </a:p>
        </p:txBody>
      </p:sp>
      <p:pic>
        <p:nvPicPr>
          <p:cNvPr id="4100" name="Picture 7" descr="larg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57600"/>
            <a:ext cx="20843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US" altLang="en-US" dirty="0"/>
              <a:t>Law Enforcement</a:t>
            </a:r>
          </a:p>
        </p:txBody>
      </p:sp>
      <p:sp>
        <p:nvSpPr>
          <p:cNvPr id="56323" name="Rectangle 3"/>
          <p:cNvSpPr>
            <a:spLocks noGrp="1" noChangeArrowheads="1"/>
          </p:cNvSpPr>
          <p:nvPr>
            <p:ph sz="half" idx="1"/>
          </p:nvPr>
        </p:nvSpPr>
        <p:spPr>
          <a:xfrm>
            <a:off x="457200" y="1981200"/>
            <a:ext cx="4038600" cy="1524000"/>
          </a:xfrm>
        </p:spPr>
        <p:txBody>
          <a:bodyPr/>
          <a:lstStyle/>
          <a:p>
            <a:pPr eaLnBrk="1" hangingPunct="1">
              <a:buFont typeface="Wingdings" pitchFamily="2" charset="2"/>
              <a:buNone/>
              <a:defRPr/>
            </a:pPr>
            <a:r>
              <a:rPr lang="en-US" altLang="en-US"/>
              <a:t>   Disclosure of PHI to Law Enforcement is permitted when:</a:t>
            </a:r>
          </a:p>
        </p:txBody>
      </p:sp>
      <p:sp>
        <p:nvSpPr>
          <p:cNvPr id="56324" name="Rectangle 4"/>
          <p:cNvSpPr>
            <a:spLocks noGrp="1" noChangeArrowheads="1"/>
          </p:cNvSpPr>
          <p:nvPr>
            <p:ph sz="half" idx="2"/>
          </p:nvPr>
        </p:nvSpPr>
        <p:spPr>
          <a:xfrm>
            <a:off x="4572000" y="2438400"/>
            <a:ext cx="4038600" cy="3505200"/>
          </a:xfrm>
        </p:spPr>
        <p:txBody>
          <a:bodyPr/>
          <a:lstStyle/>
          <a:p>
            <a:pPr eaLnBrk="1" hangingPunct="1">
              <a:defRPr/>
            </a:pPr>
            <a:r>
              <a:rPr lang="en-US" altLang="en-US" dirty="0"/>
              <a:t>Required by law.</a:t>
            </a:r>
          </a:p>
          <a:p>
            <a:pPr eaLnBrk="1" hangingPunct="1">
              <a:defRPr/>
            </a:pPr>
            <a:endParaRPr lang="en-US" altLang="en-US" dirty="0"/>
          </a:p>
          <a:p>
            <a:pPr eaLnBrk="1" hangingPunct="1">
              <a:defRPr/>
            </a:pPr>
            <a:r>
              <a:rPr lang="en-US" altLang="en-US" dirty="0"/>
              <a:t>Ordered by a court.</a:t>
            </a:r>
          </a:p>
          <a:p>
            <a:pPr eaLnBrk="1" hangingPunct="1">
              <a:defRPr/>
            </a:pPr>
            <a:endParaRPr lang="en-US" altLang="en-US" dirty="0"/>
          </a:p>
          <a:p>
            <a:pPr eaLnBrk="1" hangingPunct="1">
              <a:defRPr/>
            </a:pPr>
            <a:r>
              <a:rPr lang="en-US" altLang="en-US" dirty="0"/>
              <a:t>Ordered by Administrative Subpoena.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defRPr/>
            </a:pPr>
            <a:r>
              <a:rPr lang="en-US" altLang="en-US" dirty="0"/>
              <a:t>Law Enforcement</a:t>
            </a:r>
          </a:p>
        </p:txBody>
      </p:sp>
      <p:sp>
        <p:nvSpPr>
          <p:cNvPr id="58371" name="Rectangle 3"/>
          <p:cNvSpPr>
            <a:spLocks noGrp="1" noChangeArrowheads="1"/>
          </p:cNvSpPr>
          <p:nvPr>
            <p:ph sz="half" idx="1"/>
          </p:nvPr>
        </p:nvSpPr>
        <p:spPr/>
        <p:txBody>
          <a:bodyPr/>
          <a:lstStyle/>
          <a:p>
            <a:pPr eaLnBrk="1" hangingPunct="1">
              <a:lnSpc>
                <a:spcPct val="80000"/>
              </a:lnSpc>
              <a:defRPr/>
            </a:pPr>
            <a:r>
              <a:rPr lang="en-US" altLang="en-US" sz="2400"/>
              <a:t>When assisting the police to identify or locate a suspect, missing person, or witness, the provider may release:</a:t>
            </a:r>
          </a:p>
        </p:txBody>
      </p:sp>
      <p:sp>
        <p:nvSpPr>
          <p:cNvPr id="58372" name="Rectangle 4"/>
          <p:cNvSpPr>
            <a:spLocks noGrp="1" noChangeArrowheads="1"/>
          </p:cNvSpPr>
          <p:nvPr>
            <p:ph sz="half" idx="2"/>
          </p:nvPr>
        </p:nvSpPr>
        <p:spPr/>
        <p:txBody>
          <a:bodyPr/>
          <a:lstStyle/>
          <a:p>
            <a:pPr eaLnBrk="1" hangingPunct="1">
              <a:lnSpc>
                <a:spcPct val="80000"/>
              </a:lnSpc>
              <a:defRPr/>
            </a:pPr>
            <a:r>
              <a:rPr lang="en-US" altLang="en-US" sz="2000" dirty="0"/>
              <a:t>Name / Address</a:t>
            </a:r>
          </a:p>
          <a:p>
            <a:pPr eaLnBrk="1" hangingPunct="1">
              <a:lnSpc>
                <a:spcPct val="80000"/>
              </a:lnSpc>
              <a:defRPr/>
            </a:pPr>
            <a:endParaRPr lang="en-US" altLang="en-US" sz="2000" dirty="0"/>
          </a:p>
          <a:p>
            <a:pPr eaLnBrk="1" hangingPunct="1">
              <a:lnSpc>
                <a:spcPct val="80000"/>
              </a:lnSpc>
              <a:defRPr/>
            </a:pPr>
            <a:r>
              <a:rPr lang="en-US" altLang="en-US" sz="2000" dirty="0"/>
              <a:t>Date / Place of Birth</a:t>
            </a:r>
          </a:p>
          <a:p>
            <a:pPr eaLnBrk="1" hangingPunct="1">
              <a:lnSpc>
                <a:spcPct val="80000"/>
              </a:lnSpc>
              <a:defRPr/>
            </a:pPr>
            <a:endParaRPr lang="en-US" altLang="en-US" sz="2000" dirty="0"/>
          </a:p>
          <a:p>
            <a:pPr eaLnBrk="1" hangingPunct="1">
              <a:lnSpc>
                <a:spcPct val="80000"/>
              </a:lnSpc>
              <a:defRPr/>
            </a:pPr>
            <a:r>
              <a:rPr lang="en-US" altLang="en-US" sz="2000" dirty="0"/>
              <a:t>Social Security #</a:t>
            </a:r>
          </a:p>
          <a:p>
            <a:pPr eaLnBrk="1" hangingPunct="1">
              <a:lnSpc>
                <a:spcPct val="80000"/>
              </a:lnSpc>
              <a:defRPr/>
            </a:pPr>
            <a:endParaRPr lang="en-US" altLang="en-US" sz="2000" dirty="0"/>
          </a:p>
          <a:p>
            <a:pPr eaLnBrk="1" hangingPunct="1">
              <a:lnSpc>
                <a:spcPct val="80000"/>
              </a:lnSpc>
              <a:defRPr/>
            </a:pPr>
            <a:r>
              <a:rPr lang="en-US" altLang="en-US" sz="2000" dirty="0"/>
              <a:t>Blood Type</a:t>
            </a:r>
          </a:p>
          <a:p>
            <a:pPr eaLnBrk="1" hangingPunct="1">
              <a:lnSpc>
                <a:spcPct val="80000"/>
              </a:lnSpc>
              <a:defRPr/>
            </a:pPr>
            <a:endParaRPr lang="en-US" altLang="en-US" sz="2000" dirty="0"/>
          </a:p>
          <a:p>
            <a:pPr eaLnBrk="1" hangingPunct="1">
              <a:lnSpc>
                <a:spcPct val="80000"/>
              </a:lnSpc>
              <a:defRPr/>
            </a:pPr>
            <a:r>
              <a:rPr lang="en-US" altLang="en-US" sz="2000" dirty="0"/>
              <a:t>Date / Time of Treatment</a:t>
            </a:r>
          </a:p>
          <a:p>
            <a:pPr eaLnBrk="1" hangingPunct="1">
              <a:lnSpc>
                <a:spcPct val="80000"/>
              </a:lnSpc>
              <a:defRPr/>
            </a:pPr>
            <a:endParaRPr lang="en-US" altLang="en-US" sz="2000" dirty="0"/>
          </a:p>
          <a:p>
            <a:pPr eaLnBrk="1" hangingPunct="1">
              <a:lnSpc>
                <a:spcPct val="80000"/>
              </a:lnSpc>
              <a:defRPr/>
            </a:pPr>
            <a:r>
              <a:rPr lang="en-US" altLang="en-US" sz="2000" dirty="0"/>
              <a:t>Distinguishing characteristics – height, weight, tattoos, scars, etc…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7813"/>
            <a:ext cx="8229600" cy="132238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a:lstStyle>
          <a:p>
            <a:pPr eaLnBrk="1" hangingPunct="1">
              <a:defRPr/>
            </a:pPr>
            <a:r>
              <a:rPr lang="en-US" altLang="en-US" kern="0" dirty="0"/>
              <a:t>Law Enforcement</a:t>
            </a:r>
          </a:p>
          <a:p>
            <a:pPr eaLnBrk="1" hangingPunct="1">
              <a:defRPr/>
            </a:pPr>
            <a:r>
              <a:rPr lang="en-US" altLang="en-US" sz="3600" kern="0" dirty="0"/>
              <a:t>Decedents</a:t>
            </a:r>
          </a:p>
        </p:txBody>
      </p:sp>
      <p:sp>
        <p:nvSpPr>
          <p:cNvPr id="7" name="Rectangle 3"/>
          <p:cNvSpPr txBox="1">
            <a:spLocks noChangeArrowheads="1"/>
          </p:cNvSpPr>
          <p:nvPr/>
        </p:nvSpPr>
        <p:spPr>
          <a:xfrm>
            <a:off x="457200" y="1600200"/>
            <a:ext cx="8229600" cy="4683125"/>
          </a:xfrm>
          <a:prstGeom prst="rect">
            <a:avLst/>
          </a:prstGeom>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defRPr/>
            </a:pPr>
            <a:r>
              <a:rPr lang="en-US" altLang="en-US" sz="2300" kern="0" dirty="0"/>
              <a:t>In the Commonwealth of Virginia local law enforcement is required to respond to any unattended death and will conduct an investigation. </a:t>
            </a:r>
          </a:p>
          <a:p>
            <a:pPr eaLnBrk="1" hangingPunct="1">
              <a:defRPr/>
            </a:pPr>
            <a:r>
              <a:rPr lang="en-US" altLang="en-US" sz="2300" kern="0" dirty="0"/>
              <a:t>You may request Law Enforcement anytime you feel an attended death is “suspicious” in nature.</a:t>
            </a:r>
          </a:p>
          <a:p>
            <a:pPr eaLnBrk="1" hangingPunct="1">
              <a:defRPr/>
            </a:pPr>
            <a:r>
              <a:rPr lang="en-US" altLang="en-US" sz="2300" kern="0" dirty="0"/>
              <a:t>You may release PHI to alert law enforcement  of a patient’s death, IF the death </a:t>
            </a:r>
            <a:r>
              <a:rPr lang="en-US" altLang="en-US" sz="2300" kern="0" dirty="0">
                <a:solidFill>
                  <a:srgbClr val="FF0000"/>
                </a:solidFill>
              </a:rPr>
              <a:t>may</a:t>
            </a:r>
            <a:r>
              <a:rPr lang="en-US" altLang="en-US" sz="2300" kern="0" dirty="0"/>
              <a:t> have resulted from criminal activity.</a:t>
            </a:r>
          </a:p>
          <a:p>
            <a:pPr eaLnBrk="1" hangingPunct="1">
              <a:defRPr/>
            </a:pPr>
            <a:r>
              <a:rPr lang="en-US" altLang="en-US" sz="2300" kern="0" dirty="0"/>
              <a:t>You are not required to make a “legal conclusion” that the death resulted from a crime.</a:t>
            </a:r>
          </a:p>
          <a:p>
            <a:pPr eaLnBrk="1" hangingPunct="1">
              <a:defRPr/>
            </a:pPr>
            <a:r>
              <a:rPr lang="en-US" altLang="en-US" sz="2300" kern="0" dirty="0"/>
              <a:t>Only a “suspicion” is required.</a:t>
            </a:r>
          </a:p>
          <a:p>
            <a:pPr eaLnBrk="1" hangingPunct="1">
              <a:defRPr/>
            </a:pPr>
            <a:r>
              <a:rPr lang="en-US" altLang="en-US" sz="2300" kern="0" dirty="0"/>
              <a:t>Note:  there is a general exception for releasing PHI to coroners and funeral directors for non crime-related deaths.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algn="ctr" eaLnBrk="1" hangingPunct="1">
              <a:buFont typeface="Wingdings" pitchFamily="2" charset="2"/>
              <a:buNone/>
              <a:defRPr/>
            </a:pPr>
            <a:r>
              <a:rPr lang="en-US" altLang="en-US" dirty="0"/>
              <a:t>As patient care advocates, EMS Providers </a:t>
            </a:r>
          </a:p>
          <a:p>
            <a:pPr algn="ctr" eaLnBrk="1" hangingPunct="1">
              <a:buFont typeface="Wingdings" pitchFamily="2" charset="2"/>
              <a:buNone/>
              <a:defRPr/>
            </a:pPr>
            <a:r>
              <a:rPr lang="en-US" altLang="en-US" dirty="0"/>
              <a:t>should encourage law enforcement to gain </a:t>
            </a:r>
          </a:p>
          <a:p>
            <a:pPr algn="ctr" eaLnBrk="1" hangingPunct="1">
              <a:buFont typeface="Wingdings" pitchFamily="2" charset="2"/>
              <a:buNone/>
              <a:defRPr/>
            </a:pPr>
            <a:r>
              <a:rPr lang="en-US" altLang="en-US" dirty="0"/>
              <a:t>information directly from the source, when </a:t>
            </a:r>
          </a:p>
          <a:p>
            <a:pPr algn="ctr" eaLnBrk="1" hangingPunct="1">
              <a:buFont typeface="Wingdings" pitchFamily="2" charset="2"/>
              <a:buNone/>
              <a:defRPr/>
            </a:pPr>
            <a:r>
              <a:rPr lang="en-US" altLang="en-US" dirty="0"/>
              <a:t>possible.</a:t>
            </a:r>
          </a:p>
          <a:p>
            <a:pPr algn="ctr" eaLnBrk="1" hangingPunct="1">
              <a:buFont typeface="Wingdings" pitchFamily="2" charset="2"/>
              <a:buNone/>
              <a:defRPr/>
            </a:pPr>
            <a:endParaRPr lang="en-US" altLang="en-US" dirty="0"/>
          </a:p>
          <a:p>
            <a:pPr algn="ctr" eaLnBrk="1" hangingPunct="1">
              <a:buFont typeface="Wingdings" pitchFamily="2" charset="2"/>
              <a:buNone/>
              <a:defRPr/>
            </a:pPr>
            <a:r>
              <a:rPr lang="en-US" altLang="en-US" dirty="0"/>
              <a:t>Any requests for information regarding the incident should be directed to the Department’s Privacy Officer.</a:t>
            </a:r>
          </a:p>
        </p:txBody>
      </p:sp>
      <p:sp>
        <p:nvSpPr>
          <p:cNvPr id="60418" name="Rectangle 2"/>
          <p:cNvSpPr>
            <a:spLocks noGrp="1" noChangeArrowheads="1"/>
          </p:cNvSpPr>
          <p:nvPr>
            <p:ph type="title"/>
          </p:nvPr>
        </p:nvSpPr>
        <p:spPr/>
        <p:txBody>
          <a:bodyPr/>
          <a:lstStyle/>
          <a:p>
            <a:pPr algn="ctr" eaLnBrk="1" hangingPunct="1">
              <a:defRPr/>
            </a:pPr>
            <a:r>
              <a:rPr lang="en-US" altLang="en-US" dirty="0"/>
              <a:t>Law Enforcement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normAutofit lnSpcReduction="10000"/>
          </a:bodyPr>
          <a:lstStyle/>
          <a:p>
            <a:pPr>
              <a:defRPr/>
            </a:pPr>
            <a:r>
              <a:rPr lang="en-US" altLang="en-US" dirty="0"/>
              <a:t>Law Enforcement is not a covered entity; therefore the patient still maintains their right to PHI even when in custody.  PHI must remain protected unless consent is given.</a:t>
            </a:r>
          </a:p>
          <a:p>
            <a:pPr>
              <a:defRPr/>
            </a:pPr>
            <a:r>
              <a:rPr lang="en-US" altLang="en-US" dirty="0"/>
              <a:t>The patient still has the right to consent to transport as long as they are mentally and physically capable to consent, and sign as such even while in custody.</a:t>
            </a:r>
          </a:p>
          <a:p>
            <a:pPr>
              <a:defRPr/>
            </a:pPr>
            <a:r>
              <a:rPr lang="en-US" altLang="en-US" dirty="0"/>
              <a:t>When releasing a patient to Law Enforcement custody (patient refusing transport to the hospital by ambulance), they are not providing medical care; therefore, we do not share PHI without consent from the patient.</a:t>
            </a:r>
          </a:p>
        </p:txBody>
      </p:sp>
      <p:sp>
        <p:nvSpPr>
          <p:cNvPr id="60418" name="Rectangle 2"/>
          <p:cNvSpPr>
            <a:spLocks noGrp="1" noChangeArrowheads="1"/>
          </p:cNvSpPr>
          <p:nvPr>
            <p:ph type="title"/>
          </p:nvPr>
        </p:nvSpPr>
        <p:spPr/>
        <p:txBody>
          <a:bodyPr/>
          <a:lstStyle/>
          <a:p>
            <a:pPr algn="ctr" eaLnBrk="1" hangingPunct="1">
              <a:defRPr/>
            </a:pPr>
            <a:r>
              <a:rPr lang="en-US" altLang="en-US" dirty="0"/>
              <a:t>Law Enforcement</a:t>
            </a:r>
          </a:p>
        </p:txBody>
      </p:sp>
    </p:spTree>
    <p:extLst>
      <p:ext uri="{BB962C8B-B14F-4D97-AF65-F5344CB8AC3E}">
        <p14:creationId xmlns:p14="http://schemas.microsoft.com/office/powerpoint/2010/main" val="2819090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57200" y="1295400"/>
            <a:ext cx="2819400" cy="4800600"/>
          </a:xfrm>
        </p:spPr>
        <p:txBody>
          <a:bodyPr>
            <a:normAutofit lnSpcReduction="10000"/>
          </a:bodyPr>
          <a:lstStyle/>
          <a:p>
            <a:pPr algn="ctr" eaLnBrk="1" hangingPunct="1">
              <a:buFont typeface="Wingdings" pitchFamily="2" charset="2"/>
              <a:buNone/>
              <a:defRPr/>
            </a:pPr>
            <a:r>
              <a:rPr lang="en-US" altLang="en-US" dirty="0"/>
              <a:t> </a:t>
            </a:r>
          </a:p>
          <a:p>
            <a:pPr algn="ctr" eaLnBrk="1" hangingPunct="1">
              <a:buFont typeface="Wingdings" pitchFamily="2" charset="2"/>
              <a:buNone/>
              <a:defRPr/>
            </a:pPr>
            <a:r>
              <a:rPr lang="en-US" altLang="en-US" dirty="0"/>
              <a:t> The U. S. Department of Health and Human Services may impose civil penalties on a covered entity for failure to comply with a Privacy Rule requirement.</a:t>
            </a:r>
          </a:p>
          <a:p>
            <a:pPr algn="ctr" eaLnBrk="1" hangingPunct="1">
              <a:buFont typeface="Wingdings" pitchFamily="2" charset="2"/>
              <a:buNone/>
              <a:defRPr/>
            </a:pPr>
            <a:endParaRPr lang="en-US" altLang="en-US" dirty="0"/>
          </a:p>
        </p:txBody>
      </p:sp>
      <p:sp>
        <p:nvSpPr>
          <p:cNvPr id="62466" name="Rectangle 2"/>
          <p:cNvSpPr>
            <a:spLocks noGrp="1" noChangeArrowheads="1"/>
          </p:cNvSpPr>
          <p:nvPr>
            <p:ph type="title"/>
          </p:nvPr>
        </p:nvSpPr>
        <p:spPr>
          <a:xfrm>
            <a:off x="457200" y="152400"/>
            <a:ext cx="8229600" cy="1219200"/>
          </a:xfrm>
        </p:spPr>
        <p:txBody>
          <a:bodyPr/>
          <a:lstStyle/>
          <a:p>
            <a:pPr algn="ctr" eaLnBrk="1" hangingPunct="1">
              <a:defRPr/>
            </a:pPr>
            <a:r>
              <a:rPr lang="en-US" altLang="en-US" dirty="0"/>
              <a:t>Civil Penalties</a:t>
            </a:r>
          </a:p>
        </p:txBody>
      </p:sp>
      <p:graphicFrame>
        <p:nvGraphicFramePr>
          <p:cNvPr id="3" name="Table 2">
            <a:extLst>
              <a:ext uri="{FF2B5EF4-FFF2-40B4-BE49-F238E27FC236}">
                <a16:creationId xmlns:a16="http://schemas.microsoft.com/office/drawing/2014/main" id="{E7115BC0-95EC-4233-81C0-0B2731DBFF96}"/>
              </a:ext>
            </a:extLst>
          </p:cNvPr>
          <p:cNvGraphicFramePr>
            <a:graphicFrameLocks noGrp="1"/>
          </p:cNvGraphicFramePr>
          <p:nvPr>
            <p:extLst>
              <p:ext uri="{D42A27DB-BD31-4B8C-83A1-F6EECF244321}">
                <p14:modId xmlns:p14="http://schemas.microsoft.com/office/powerpoint/2010/main" val="1266396845"/>
              </p:ext>
            </p:extLst>
          </p:nvPr>
        </p:nvGraphicFramePr>
        <p:xfrm>
          <a:off x="3276600" y="1356519"/>
          <a:ext cx="5486400" cy="4752990"/>
        </p:xfrm>
        <a:graphic>
          <a:graphicData uri="http://schemas.openxmlformats.org/drawingml/2006/table">
            <a:tbl>
              <a:tblPr/>
              <a:tblGrid>
                <a:gridCol w="762000">
                  <a:extLst>
                    <a:ext uri="{9D8B030D-6E8A-4147-A177-3AD203B41FA5}">
                      <a16:colId xmlns:a16="http://schemas.microsoft.com/office/drawing/2014/main" val="1736161122"/>
                    </a:ext>
                  </a:extLst>
                </a:gridCol>
                <a:gridCol w="1096296">
                  <a:extLst>
                    <a:ext uri="{9D8B030D-6E8A-4147-A177-3AD203B41FA5}">
                      <a16:colId xmlns:a16="http://schemas.microsoft.com/office/drawing/2014/main" val="1241126838"/>
                    </a:ext>
                  </a:extLst>
                </a:gridCol>
                <a:gridCol w="1035333">
                  <a:extLst>
                    <a:ext uri="{9D8B030D-6E8A-4147-A177-3AD203B41FA5}">
                      <a16:colId xmlns:a16="http://schemas.microsoft.com/office/drawing/2014/main" val="3279060067"/>
                    </a:ext>
                  </a:extLst>
                </a:gridCol>
                <a:gridCol w="1336204">
                  <a:extLst>
                    <a:ext uri="{9D8B030D-6E8A-4147-A177-3AD203B41FA5}">
                      <a16:colId xmlns:a16="http://schemas.microsoft.com/office/drawing/2014/main" val="1134528369"/>
                    </a:ext>
                  </a:extLst>
                </a:gridCol>
                <a:gridCol w="1256567">
                  <a:extLst>
                    <a:ext uri="{9D8B030D-6E8A-4147-A177-3AD203B41FA5}">
                      <a16:colId xmlns:a16="http://schemas.microsoft.com/office/drawing/2014/main" val="1685141485"/>
                    </a:ext>
                  </a:extLst>
                </a:gridCol>
              </a:tblGrid>
              <a:tr h="1240437">
                <a:tc>
                  <a:txBody>
                    <a:bodyPr/>
                    <a:lstStyle/>
                    <a:p>
                      <a:r>
                        <a:rPr lang="en-US" sz="1300" b="1" dirty="0">
                          <a:solidFill>
                            <a:schemeClr val="bg1"/>
                          </a:solidFill>
                          <a:effectLst/>
                        </a:rPr>
                        <a:t>Penalty Tier</a:t>
                      </a:r>
                      <a:endParaRPr lang="en-US" sz="1300" dirty="0">
                        <a:solidFill>
                          <a:schemeClr val="bg1"/>
                        </a:solidFill>
                        <a:effectLst/>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rPr>
                        <a:t>Level of Culpability</a:t>
                      </a:r>
                      <a:endParaRPr lang="en-US" sz="1300" dirty="0">
                        <a:solidFill>
                          <a:schemeClr val="bg1"/>
                        </a:solidFill>
                        <a:effectLst/>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r>
                        <a:rPr lang="en-US" sz="1300" b="1" dirty="0">
                          <a:solidFill>
                            <a:schemeClr val="bg1"/>
                          </a:solidFill>
                          <a:effectLst/>
                        </a:rPr>
                        <a:t>Minimum Penalty per Violation</a:t>
                      </a:r>
                      <a:endParaRPr lang="en-US" sz="1300" dirty="0">
                        <a:solidFill>
                          <a:schemeClr val="bg1"/>
                        </a:solidFill>
                        <a:effectLst/>
                      </a:endParaRPr>
                    </a:p>
                    <a:p>
                      <a:pPr fontAlgn="base"/>
                      <a:r>
                        <a:rPr lang="en-US" sz="1300" b="1" dirty="0">
                          <a:solidFill>
                            <a:schemeClr val="bg1"/>
                          </a:solidFill>
                          <a:effectLst/>
                        </a:rPr>
                        <a:t>(2019)</a:t>
                      </a:r>
                      <a:endParaRPr lang="en-US" sz="1300" dirty="0">
                        <a:solidFill>
                          <a:schemeClr val="bg1"/>
                        </a:solidFill>
                        <a:effectLst/>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r>
                        <a:rPr lang="en-US" sz="1300" b="1" dirty="0">
                          <a:solidFill>
                            <a:schemeClr val="bg1"/>
                          </a:solidFill>
                          <a:effectLst/>
                        </a:rPr>
                        <a:t>Maximum Penalty per Violation</a:t>
                      </a:r>
                      <a:endParaRPr lang="en-US" sz="1300" dirty="0">
                        <a:solidFill>
                          <a:schemeClr val="bg1"/>
                        </a:solidFill>
                        <a:effectLst/>
                      </a:endParaRPr>
                    </a:p>
                    <a:p>
                      <a:pPr fontAlgn="base"/>
                      <a:r>
                        <a:rPr lang="en-US" sz="1300" b="1" dirty="0">
                          <a:solidFill>
                            <a:schemeClr val="bg1"/>
                          </a:solidFill>
                          <a:effectLst/>
                        </a:rPr>
                        <a:t>(2019)</a:t>
                      </a:r>
                      <a:endParaRPr lang="en-US" sz="1300" dirty="0">
                        <a:solidFill>
                          <a:schemeClr val="bg1"/>
                        </a:solidFill>
                        <a:effectLst/>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fontAlgn="base"/>
                      <a:r>
                        <a:rPr lang="en-US" sz="1300" b="1" dirty="0">
                          <a:solidFill>
                            <a:schemeClr val="bg1"/>
                          </a:solidFill>
                          <a:effectLst/>
                        </a:rPr>
                        <a:t>New Maximum Annual Penalty</a:t>
                      </a:r>
                      <a:endParaRPr lang="en-US" sz="1300" dirty="0">
                        <a:solidFill>
                          <a:schemeClr val="bg1"/>
                        </a:solidFill>
                        <a:effectLst/>
                      </a:endParaRPr>
                    </a:p>
                    <a:p>
                      <a:pPr fontAlgn="base"/>
                      <a:r>
                        <a:rPr lang="en-US" sz="1300" b="1" dirty="0">
                          <a:solidFill>
                            <a:schemeClr val="bg1"/>
                          </a:solidFill>
                          <a:effectLst/>
                        </a:rPr>
                        <a:t>(2019)*</a:t>
                      </a:r>
                      <a:endParaRPr lang="en-US" sz="1300" dirty="0">
                        <a:solidFill>
                          <a:schemeClr val="bg1"/>
                        </a:solidFill>
                        <a:effectLst/>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52189334"/>
                  </a:ext>
                </a:extLst>
              </a:tr>
              <a:tr h="467177">
                <a:tc>
                  <a:txBody>
                    <a:bodyPr/>
                    <a:lstStyle/>
                    <a:p>
                      <a:r>
                        <a:rPr lang="en-US" sz="1300" dirty="0">
                          <a:solidFill>
                            <a:schemeClr val="bg1"/>
                          </a:solidFill>
                          <a:effectLst/>
                        </a:rPr>
                        <a:t>1</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dirty="0">
                          <a:solidFill>
                            <a:schemeClr val="bg1"/>
                          </a:solidFill>
                          <a:effectLst/>
                        </a:rPr>
                        <a:t>No Knowledge</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$117</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$58,490</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$1,754,698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053989808"/>
                  </a:ext>
                </a:extLst>
              </a:tr>
              <a:tr h="519383">
                <a:tc>
                  <a:txBody>
                    <a:bodyPr/>
                    <a:lstStyle/>
                    <a:p>
                      <a:r>
                        <a:rPr lang="en-US" sz="1300">
                          <a:solidFill>
                            <a:schemeClr val="bg1"/>
                          </a:solidFill>
                          <a:effectLst/>
                        </a:rPr>
                        <a:t>2</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dirty="0">
                          <a:solidFill>
                            <a:schemeClr val="bg1"/>
                          </a:solidFill>
                          <a:effectLst/>
                        </a:rPr>
                        <a:t>Reasonable Cause</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$1,170</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$58,490</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$1,754,698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24643600"/>
                  </a:ext>
                </a:extLst>
              </a:tr>
              <a:tr h="1047122">
                <a:tc>
                  <a:txBody>
                    <a:bodyPr/>
                    <a:lstStyle/>
                    <a:p>
                      <a:r>
                        <a:rPr lang="en-US" sz="1300">
                          <a:solidFill>
                            <a:schemeClr val="bg1"/>
                          </a:solidFill>
                          <a:effectLst/>
                        </a:rPr>
                        <a:t>3</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dirty="0">
                          <a:solidFill>
                            <a:schemeClr val="bg1"/>
                          </a:solidFill>
                          <a:effectLst/>
                        </a:rPr>
                        <a:t>Willful Neglect – Corrective Action Taken</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$11,698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$58,490</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$1,754,698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733686208"/>
                  </a:ext>
                </a:extLst>
              </a:tr>
              <a:tr h="1465362">
                <a:tc>
                  <a:txBody>
                    <a:bodyPr/>
                    <a:lstStyle/>
                    <a:p>
                      <a:r>
                        <a:rPr lang="en-US" sz="1300">
                          <a:solidFill>
                            <a:schemeClr val="bg1"/>
                          </a:solidFill>
                          <a:effectLst/>
                        </a:rPr>
                        <a:t>4</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a:solidFill>
                            <a:schemeClr val="bg1"/>
                          </a:solidFill>
                          <a:effectLst/>
                        </a:rPr>
                        <a:t>Willful Neglect – No Corrective Action Taken</a:t>
                      </a: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$58,490</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$1,754,698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300" b="1" dirty="0">
                          <a:solidFill>
                            <a:schemeClr val="bg1"/>
                          </a:solidFill>
                          <a:effectLst/>
                          <a:latin typeface="Arial" panose="020B0604020202020204" pitchFamily="34" charset="0"/>
                          <a:cs typeface="Arial" panose="020B0604020202020204" pitchFamily="34" charset="0"/>
                        </a:rPr>
                        <a:t>$1,754,698</a:t>
                      </a:r>
                      <a:endParaRPr lang="en-US" sz="1300" dirty="0">
                        <a:solidFill>
                          <a:schemeClr val="bg1"/>
                        </a:solidFill>
                        <a:effectLst/>
                        <a:latin typeface="Arial" panose="020B0604020202020204" pitchFamily="34" charset="0"/>
                        <a:cs typeface="Arial" panose="020B0604020202020204" pitchFamily="34" charset="0"/>
                      </a:endParaRPr>
                    </a:p>
                  </a:txBody>
                  <a:tcPr marL="56298" marR="56298" marT="42223" marB="42223"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4665465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p:txBody>
          <a:bodyPr>
            <a:normAutofit fontScale="92500" lnSpcReduction="10000"/>
          </a:bodyPr>
          <a:lstStyle/>
          <a:p>
            <a:pPr>
              <a:defRPr/>
            </a:pPr>
            <a:r>
              <a:rPr lang="en-US" dirty="0"/>
              <a:t>A person who knowingly obtains or discloses individually identifiable health information in violation of HIPAA faces a fine of $50,000 and up to one-year imprisonment.</a:t>
            </a:r>
          </a:p>
          <a:p>
            <a:pPr>
              <a:defRPr/>
            </a:pPr>
            <a:r>
              <a:rPr lang="en-US" dirty="0"/>
              <a:t>The criminal penalties increase to $100,000 and up to five years imprisonment if the wrongful conduct involves false pretenses, and to $250,000 and up to ten years imprisonment if the wrongful conduct involves the intent to sell, transfer, or use individually identifiable health information for commercial advantage, personal gain, or malicious harm.</a:t>
            </a:r>
          </a:p>
          <a:p>
            <a:pPr>
              <a:defRPr/>
            </a:pPr>
            <a:r>
              <a:rPr lang="en-US" altLang="en-US" dirty="0"/>
              <a:t>Criminal sanctions are enforced by the U. S. Department of Justice.</a:t>
            </a:r>
          </a:p>
          <a:p>
            <a:pPr lvl="8">
              <a:defRPr/>
            </a:pPr>
            <a:r>
              <a:rPr lang="en-US" dirty="0"/>
              <a:t>Pub. L. 104-191; 42 U.S.C. §1320d-6. </a:t>
            </a:r>
            <a:endParaRPr lang="en-US" altLang="en-US" dirty="0"/>
          </a:p>
        </p:txBody>
      </p:sp>
      <p:sp>
        <p:nvSpPr>
          <p:cNvPr id="63490" name="Rectangle 2"/>
          <p:cNvSpPr>
            <a:spLocks noGrp="1" noChangeArrowheads="1"/>
          </p:cNvSpPr>
          <p:nvPr>
            <p:ph type="title"/>
          </p:nvPr>
        </p:nvSpPr>
        <p:spPr/>
        <p:txBody>
          <a:bodyPr/>
          <a:lstStyle/>
          <a:p>
            <a:pPr eaLnBrk="1" hangingPunct="1">
              <a:defRPr/>
            </a:pPr>
            <a:r>
              <a:rPr lang="en-US" altLang="en-US" dirty="0"/>
              <a:t>Criminal Penalties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6858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b="1" dirty="0">
                <a:solidFill>
                  <a:srgbClr val="92D050"/>
                </a:solidFill>
                <a:latin typeface="+mn-lt"/>
                <a:cs typeface="Times New Roman" pitchFamily="18" charset="0"/>
              </a:rPr>
              <a:t>HIPAA</a:t>
            </a:r>
            <a:endParaRPr lang="en-US" altLang="en-US" sz="3200" dirty="0">
              <a:solidFill>
                <a:srgbClr val="92D050"/>
              </a:solidFill>
              <a:latin typeface="+mn-lt"/>
              <a:cs typeface="Times New Roman" pitchFamily="18" charset="0"/>
            </a:endParaRPr>
          </a:p>
          <a:p>
            <a:pPr algn="ctr">
              <a:defRPr/>
            </a:pPr>
            <a:r>
              <a:rPr lang="en-US" altLang="en-US" sz="3200" b="1" dirty="0">
                <a:solidFill>
                  <a:srgbClr val="92D050"/>
                </a:solidFill>
                <a:latin typeface="+mn-lt"/>
              </a:rPr>
              <a:t>Scenario One</a:t>
            </a:r>
          </a:p>
          <a:p>
            <a:pPr algn="ctr">
              <a:defRPr/>
            </a:pPr>
            <a:endParaRPr lang="en-US" altLang="en-US" sz="2400" dirty="0">
              <a:latin typeface="Times New Roman" pitchFamily="18" charset="0"/>
            </a:endParaRPr>
          </a:p>
        </p:txBody>
      </p:sp>
      <p:sp>
        <p:nvSpPr>
          <p:cNvPr id="6" name="Rectangle 3"/>
          <p:cNvSpPr>
            <a:spLocks noChangeArrowheads="1"/>
          </p:cNvSpPr>
          <p:nvPr/>
        </p:nvSpPr>
        <p:spPr bwMode="auto">
          <a:xfrm>
            <a:off x="533400" y="2008188"/>
            <a:ext cx="8305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defRPr/>
            </a:pPr>
            <a:r>
              <a:rPr lang="en-US" altLang="en-US" sz="1200" dirty="0">
                <a:latin typeface="Arial" charset="0"/>
                <a:cs typeface="Times New Roman" pitchFamily="18" charset="0"/>
              </a:rPr>
              <a:t> </a:t>
            </a:r>
            <a:endParaRPr lang="en-US" altLang="en-US" sz="1000" dirty="0">
              <a:latin typeface="Times New Roman" pitchFamily="18" charset="0"/>
              <a:cs typeface="Times New Roman" pitchFamily="18" charset="0"/>
            </a:endParaRPr>
          </a:p>
          <a:p>
            <a:pPr>
              <a:defRPr/>
            </a:pPr>
            <a:r>
              <a:rPr lang="en-US" altLang="en-US" sz="2400" dirty="0">
                <a:latin typeface="+mn-lt"/>
                <a:cs typeface="Times New Roman" pitchFamily="18" charset="0"/>
              </a:rPr>
              <a:t>You and your partner respond for a neighbor who suffers from depression.  You discover during your assessment that the patient has had suicidal thoughts.  After the call, you are concerned that other First Responders in your community need to know the extent of the patient’s illness so they can watch for warning signs should the depression deepen.  </a:t>
            </a:r>
          </a:p>
          <a:p>
            <a:pPr>
              <a:defRPr/>
            </a:pPr>
            <a:r>
              <a:rPr lang="en-US" altLang="en-US" sz="2400" dirty="0">
                <a:latin typeface="+mn-lt"/>
                <a:cs typeface="Times New Roman" pitchFamily="18" charset="0"/>
              </a:rPr>
              <a:t> </a:t>
            </a:r>
          </a:p>
          <a:p>
            <a:pPr>
              <a:defRPr/>
            </a:pPr>
            <a:r>
              <a:rPr lang="en-US" altLang="en-US" sz="2400" dirty="0">
                <a:latin typeface="+mn-lt"/>
                <a:cs typeface="Times New Roman" pitchFamily="18" charset="0"/>
              </a:rPr>
              <a:t>Can you share what you have learned with you fellow First Responders?</a:t>
            </a:r>
            <a:r>
              <a:rPr lang="en-US" altLang="en-US" sz="2400" dirty="0">
                <a:latin typeface="+mn-lt"/>
              </a:rPr>
              <a:t> </a:t>
            </a:r>
          </a:p>
        </p:txBody>
      </p:sp>
    </p:spTree>
    <p:extLst>
      <p:ext uri="{BB962C8B-B14F-4D97-AF65-F5344CB8AC3E}">
        <p14:creationId xmlns:p14="http://schemas.microsoft.com/office/powerpoint/2010/main" val="2980646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Answer	</a:t>
            </a:r>
          </a:p>
        </p:txBody>
      </p:sp>
      <p:sp>
        <p:nvSpPr>
          <p:cNvPr id="3" name="Content Placeholder 2"/>
          <p:cNvSpPr>
            <a:spLocks noGrp="1"/>
          </p:cNvSpPr>
          <p:nvPr>
            <p:ph idx="1"/>
          </p:nvPr>
        </p:nvSpPr>
        <p:spPr/>
        <p:txBody>
          <a:bodyPr/>
          <a:lstStyle/>
          <a:p>
            <a:r>
              <a:rPr lang="en-US" altLang="en-US" dirty="0"/>
              <a:t>No, this is a breach of confidentiality.</a:t>
            </a:r>
          </a:p>
          <a:p>
            <a:endParaRPr lang="en-US" dirty="0"/>
          </a:p>
        </p:txBody>
      </p:sp>
    </p:spTree>
    <p:extLst>
      <p:ext uri="{BB962C8B-B14F-4D97-AF65-F5344CB8AC3E}">
        <p14:creationId xmlns:p14="http://schemas.microsoft.com/office/powerpoint/2010/main" val="414950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2438400"/>
            <a:ext cx="7772400" cy="4114800"/>
          </a:xfrm>
          <a:prstGeom prst="rect">
            <a:avLst/>
          </a:prstGeom>
          <a:ln w="6350" cap="rnd">
            <a:noFill/>
          </a:ln>
        </p:spPr>
        <p:txBody>
          <a:bodyPr vert="horz"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defRPr/>
            </a:pPr>
            <a:br>
              <a:rPr lang="en-US" altLang="en-US" sz="1800" dirty="0">
                <a:cs typeface="Times New Roman" pitchFamily="18" charset="0"/>
              </a:rPr>
            </a:br>
            <a:r>
              <a:rPr lang="en-US" altLang="en-US" sz="1800" dirty="0">
                <a:cs typeface="Arial" charset="0"/>
              </a:rPr>
              <a:t>?</a:t>
            </a:r>
          </a:p>
        </p:txBody>
      </p:sp>
      <p:sp>
        <p:nvSpPr>
          <p:cNvPr id="6" name="Rectangle 4"/>
          <p:cNvSpPr>
            <a:spLocks noChangeArrowheads="1"/>
          </p:cNvSpPr>
          <p:nvPr/>
        </p:nvSpPr>
        <p:spPr bwMode="auto">
          <a:xfrm>
            <a:off x="304800" y="304800"/>
            <a:ext cx="8458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tx1"/>
              </a:buClr>
              <a:buSzPct val="65000"/>
              <a:buFont typeface="Wingdings" pitchFamily="2" charset="2"/>
              <a:buChar char="n"/>
              <a:defRPr sz="2800">
                <a:solidFill>
                  <a:schemeClr val="tx1"/>
                </a:solidFill>
                <a:latin typeface="Tahoma" charset="0"/>
              </a:defRPr>
            </a:lvl2pPr>
            <a:lvl3pPr marL="1143000" indent="-228600">
              <a:spcBef>
                <a:spcPct val="20000"/>
              </a:spcBef>
              <a:buClr>
                <a:schemeClr val="accent2"/>
              </a:buClr>
              <a:buSzPct val="65000"/>
              <a:buFont typeface="Wingdings" pitchFamily="2" charset="2"/>
              <a:buChar char="n"/>
              <a:defRPr sz="2400">
                <a:solidFill>
                  <a:schemeClr val="tx1"/>
                </a:solidFill>
                <a:latin typeface="Tahoma"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charset="0"/>
              </a:defRPr>
            </a:lvl4pPr>
            <a:lvl5pPr marL="2057400" indent="-228600">
              <a:spcBef>
                <a:spcPct val="20000"/>
              </a:spcBef>
              <a:buClr>
                <a:schemeClr val="fo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4400" i="1">
                <a:solidFill>
                  <a:schemeClr val="tx2"/>
                </a:solidFill>
                <a:latin typeface="Arial" charset="0"/>
                <a:cs typeface="Arial" charset="0"/>
              </a:rPr>
              <a:t> </a:t>
            </a:r>
            <a:br>
              <a:rPr lang="en-US" altLang="en-US" sz="4400" i="1">
                <a:solidFill>
                  <a:schemeClr val="tx2"/>
                </a:solidFill>
                <a:latin typeface="Times New Roman" pitchFamily="18" charset="0"/>
                <a:cs typeface="Times New Roman" pitchFamily="18" charset="0"/>
              </a:rPr>
            </a:br>
            <a:endParaRPr lang="en-US" altLang="en-US" sz="4400" i="1">
              <a:solidFill>
                <a:schemeClr val="tx2"/>
              </a:solidFill>
              <a:latin typeface="Arial" charset="0"/>
              <a:cs typeface="Arial" charset="0"/>
            </a:endParaRPr>
          </a:p>
        </p:txBody>
      </p:sp>
      <p:sp>
        <p:nvSpPr>
          <p:cNvPr id="7" name="Rectangle 5"/>
          <p:cNvSpPr>
            <a:spLocks noChangeArrowheads="1"/>
          </p:cNvSpPr>
          <p:nvPr/>
        </p:nvSpPr>
        <p:spPr bwMode="auto">
          <a:xfrm>
            <a:off x="2784475" y="588963"/>
            <a:ext cx="29591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n-US" sz="3200" b="1" dirty="0">
                <a:solidFill>
                  <a:schemeClr val="tx2"/>
                </a:solidFill>
                <a:latin typeface="+mn-lt"/>
                <a:cs typeface="Arial" charset="0"/>
              </a:rPr>
              <a:t>HIPAA </a:t>
            </a:r>
            <a:br>
              <a:rPr lang="en-US" altLang="en-US" sz="3200" b="1" dirty="0">
                <a:solidFill>
                  <a:schemeClr val="tx2"/>
                </a:solidFill>
                <a:latin typeface="+mn-lt"/>
                <a:cs typeface="Arial" charset="0"/>
              </a:rPr>
            </a:br>
            <a:r>
              <a:rPr lang="en-US" altLang="en-US" sz="3200" b="1" dirty="0">
                <a:solidFill>
                  <a:schemeClr val="tx2"/>
                </a:solidFill>
                <a:latin typeface="+mn-lt"/>
                <a:cs typeface="Arial" charset="0"/>
              </a:rPr>
              <a:t>Scenario Two</a:t>
            </a:r>
          </a:p>
        </p:txBody>
      </p:sp>
      <p:sp>
        <p:nvSpPr>
          <p:cNvPr id="8" name="Text Box 7"/>
          <p:cNvSpPr txBox="1">
            <a:spLocks noChangeArrowheads="1"/>
          </p:cNvSpPr>
          <p:nvPr/>
        </p:nvSpPr>
        <p:spPr bwMode="auto">
          <a:xfrm>
            <a:off x="609600" y="2286000"/>
            <a:ext cx="78486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800" dirty="0">
                <a:latin typeface="+mn-lt"/>
              </a:rPr>
              <a:t>There is a call in your town.  It involves the treatment of an entrapped farmer who subsequently dies from his injuries.  You are concerned that a Critical Incident Stress Debriefing might lead to a violation of HIPAA.</a:t>
            </a:r>
          </a:p>
          <a:p>
            <a:pPr>
              <a:spcBef>
                <a:spcPct val="50000"/>
              </a:spcBef>
              <a:defRPr/>
            </a:pPr>
            <a:r>
              <a:rPr lang="en-US" altLang="en-US" sz="2800" dirty="0">
                <a:latin typeface="+mn-lt"/>
              </a:rPr>
              <a:t>Should you be concerned?</a:t>
            </a:r>
          </a:p>
        </p:txBody>
      </p:sp>
    </p:spTree>
    <p:extLst>
      <p:ext uri="{BB962C8B-B14F-4D97-AF65-F5344CB8AC3E}">
        <p14:creationId xmlns:p14="http://schemas.microsoft.com/office/powerpoint/2010/main" val="396644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idx="1"/>
          </p:nvPr>
        </p:nvSpPr>
        <p:spPr>
          <a:xfrm>
            <a:off x="457200" y="1447800"/>
            <a:ext cx="8229600" cy="4114800"/>
          </a:xfrm>
        </p:spPr>
        <p:txBody>
          <a:bodyPr/>
          <a:lstStyle/>
          <a:p>
            <a:pPr eaLnBrk="1" hangingPunct="1">
              <a:defRPr/>
            </a:pPr>
            <a:r>
              <a:rPr lang="en-US" altLang="en-US" dirty="0"/>
              <a:t>The intent of the Privacy Rule is to provide basic rights regarding the use of “Protected Health Information” (PHI).</a:t>
            </a:r>
          </a:p>
          <a:p>
            <a:pPr eaLnBrk="1" hangingPunct="1">
              <a:defRPr/>
            </a:pPr>
            <a:r>
              <a:rPr lang="en-US" altLang="en-US" dirty="0"/>
              <a:t>It protects all “individually identifiable health information.”</a:t>
            </a:r>
          </a:p>
          <a:p>
            <a:pPr eaLnBrk="1" hangingPunct="1">
              <a:defRPr/>
            </a:pPr>
            <a:r>
              <a:rPr lang="en-US" altLang="en-US" dirty="0"/>
              <a:t>Electronic, paper, or oral.</a:t>
            </a:r>
          </a:p>
          <a:p>
            <a:pPr eaLnBrk="1" hangingPunct="1">
              <a:defRPr/>
            </a:pPr>
            <a:r>
              <a:rPr lang="en-US" altLang="en-US" dirty="0"/>
              <a:t>Applies to “covered entities.”</a:t>
            </a:r>
          </a:p>
          <a:p>
            <a:pPr eaLnBrk="1" hangingPunct="1">
              <a:buFont typeface="Wingdings" pitchFamily="2" charset="2"/>
              <a:buNone/>
              <a:defRPr/>
            </a:pPr>
            <a:endParaRPr lang="en-US" altLang="en-US" dirty="0"/>
          </a:p>
          <a:p>
            <a:pPr eaLnBrk="1" hangingPunct="1">
              <a:buFont typeface="Wingdings" pitchFamily="2" charset="2"/>
              <a:buNone/>
              <a:defRPr/>
            </a:pPr>
            <a:endParaRPr lang="en-US" altLang="en-US" dirty="0"/>
          </a:p>
        </p:txBody>
      </p:sp>
      <p:sp>
        <p:nvSpPr>
          <p:cNvPr id="34818" name="Rectangle 2"/>
          <p:cNvSpPr>
            <a:spLocks noGrp="1" noChangeArrowheads="1"/>
          </p:cNvSpPr>
          <p:nvPr>
            <p:ph type="title"/>
          </p:nvPr>
        </p:nvSpPr>
        <p:spPr/>
        <p:txBody>
          <a:bodyPr>
            <a:normAutofit fontScale="90000"/>
          </a:bodyPr>
          <a:lstStyle/>
          <a:p>
            <a:pPr eaLnBrk="1" hangingPunct="1">
              <a:defRPr/>
            </a:pPr>
            <a:r>
              <a:rPr lang="en-US" altLang="en-US" sz="4000"/>
              <a:t>The Privacy Rule</a:t>
            </a:r>
            <a:br>
              <a:rPr lang="en-US" altLang="en-US" sz="4000"/>
            </a:br>
            <a:endParaRPr lang="en-US" altLang="en-US" sz="4000"/>
          </a:p>
        </p:txBody>
      </p:sp>
      <p:pic>
        <p:nvPicPr>
          <p:cNvPr id="5124" name="Picture 7" descr="do-Not-Enter-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00600"/>
            <a:ext cx="47815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2192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pPr>
            <a:r>
              <a:rPr lang="en-US" dirty="0"/>
              <a:t>Answer	</a:t>
            </a:r>
          </a:p>
        </p:txBody>
      </p:sp>
      <p:sp>
        <p:nvSpPr>
          <p:cNvPr id="3" name="Content Placeholder 2"/>
          <p:cNvSpPr txBox="1">
            <a:spLocks/>
          </p:cNvSpPr>
          <p:nvPr/>
        </p:nvSpPr>
        <p:spPr>
          <a:xfrm>
            <a:off x="457200" y="1524000"/>
            <a:ext cx="8229600" cy="4572000"/>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buFont typeface="Arial" panose="020B0604020202020204" pitchFamily="34" charset="0"/>
              <a:buChar char="•"/>
              <a:defRPr/>
            </a:pPr>
            <a:r>
              <a:rPr lang="en-US" altLang="en-US" dirty="0"/>
              <a:t>No, a Critical Incident Stress Debriefing is held with only those providers involved in the call.  The rules of CISM is that everything said at the debriefing is confidential.</a:t>
            </a:r>
          </a:p>
        </p:txBody>
      </p:sp>
    </p:spTree>
    <p:extLst>
      <p:ext uri="{BB962C8B-B14F-4D97-AF65-F5344CB8AC3E}">
        <p14:creationId xmlns:p14="http://schemas.microsoft.com/office/powerpoint/2010/main" val="2611100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62000" y="533400"/>
            <a:ext cx="746760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2800" b="1" dirty="0">
                <a:solidFill>
                  <a:srgbClr val="92D050"/>
                </a:solidFill>
                <a:latin typeface="+mn-lt"/>
              </a:rPr>
              <a:t>Scenario Three</a:t>
            </a:r>
          </a:p>
        </p:txBody>
      </p:sp>
      <p:sp>
        <p:nvSpPr>
          <p:cNvPr id="4" name="Text Box 4"/>
          <p:cNvSpPr txBox="1">
            <a:spLocks noChangeArrowheads="1"/>
          </p:cNvSpPr>
          <p:nvPr/>
        </p:nvSpPr>
        <p:spPr bwMode="auto">
          <a:xfrm>
            <a:off x="685800" y="2362200"/>
            <a:ext cx="807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You are in charge of presenting a CE session for the monthly meeting of First Responders.  You want to share some of the details of a recent call, but you are concerned you will be in violation of HIPAA because the patient is a resident in your town.  </a:t>
            </a:r>
          </a:p>
          <a:p>
            <a:pPr>
              <a:spcBef>
                <a:spcPct val="50000"/>
              </a:spcBef>
              <a:defRPr/>
            </a:pPr>
            <a:r>
              <a:rPr lang="en-US" altLang="en-US" sz="2400" dirty="0">
                <a:latin typeface="+mn-lt"/>
              </a:rPr>
              <a:t>Can you do case review as education?  If so, what precautions should you take to protect the patient’</a:t>
            </a:r>
          </a:p>
          <a:p>
            <a:pPr>
              <a:spcBef>
                <a:spcPct val="50000"/>
              </a:spcBef>
              <a:defRPr/>
            </a:pPr>
            <a:endParaRPr lang="en-US" altLang="en-US" sz="2400" dirty="0">
              <a:latin typeface="+mn-lt"/>
            </a:endParaRPr>
          </a:p>
        </p:txBody>
      </p:sp>
    </p:spTree>
    <p:extLst>
      <p:ext uri="{BB962C8B-B14F-4D97-AF65-F5344CB8AC3E}">
        <p14:creationId xmlns:p14="http://schemas.microsoft.com/office/powerpoint/2010/main" val="2522641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You can use the details of the call as education as long as you do not give out identifying information such as name, address, etc.</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419079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914400" y="457200"/>
            <a:ext cx="716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3200" b="1" dirty="0">
                <a:solidFill>
                  <a:srgbClr val="92D050"/>
                </a:solidFill>
                <a:latin typeface="+mn-lt"/>
              </a:rPr>
              <a:t>HIPAA</a:t>
            </a:r>
          </a:p>
          <a:p>
            <a:pPr algn="ctr">
              <a:spcBef>
                <a:spcPct val="50000"/>
              </a:spcBef>
              <a:defRPr/>
            </a:pPr>
            <a:r>
              <a:rPr lang="en-US" altLang="en-US" sz="3200" b="1" dirty="0">
                <a:solidFill>
                  <a:srgbClr val="92D050"/>
                </a:solidFill>
                <a:latin typeface="+mn-lt"/>
              </a:rPr>
              <a:t>Scenario Four</a:t>
            </a:r>
          </a:p>
        </p:txBody>
      </p:sp>
      <p:sp>
        <p:nvSpPr>
          <p:cNvPr id="4" name="Text Box 3"/>
          <p:cNvSpPr txBox="1">
            <a:spLocks noChangeArrowheads="1"/>
          </p:cNvSpPr>
          <p:nvPr/>
        </p:nvSpPr>
        <p:spPr bwMode="auto">
          <a:xfrm>
            <a:off x="457200" y="2286000"/>
            <a:ext cx="82296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2400" dirty="0">
                <a:latin typeface="+mn-lt"/>
              </a:rPr>
              <a:t>The First Responders in your fire department routinely use a break room in the station to fill out their paperwork.  The room is not secure.  How can you ensure that confidentiality is not compromised?</a:t>
            </a:r>
          </a:p>
          <a:p>
            <a:pPr>
              <a:spcBef>
                <a:spcPct val="50000"/>
              </a:spcBef>
              <a:defRPr/>
            </a:pPr>
            <a:r>
              <a:rPr lang="en-US" altLang="en-US" sz="2400" dirty="0">
                <a:latin typeface="+mn-lt"/>
              </a:rPr>
              <a:t>Can you work on paperwork while non-First Responders are in the room?</a:t>
            </a:r>
          </a:p>
        </p:txBody>
      </p:sp>
    </p:spTree>
    <p:extLst>
      <p:ext uri="{BB962C8B-B14F-4D97-AF65-F5344CB8AC3E}">
        <p14:creationId xmlns:p14="http://schemas.microsoft.com/office/powerpoint/2010/main" val="2798029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If you are working on EMS First Responder paperwork, you need to be sure to put everything away when you are done.  Do not leave call reports with confidential information on the table where anyone can pick it up.  You can work on paperwork with non-EMS personnel in the room, but do not share the information with them.</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1893085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7813"/>
            <a:ext cx="8229600" cy="11430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fontAlgn="auto">
              <a:spcAft>
                <a:spcPts val="0"/>
              </a:spcAft>
              <a:defRPr/>
            </a:pPr>
            <a:r>
              <a:rPr lang="en-US" altLang="en-US" sz="3200" b="1" dirty="0">
                <a:solidFill>
                  <a:srgbClr val="92D050"/>
                </a:solidFill>
                <a:latin typeface="+mn-lt"/>
              </a:rPr>
              <a:t>HIPAA </a:t>
            </a:r>
            <a:br>
              <a:rPr lang="en-US" altLang="en-US" sz="3200" b="1" dirty="0">
                <a:solidFill>
                  <a:srgbClr val="92D050"/>
                </a:solidFill>
                <a:latin typeface="+mn-lt"/>
              </a:rPr>
            </a:br>
            <a:r>
              <a:rPr lang="en-US" altLang="en-US" sz="3200" b="1" dirty="0">
                <a:solidFill>
                  <a:srgbClr val="92D050"/>
                </a:solidFill>
                <a:latin typeface="+mn-lt"/>
              </a:rPr>
              <a:t>Scenario 5</a:t>
            </a:r>
          </a:p>
        </p:txBody>
      </p:sp>
      <p:sp>
        <p:nvSpPr>
          <p:cNvPr id="4" name="Rectangle 3"/>
          <p:cNvSpPr txBox="1">
            <a:spLocks noChangeArrowheads="1"/>
          </p:cNvSpPr>
          <p:nvPr/>
        </p:nvSpPr>
        <p:spPr>
          <a:xfrm>
            <a:off x="457200" y="1600200"/>
            <a:ext cx="8229600" cy="4530725"/>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fontAlgn="auto">
              <a:spcAft>
                <a:spcPts val="0"/>
              </a:spcAft>
              <a:defRPr/>
            </a:pPr>
            <a:r>
              <a:rPr lang="en-US" altLang="en-US" sz="2800" dirty="0"/>
              <a:t>You have just assisted with your first field delivery of a newborn.  You are so excited you post it on Facebook with pictures from your cell phone.  Can you do this and still comply with HIPAA?</a:t>
            </a:r>
          </a:p>
        </p:txBody>
      </p:sp>
    </p:spTree>
    <p:extLst>
      <p:ext uri="{BB962C8B-B14F-4D97-AF65-F5344CB8AC3E}">
        <p14:creationId xmlns:p14="http://schemas.microsoft.com/office/powerpoint/2010/main" val="152596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No.  Putting information about EMS calls on Facebook is a breech of confidentiality.  Even if you use no names it would be very easy in a small community for people to figure out who the mother and child are.  </a:t>
            </a:r>
          </a:p>
          <a:p>
            <a:endParaRPr lang="en-US" dirty="0"/>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419797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7813"/>
            <a:ext cx="8229600" cy="1143000"/>
          </a:xfrm>
          <a:prstGeom prst="rect">
            <a:avLst/>
          </a:prstGeom>
        </p:spPr>
        <p:txBody>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100" normalizeH="0" baseline="0" noProof="0" dirty="0">
                <a:ln w="3200">
                  <a:solidFill>
                    <a:srgbClr val="444D26">
                      <a:shade val="75000"/>
                      <a:alpha val="25000"/>
                    </a:srgbClr>
                  </a:solidFill>
                  <a:prstDash val="solid"/>
                  <a:round/>
                </a:ln>
                <a:solidFill>
                  <a:srgbClr val="92D050"/>
                </a:solidFill>
                <a:effectLst>
                  <a:innerShdw blurRad="50800" dist="25400" dir="13500000">
                    <a:prstClr val="black">
                      <a:alpha val="70000"/>
                    </a:prstClr>
                  </a:innerShdw>
                </a:effectLst>
                <a:uLnTx/>
                <a:uFillTx/>
                <a:latin typeface="Constantia"/>
                <a:ea typeface="+mj-ea"/>
                <a:cs typeface="+mj-cs"/>
              </a:rPr>
              <a:t>HIPAA </a:t>
            </a:r>
            <a:br>
              <a:rPr kumimoji="0" lang="en-US" altLang="en-US" sz="3200" b="1" i="0" u="none" strike="noStrike" kern="1200" cap="none" spc="-100" normalizeH="0" baseline="0" noProof="0" dirty="0">
                <a:ln w="3200">
                  <a:solidFill>
                    <a:srgbClr val="444D26">
                      <a:shade val="75000"/>
                      <a:alpha val="25000"/>
                    </a:srgbClr>
                  </a:solidFill>
                  <a:prstDash val="solid"/>
                  <a:round/>
                </a:ln>
                <a:solidFill>
                  <a:srgbClr val="92D050"/>
                </a:solidFill>
                <a:effectLst>
                  <a:innerShdw blurRad="50800" dist="25400" dir="13500000">
                    <a:prstClr val="black">
                      <a:alpha val="70000"/>
                    </a:prstClr>
                  </a:innerShdw>
                </a:effectLst>
                <a:uLnTx/>
                <a:uFillTx/>
                <a:latin typeface="Constantia"/>
                <a:ea typeface="+mj-ea"/>
                <a:cs typeface="+mj-cs"/>
              </a:rPr>
            </a:br>
            <a:r>
              <a:rPr kumimoji="0" lang="en-US" altLang="en-US" sz="3200" b="1" i="0" u="none" strike="noStrike" kern="1200" cap="none" spc="-100" normalizeH="0" baseline="0" noProof="0" dirty="0">
                <a:ln w="3200">
                  <a:solidFill>
                    <a:srgbClr val="444D26">
                      <a:shade val="75000"/>
                      <a:alpha val="25000"/>
                    </a:srgbClr>
                  </a:solidFill>
                  <a:prstDash val="solid"/>
                  <a:round/>
                </a:ln>
                <a:solidFill>
                  <a:srgbClr val="92D050"/>
                </a:solidFill>
                <a:effectLst>
                  <a:innerShdw blurRad="50800" dist="25400" dir="13500000">
                    <a:prstClr val="black">
                      <a:alpha val="70000"/>
                    </a:prstClr>
                  </a:innerShdw>
                </a:effectLst>
                <a:uLnTx/>
                <a:uFillTx/>
                <a:latin typeface="Constantia"/>
                <a:ea typeface="+mj-ea"/>
                <a:cs typeface="+mj-cs"/>
              </a:rPr>
              <a:t>Scenario 6</a:t>
            </a:r>
          </a:p>
        </p:txBody>
      </p:sp>
      <p:sp>
        <p:nvSpPr>
          <p:cNvPr id="4" name="Rectangle 3"/>
          <p:cNvSpPr txBox="1">
            <a:spLocks noChangeArrowheads="1"/>
          </p:cNvSpPr>
          <p:nvPr/>
        </p:nvSpPr>
        <p:spPr>
          <a:xfrm>
            <a:off x="457200" y="1600200"/>
            <a:ext cx="8229600" cy="4530725"/>
          </a:xfrm>
          <a:prstGeom prst="rect">
            <a:avLst/>
          </a:prstGeom>
        </p:spPr>
        <p:txBody>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3A447"/>
              </a:buClr>
              <a:buSzPct val="85000"/>
              <a:buFont typeface="Wingdings 2"/>
              <a:buChar char=""/>
              <a:tabLst/>
              <a:defRPr/>
            </a:pPr>
            <a:r>
              <a:rPr kumimoji="0" lang="en-US" altLang="en-US" sz="2800" b="0" i="0" u="none" strike="noStrike" kern="1200" cap="none" spc="0" normalizeH="0" baseline="0" noProof="0" dirty="0">
                <a:ln>
                  <a:noFill/>
                </a:ln>
                <a:solidFill>
                  <a:prstClr val="white"/>
                </a:solidFill>
                <a:effectLst/>
                <a:uLnTx/>
                <a:uFillTx/>
                <a:latin typeface="Constantia"/>
                <a:ea typeface="+mn-ea"/>
                <a:cs typeface="+mn-cs"/>
              </a:rPr>
              <a:t>You have transported a suspect (now patient) that is in law enforcement custody.  The patient </a:t>
            </a:r>
            <a:r>
              <a:rPr lang="en-US" altLang="en-US" sz="2800" dirty="0">
                <a:solidFill>
                  <a:prstClr val="white"/>
                </a:solidFill>
                <a:latin typeface="Constantia"/>
              </a:rPr>
              <a:t>consented to the transport.  The officer would like you to provide a copy of your patient care report to him after you finish it so he can review what happened during the transport.  Should you give it to him?</a:t>
            </a:r>
            <a:endParaRPr kumimoji="0" lang="en-US" altLang="en-US" sz="2800" b="0" i="0" u="none" strike="noStrike" kern="1200" cap="none" spc="0" normalizeH="0" baseline="0" noProof="0" dirty="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566307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The patient still has their rights to their PHI.  If the officer requests a copy of the report, he will have to direct it to the Department’s Privacy Officer.  This is not your responsibility or duty to provide this information as he is not covered under HIPAA.</a:t>
            </a:r>
          </a:p>
        </p:txBody>
      </p:sp>
      <p:sp>
        <p:nvSpPr>
          <p:cNvPr id="3" name="Title 2"/>
          <p:cNvSpPr>
            <a:spLocks noGrp="1"/>
          </p:cNvSpPr>
          <p:nvPr>
            <p:ph type="title"/>
          </p:nvPr>
        </p:nvSpPr>
        <p:spPr/>
        <p:txBody>
          <a:bodyPr/>
          <a:lstStyle/>
          <a:p>
            <a:pPr algn="ctr"/>
            <a:r>
              <a:rPr lang="en-US" dirty="0"/>
              <a:t>Answer</a:t>
            </a:r>
          </a:p>
        </p:txBody>
      </p:sp>
    </p:spTree>
    <p:extLst>
      <p:ext uri="{BB962C8B-B14F-4D97-AF65-F5344CB8AC3E}">
        <p14:creationId xmlns:p14="http://schemas.microsoft.com/office/powerpoint/2010/main" val="3047878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pPr eaLnBrk="1" hangingPunct="1">
              <a:defRPr/>
            </a:pPr>
            <a:r>
              <a:rPr lang="en-US" altLang="en-US" dirty="0">
                <a:hlinkClick r:id="rId2"/>
              </a:rPr>
              <a:t>http://www.hhs.gov/ocr/privacy/hipaa/understanding/index.html</a:t>
            </a:r>
            <a:r>
              <a:rPr lang="en-US" altLang="en-US" dirty="0"/>
              <a:t> </a:t>
            </a:r>
          </a:p>
          <a:p>
            <a:pPr eaLnBrk="1" hangingPunct="1">
              <a:defRPr/>
            </a:pPr>
            <a:r>
              <a:rPr lang="en-US" u="sng" dirty="0">
                <a:effectLst>
                  <a:outerShdw blurRad="38100" dist="38100" dir="2700000" algn="tl">
                    <a:srgbClr val="000000">
                      <a:alpha val="43137"/>
                    </a:srgbClr>
                  </a:outerShdw>
                </a:effectLst>
                <a:hlinkClick r:id="rId3"/>
              </a:rPr>
              <a:t>http://www.hhs.gov/ocr/privacy/hipaa/understanding/training/index.html</a:t>
            </a:r>
            <a:endParaRPr lang="en-US" u="sng" dirty="0">
              <a:effectLst>
                <a:outerShdw blurRad="38100" dist="38100" dir="2700000" algn="tl">
                  <a:srgbClr val="000000">
                    <a:alpha val="43137"/>
                  </a:srgbClr>
                </a:outerShdw>
              </a:effectLst>
            </a:endParaRPr>
          </a:p>
          <a:p>
            <a:pPr>
              <a:defRPr/>
            </a:pPr>
            <a:r>
              <a:rPr lang="en-US" u="sng" dirty="0">
                <a:effectLst>
                  <a:outerShdw blurRad="38100" dist="38100" dir="2700000" algn="tl">
                    <a:srgbClr val="000000">
                      <a:alpha val="43137"/>
                    </a:srgbClr>
                  </a:outerShdw>
                </a:effectLst>
                <a:hlinkClick r:id="rId4"/>
              </a:rPr>
              <a:t>http://www.provena.org/usmc/body_ems.cfm?id=291</a:t>
            </a:r>
            <a:r>
              <a:rPr lang="en-US" u="sng" dirty="0">
                <a:effectLst>
                  <a:outerShdw blurRad="38100" dist="38100" dir="2700000" algn="tl">
                    <a:srgbClr val="000000">
                      <a:alpha val="43137"/>
                    </a:srgbClr>
                  </a:outerShdw>
                </a:effectLst>
              </a:rPr>
              <a:t> </a:t>
            </a:r>
          </a:p>
          <a:p>
            <a:pPr eaLnBrk="1" hangingPunct="1">
              <a:defRPr/>
            </a:pPr>
            <a:endParaRPr lang="en-US" altLang="en-US" dirty="0">
              <a:solidFill>
                <a:schemeClr val="bg1"/>
              </a:solidFill>
              <a:effectLst>
                <a:outerShdw blurRad="38100" dist="38100" dir="2700000" algn="tl">
                  <a:srgbClr val="000000">
                    <a:alpha val="43137"/>
                  </a:srgbClr>
                </a:outerShdw>
              </a:effectLst>
            </a:endParaRPr>
          </a:p>
          <a:p>
            <a:pPr eaLnBrk="1" hangingPunct="1">
              <a:defRPr/>
            </a:pPr>
            <a:endParaRPr lang="en-US" altLang="en-US" dirty="0">
              <a:solidFill>
                <a:schemeClr val="bg1"/>
              </a:solidFill>
              <a:effectLst>
                <a:outerShdw blurRad="38100" dist="38100" dir="2700000" algn="tl">
                  <a:srgbClr val="000000">
                    <a:alpha val="43137"/>
                  </a:srgbClr>
                </a:outerShdw>
              </a:effectLst>
            </a:endParaRPr>
          </a:p>
          <a:p>
            <a:pPr marL="0" indent="0" eaLnBrk="1" hangingPunct="1">
              <a:buFont typeface="Wingdings" pitchFamily="2" charset="2"/>
              <a:buNone/>
              <a:defRPr/>
            </a:pPr>
            <a:endParaRPr lang="en-US" altLang="en-US" dirty="0"/>
          </a:p>
          <a:p>
            <a:pPr eaLnBrk="1" hangingPunct="1">
              <a:buFont typeface="Wingdings" pitchFamily="2" charset="2"/>
              <a:buNone/>
              <a:defRPr/>
            </a:pPr>
            <a:endParaRPr lang="en-US" altLang="en-US" dirty="0"/>
          </a:p>
          <a:p>
            <a:pPr eaLnBrk="1" hangingPunct="1">
              <a:defRPr/>
            </a:pPr>
            <a:endParaRPr lang="en-US" altLang="en-US" dirty="0"/>
          </a:p>
        </p:txBody>
      </p:sp>
      <p:sp>
        <p:nvSpPr>
          <p:cNvPr id="61442" name="Rectangle 2"/>
          <p:cNvSpPr>
            <a:spLocks noGrp="1" noChangeArrowheads="1"/>
          </p:cNvSpPr>
          <p:nvPr>
            <p:ph type="title"/>
          </p:nvPr>
        </p:nvSpPr>
        <p:spPr/>
        <p:txBody>
          <a:bodyPr/>
          <a:lstStyle/>
          <a:p>
            <a:pPr eaLnBrk="1" hangingPunct="1">
              <a:defRPr/>
            </a:pPr>
            <a:r>
              <a:rPr lang="en-US" altLang="en-US"/>
              <a:t>Resources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defRPr/>
            </a:pPr>
            <a:r>
              <a:rPr lang="en-US" altLang="en-US" dirty="0"/>
              <a:t>Three Categories:</a:t>
            </a:r>
          </a:p>
          <a:p>
            <a:pPr eaLnBrk="1" hangingPunct="1">
              <a:lnSpc>
                <a:spcPct val="90000"/>
              </a:lnSpc>
              <a:defRPr/>
            </a:pPr>
            <a:r>
              <a:rPr lang="en-US" altLang="en-US" dirty="0"/>
              <a:t>Health plans.</a:t>
            </a:r>
          </a:p>
          <a:p>
            <a:pPr eaLnBrk="1" hangingPunct="1">
              <a:lnSpc>
                <a:spcPct val="90000"/>
              </a:lnSpc>
              <a:defRPr/>
            </a:pPr>
            <a:r>
              <a:rPr lang="en-US" altLang="en-US" dirty="0"/>
              <a:t>Health care clearing houses.</a:t>
            </a:r>
          </a:p>
          <a:p>
            <a:pPr eaLnBrk="1" hangingPunct="1">
              <a:lnSpc>
                <a:spcPct val="90000"/>
              </a:lnSpc>
              <a:defRPr/>
            </a:pPr>
            <a:r>
              <a:rPr lang="en-US" altLang="en-US" dirty="0"/>
              <a:t>Health care providers who transmit any health information electronically.</a:t>
            </a:r>
          </a:p>
          <a:p>
            <a:pPr eaLnBrk="1" hangingPunct="1">
              <a:lnSpc>
                <a:spcPct val="90000"/>
              </a:lnSpc>
              <a:buFont typeface="Wingdings" pitchFamily="2" charset="2"/>
              <a:buNone/>
              <a:defRPr/>
            </a:pPr>
            <a:endParaRPr lang="en-US" altLang="en-US" dirty="0"/>
          </a:p>
          <a:p>
            <a:pPr algn="ctr">
              <a:lnSpc>
                <a:spcPct val="90000"/>
              </a:lnSpc>
              <a:buNone/>
              <a:defRPr/>
            </a:pPr>
            <a:r>
              <a:rPr lang="en-US" altLang="en-US" dirty="0"/>
              <a:t> </a:t>
            </a:r>
            <a:r>
              <a:rPr lang="en-US" altLang="en-US" dirty="0">
                <a:solidFill>
                  <a:schemeClr val="bg1"/>
                </a:solidFill>
              </a:rPr>
              <a:t>FCFRD falls under the </a:t>
            </a:r>
          </a:p>
          <a:p>
            <a:pPr algn="ctr">
              <a:lnSpc>
                <a:spcPct val="90000"/>
              </a:lnSpc>
              <a:buNone/>
              <a:defRPr/>
            </a:pPr>
            <a:r>
              <a:rPr lang="en-US" altLang="en-US" dirty="0">
                <a:solidFill>
                  <a:schemeClr val="bg1"/>
                </a:solidFill>
              </a:rPr>
              <a:t>Health Care Provider category!</a:t>
            </a:r>
          </a:p>
          <a:p>
            <a:pPr algn="ctr">
              <a:lnSpc>
                <a:spcPct val="90000"/>
              </a:lnSpc>
              <a:buNone/>
              <a:defRPr/>
            </a:pPr>
            <a:endParaRPr lang="en-US" altLang="en-US" dirty="0">
              <a:solidFill>
                <a:schemeClr val="bg1"/>
              </a:solidFill>
            </a:endParaRPr>
          </a:p>
          <a:p>
            <a:pPr algn="ctr">
              <a:lnSpc>
                <a:spcPct val="90000"/>
              </a:lnSpc>
              <a:buNone/>
              <a:defRPr/>
            </a:pPr>
            <a:r>
              <a:rPr lang="en-US" altLang="en-US" dirty="0">
                <a:solidFill>
                  <a:srgbClr val="002060"/>
                </a:solidFill>
              </a:rPr>
              <a:t>Law Enforcement is NOT a covered entity, and therefore is not entitled to PHI.</a:t>
            </a:r>
            <a:endParaRPr lang="en-US" altLang="en-US" dirty="0">
              <a:solidFill>
                <a:srgbClr val="002060"/>
              </a:solidFill>
              <a:effectLst/>
            </a:endParaRPr>
          </a:p>
        </p:txBody>
      </p:sp>
      <p:sp>
        <p:nvSpPr>
          <p:cNvPr id="37890" name="Rectangle 2"/>
          <p:cNvSpPr>
            <a:spLocks noGrp="1" noChangeArrowheads="1"/>
          </p:cNvSpPr>
          <p:nvPr>
            <p:ph type="title"/>
          </p:nvPr>
        </p:nvSpPr>
        <p:spPr/>
        <p:txBody>
          <a:bodyPr>
            <a:normAutofit fontScale="90000"/>
          </a:bodyPr>
          <a:lstStyle/>
          <a:p>
            <a:pPr eaLnBrk="1" hangingPunct="1">
              <a:defRPr/>
            </a:pPr>
            <a:r>
              <a:rPr lang="en-US" altLang="en-US" sz="4000"/>
              <a:t>Who is a Covered Entity?</a:t>
            </a:r>
            <a:br>
              <a:rPr lang="en-US" altLang="en-US" sz="4000"/>
            </a:br>
            <a:endParaRPr lang="en-US" altLang="en-US" sz="4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A9388F-4C2E-4C4F-AFB8-0C8D11160A3A}"/>
              </a:ext>
            </a:extLst>
          </p:cNvPr>
          <p:cNvSpPr>
            <a:spLocks noGrp="1"/>
          </p:cNvSpPr>
          <p:nvPr>
            <p:ph idx="1"/>
          </p:nvPr>
        </p:nvSpPr>
        <p:spPr/>
        <p:txBody>
          <a:bodyPr/>
          <a:lstStyle/>
          <a:p>
            <a:r>
              <a:rPr lang="en-US" dirty="0"/>
              <a:t>With the constantly changing environment surrounding healthcare, our documentation has come to the forefront. </a:t>
            </a:r>
          </a:p>
          <a:p>
            <a:r>
              <a:rPr lang="en-US" dirty="0"/>
              <a:t>Globally, we are going to a more patient centered system where all records from pre-hospital, hospital, specialty, and rehabilitation facilities are sharing their information in one patient file. </a:t>
            </a:r>
          </a:p>
          <a:p>
            <a:r>
              <a:rPr lang="en-US" dirty="0"/>
              <a:t>Our records need to be accurate and complete to provide our patients with the best overall care.</a:t>
            </a:r>
          </a:p>
          <a:p>
            <a:r>
              <a:rPr lang="en-US" dirty="0"/>
              <a:t>The following slides will review some common errors.</a:t>
            </a:r>
          </a:p>
        </p:txBody>
      </p:sp>
      <p:sp>
        <p:nvSpPr>
          <p:cNvPr id="3" name="Title 2">
            <a:extLst>
              <a:ext uri="{FF2B5EF4-FFF2-40B4-BE49-F238E27FC236}">
                <a16:creationId xmlns:a16="http://schemas.microsoft.com/office/drawing/2014/main" id="{8FDC8102-1406-414D-A9AA-BD2FA0A55C29}"/>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3216972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DC7BAC-7D85-494A-9D4E-0B1E32EFB408}"/>
              </a:ext>
            </a:extLst>
          </p:cNvPr>
          <p:cNvSpPr>
            <a:spLocks noGrp="1"/>
          </p:cNvSpPr>
          <p:nvPr>
            <p:ph idx="1"/>
          </p:nvPr>
        </p:nvSpPr>
        <p:spPr>
          <a:xfrm>
            <a:off x="457200" y="1143000"/>
            <a:ext cx="8229600" cy="4953000"/>
          </a:xfrm>
        </p:spPr>
        <p:txBody>
          <a:bodyPr>
            <a:normAutofit fontScale="92500" lnSpcReduction="20000"/>
          </a:bodyPr>
          <a:lstStyle/>
          <a:p>
            <a:r>
              <a:rPr lang="en-US" sz="2000" dirty="0"/>
              <a:t>Remember all calls start at dispatch…why were you called?</a:t>
            </a:r>
          </a:p>
          <a:p>
            <a:r>
              <a:rPr lang="en-US" sz="2000" dirty="0"/>
              <a:t>Paint a picture from start to finish.  From dispatch to on scene, to transferring care at the hospital.  Include all details.</a:t>
            </a:r>
          </a:p>
          <a:p>
            <a:r>
              <a:rPr lang="en-US" sz="2000" dirty="0"/>
              <a:t>Like your mom says “Use your words”</a:t>
            </a:r>
          </a:p>
          <a:p>
            <a:pPr lvl="1"/>
            <a:r>
              <a:rPr lang="en-US" sz="1800" dirty="0"/>
              <a:t>You are trained to use descriptive words like lateral, medial, superior, and inferior, so use those.  You also know the difference between a femur and a humerus.  Use the proper terminology.  When no one term fits, use the best words to describe what you have seen. </a:t>
            </a:r>
          </a:p>
          <a:p>
            <a:r>
              <a:rPr lang="en-US" sz="2000" dirty="0"/>
              <a:t>All patient’s get an </a:t>
            </a:r>
            <a:r>
              <a:rPr lang="en-US" sz="2000" dirty="0">
                <a:solidFill>
                  <a:srgbClr val="FFC000"/>
                </a:solidFill>
              </a:rPr>
              <a:t>assessment</a:t>
            </a:r>
            <a:r>
              <a:rPr lang="en-US" sz="2000" dirty="0"/>
              <a:t> so make sure you detail that assessment in your narrative. </a:t>
            </a:r>
          </a:p>
          <a:p>
            <a:r>
              <a:rPr lang="en-US" sz="2000" dirty="0"/>
              <a:t>The chief complaint is the main thing the </a:t>
            </a:r>
            <a:r>
              <a:rPr lang="en-US" sz="2000" dirty="0">
                <a:solidFill>
                  <a:srgbClr val="FFC000"/>
                </a:solidFill>
              </a:rPr>
              <a:t>patient</a:t>
            </a:r>
            <a:r>
              <a:rPr lang="en-US" sz="2000" dirty="0"/>
              <a:t> is complaining of not what the nursing home staff say the lab values said.</a:t>
            </a:r>
          </a:p>
          <a:p>
            <a:r>
              <a:rPr lang="en-US" sz="2000" dirty="0"/>
              <a:t>The primary impression is your differential diagnosis not what you were dispatched for.</a:t>
            </a:r>
          </a:p>
          <a:p>
            <a:r>
              <a:rPr lang="en-US" sz="2000" dirty="0"/>
              <a:t>Mental Status:  What is their mental status and is this normal for them.</a:t>
            </a:r>
          </a:p>
          <a:p>
            <a:r>
              <a:rPr lang="en-US" sz="2000" dirty="0">
                <a:solidFill>
                  <a:srgbClr val="FFC000"/>
                </a:solidFill>
              </a:rPr>
              <a:t>Signature</a:t>
            </a:r>
            <a:r>
              <a:rPr lang="en-US" sz="2000" dirty="0"/>
              <a:t>:  Make sure you get the patient’s signature with ALL calls.  Only get the staff to sign if the patient is medically or physically incapable. </a:t>
            </a:r>
          </a:p>
          <a:p>
            <a:endParaRPr lang="en-US" sz="2000" dirty="0"/>
          </a:p>
          <a:p>
            <a:pPr marL="365760" lvl="1" indent="0">
              <a:buNone/>
            </a:pPr>
            <a:endParaRPr lang="en-US" sz="1800" dirty="0"/>
          </a:p>
        </p:txBody>
      </p:sp>
      <p:sp>
        <p:nvSpPr>
          <p:cNvPr id="3" name="Title 2">
            <a:extLst>
              <a:ext uri="{FF2B5EF4-FFF2-40B4-BE49-F238E27FC236}">
                <a16:creationId xmlns:a16="http://schemas.microsoft.com/office/drawing/2014/main" id="{D89C6D06-E5F6-4423-AC33-5A823C3226D2}"/>
              </a:ext>
            </a:extLst>
          </p:cNvPr>
          <p:cNvSpPr>
            <a:spLocks noGrp="1"/>
          </p:cNvSpPr>
          <p:nvPr>
            <p:ph type="title"/>
          </p:nvPr>
        </p:nvSpPr>
        <p:spPr>
          <a:xfrm>
            <a:off x="457200" y="152400"/>
            <a:ext cx="8229600" cy="914400"/>
          </a:xfrm>
        </p:spPr>
        <p:txBody>
          <a:bodyPr/>
          <a:lstStyle/>
          <a:p>
            <a:r>
              <a:rPr lang="en-US" dirty="0"/>
              <a:t>Documentation Update	</a:t>
            </a:r>
          </a:p>
        </p:txBody>
      </p:sp>
    </p:spTree>
    <p:extLst>
      <p:ext uri="{BB962C8B-B14F-4D97-AF65-F5344CB8AC3E}">
        <p14:creationId xmlns:p14="http://schemas.microsoft.com/office/powerpoint/2010/main" val="4194448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2DA28-C3E1-4FDF-AC72-9300BD6131FB}"/>
              </a:ext>
            </a:extLst>
          </p:cNvPr>
          <p:cNvSpPr>
            <a:spLocks noGrp="1"/>
          </p:cNvSpPr>
          <p:nvPr>
            <p:ph idx="1"/>
          </p:nvPr>
        </p:nvSpPr>
        <p:spPr/>
        <p:txBody>
          <a:bodyPr/>
          <a:lstStyle/>
          <a:p>
            <a:r>
              <a:rPr lang="en-US" dirty="0"/>
              <a:t>Back to basics:</a:t>
            </a:r>
          </a:p>
          <a:p>
            <a:pPr lvl="1"/>
            <a:r>
              <a:rPr lang="en-US" dirty="0"/>
              <a:t>Remember your tools like OPQRST and SAMPLE.</a:t>
            </a:r>
          </a:p>
          <a:p>
            <a:r>
              <a:rPr lang="en-US" dirty="0"/>
              <a:t>Treatment</a:t>
            </a:r>
          </a:p>
          <a:p>
            <a:pPr lvl="1"/>
            <a:r>
              <a:rPr lang="en-US" dirty="0"/>
              <a:t>How did you treat your patient’s complaint?  How did they respond to the treatment?  Why did you place the patient on O2 or start an IV, what was the clinical reason?</a:t>
            </a:r>
          </a:p>
          <a:p>
            <a:r>
              <a:rPr lang="en-US" dirty="0"/>
              <a:t>Transport and Transfer of Care</a:t>
            </a:r>
          </a:p>
          <a:p>
            <a:pPr lvl="1"/>
            <a:r>
              <a:rPr lang="en-US" dirty="0"/>
              <a:t>How did the patient get on the cot?  Walk, assisted, full lift?  Why couldn’t they walk by themselves?</a:t>
            </a:r>
          </a:p>
          <a:p>
            <a:pPr lvl="1"/>
            <a:r>
              <a:rPr lang="en-US" dirty="0"/>
              <a:t>Who did you transfer your patient to and where? </a:t>
            </a:r>
          </a:p>
          <a:p>
            <a:pPr lvl="1"/>
            <a:endParaRPr lang="en-US" dirty="0"/>
          </a:p>
        </p:txBody>
      </p:sp>
      <p:sp>
        <p:nvSpPr>
          <p:cNvPr id="3" name="Title 2">
            <a:extLst>
              <a:ext uri="{FF2B5EF4-FFF2-40B4-BE49-F238E27FC236}">
                <a16:creationId xmlns:a16="http://schemas.microsoft.com/office/drawing/2014/main" id="{20DCD64C-8381-4492-8600-EB3E98113F95}"/>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1902000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1B3D67-57ED-4A7C-B3BF-98E0D65F17F4}"/>
              </a:ext>
            </a:extLst>
          </p:cNvPr>
          <p:cNvSpPr>
            <a:spLocks noGrp="1"/>
          </p:cNvSpPr>
          <p:nvPr>
            <p:ph idx="1"/>
          </p:nvPr>
        </p:nvSpPr>
        <p:spPr/>
        <p:txBody>
          <a:bodyPr>
            <a:normAutofit lnSpcReduction="10000"/>
          </a:bodyPr>
          <a:lstStyle/>
          <a:p>
            <a:r>
              <a:rPr lang="en-US" sz="2400" dirty="0"/>
              <a:t>Your </a:t>
            </a:r>
            <a:r>
              <a:rPr lang="en-US" sz="2400" dirty="0" err="1"/>
              <a:t>ImageTrend</a:t>
            </a:r>
            <a:r>
              <a:rPr lang="en-US" sz="2400" dirty="0"/>
              <a:t> Report</a:t>
            </a:r>
          </a:p>
          <a:p>
            <a:pPr lvl="1"/>
            <a:r>
              <a:rPr lang="en-US" sz="2000" dirty="0"/>
              <a:t>So you did an awesome narrative that has everything you did but…. you didn’t put anything under </a:t>
            </a:r>
            <a:r>
              <a:rPr lang="en-US" sz="2000" dirty="0">
                <a:solidFill>
                  <a:srgbClr val="FFC000"/>
                </a:solidFill>
              </a:rPr>
              <a:t>procedures and medications</a:t>
            </a:r>
            <a:r>
              <a:rPr lang="en-US" sz="2000" dirty="0"/>
              <a:t>.  When we run numbers for the statistics or grants, we need that information to show how we are doing as providers.  This information must be entered for proper reporting not only by FCFRD but the state requires it as well.</a:t>
            </a:r>
          </a:p>
          <a:p>
            <a:pPr lvl="1"/>
            <a:r>
              <a:rPr lang="en-US" sz="2000" dirty="0"/>
              <a:t>Attachments</a:t>
            </a:r>
          </a:p>
          <a:p>
            <a:pPr lvl="2"/>
            <a:r>
              <a:rPr lang="en-US" sz="2000" dirty="0">
                <a:solidFill>
                  <a:srgbClr val="FFC000"/>
                </a:solidFill>
              </a:rPr>
              <a:t>EKG</a:t>
            </a:r>
            <a:r>
              <a:rPr lang="en-US" sz="2000" dirty="0"/>
              <a:t>:  If you place the patient on the monitor you are required to include a copy of the strip.  This is considered a part of the patient’s medical record.</a:t>
            </a:r>
          </a:p>
          <a:p>
            <a:pPr lvl="2"/>
            <a:r>
              <a:rPr lang="en-US" sz="2000" dirty="0">
                <a:solidFill>
                  <a:srgbClr val="FFC000"/>
                </a:solidFill>
              </a:rPr>
              <a:t>Facesheet</a:t>
            </a:r>
            <a:r>
              <a:rPr lang="en-US" sz="2000" dirty="0"/>
              <a:t>:  You are also required to attach a facesheet whenever possible for each transport.  This must be for the correct patient. Attaching a facesheet for the wrong patient is considered a potential HIPAA violation.</a:t>
            </a:r>
          </a:p>
        </p:txBody>
      </p:sp>
      <p:sp>
        <p:nvSpPr>
          <p:cNvPr id="3" name="Title 2">
            <a:extLst>
              <a:ext uri="{FF2B5EF4-FFF2-40B4-BE49-F238E27FC236}">
                <a16:creationId xmlns:a16="http://schemas.microsoft.com/office/drawing/2014/main" id="{403DB4CF-8AE2-4273-A34C-CC4A5E6E1B96}"/>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2489349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D06E9-4AC7-4E8E-B54A-2C26C2104223}"/>
              </a:ext>
            </a:extLst>
          </p:cNvPr>
          <p:cNvSpPr>
            <a:spLocks noGrp="1"/>
          </p:cNvSpPr>
          <p:nvPr>
            <p:ph idx="1"/>
          </p:nvPr>
        </p:nvSpPr>
        <p:spPr/>
        <p:txBody>
          <a:bodyPr/>
          <a:lstStyle/>
          <a:p>
            <a:r>
              <a:rPr lang="en-US" dirty="0"/>
              <a:t>If you receive a notice that your report needs attention, you are required to respond to that request in a timely manner.  Your officers will be following up on outstanding reports. </a:t>
            </a:r>
          </a:p>
          <a:p>
            <a:endParaRPr lang="en-US" dirty="0"/>
          </a:p>
          <a:p>
            <a:r>
              <a:rPr lang="en-US" dirty="0"/>
              <a:t>As always if you have a question or need help, we are here to help!</a:t>
            </a:r>
          </a:p>
          <a:p>
            <a:endParaRPr lang="en-US" dirty="0"/>
          </a:p>
          <a:p>
            <a:r>
              <a:rPr lang="en-US" dirty="0"/>
              <a:t>You are some of the best EMS Providers out there…so let’s show people how amazing you are!</a:t>
            </a:r>
          </a:p>
        </p:txBody>
      </p:sp>
      <p:sp>
        <p:nvSpPr>
          <p:cNvPr id="3" name="Title 2">
            <a:extLst>
              <a:ext uri="{FF2B5EF4-FFF2-40B4-BE49-F238E27FC236}">
                <a16:creationId xmlns:a16="http://schemas.microsoft.com/office/drawing/2014/main" id="{9A448DC3-806D-4584-A4D7-CCC2184856E7}"/>
              </a:ext>
            </a:extLst>
          </p:cNvPr>
          <p:cNvSpPr>
            <a:spLocks noGrp="1"/>
          </p:cNvSpPr>
          <p:nvPr>
            <p:ph type="title"/>
          </p:nvPr>
        </p:nvSpPr>
        <p:spPr/>
        <p:txBody>
          <a:bodyPr/>
          <a:lstStyle/>
          <a:p>
            <a:r>
              <a:rPr lang="en-US" dirty="0"/>
              <a:t>Documentation Update</a:t>
            </a:r>
          </a:p>
        </p:txBody>
      </p:sp>
    </p:spTree>
    <p:extLst>
      <p:ext uri="{BB962C8B-B14F-4D97-AF65-F5344CB8AC3E}">
        <p14:creationId xmlns:p14="http://schemas.microsoft.com/office/powerpoint/2010/main" val="3058045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Complete the quiz on the FCFRD website and click submit.</a:t>
            </a:r>
          </a:p>
          <a:p>
            <a:r>
              <a:rPr lang="en-US" sz="2800" dirty="0"/>
              <a:t>You must score 70% to pass the training.</a:t>
            </a:r>
          </a:p>
          <a:p>
            <a:r>
              <a:rPr lang="en-US" sz="2800" dirty="0"/>
              <a:t>If you do not pass you will be allowed one retest.</a:t>
            </a:r>
          </a:p>
        </p:txBody>
      </p:sp>
      <p:sp>
        <p:nvSpPr>
          <p:cNvPr id="3" name="Title 2"/>
          <p:cNvSpPr>
            <a:spLocks noGrp="1"/>
          </p:cNvSpPr>
          <p:nvPr>
            <p:ph type="title"/>
          </p:nvPr>
        </p:nvSpPr>
        <p:spPr/>
        <p:txBody>
          <a:bodyPr/>
          <a:lstStyle/>
          <a:p>
            <a:pPr algn="ctr"/>
            <a:r>
              <a:rPr lang="en-US" dirty="0"/>
              <a:t>Next Step	</a:t>
            </a:r>
          </a:p>
        </p:txBody>
      </p:sp>
    </p:spTree>
    <p:extLst>
      <p:ext uri="{BB962C8B-B14F-4D97-AF65-F5344CB8AC3E}">
        <p14:creationId xmlns:p14="http://schemas.microsoft.com/office/powerpoint/2010/main" val="3861355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ipaa compliance">
            <a:extLst>
              <a:ext uri="{FF2B5EF4-FFF2-40B4-BE49-F238E27FC236}">
                <a16:creationId xmlns:a16="http://schemas.microsoft.com/office/drawing/2014/main" id="{86DFE62B-1246-4110-8A6D-AB3C8E04F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85800"/>
            <a:ext cx="5029199" cy="5014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68744DF-8297-490E-8D32-BECE31C4B946}"/>
              </a:ext>
            </a:extLst>
          </p:cNvPr>
          <p:cNvGraphicFramePr>
            <a:graphicFrameLocks noGrp="1"/>
          </p:cNvGraphicFramePr>
          <p:nvPr>
            <p:ph idx="1"/>
            <p:extLst>
              <p:ext uri="{D42A27DB-BD31-4B8C-83A1-F6EECF244321}">
                <p14:modId xmlns:p14="http://schemas.microsoft.com/office/powerpoint/2010/main" val="369302970"/>
              </p:ext>
            </p:extLst>
          </p:nvPr>
        </p:nvGraphicFramePr>
        <p:xfrm>
          <a:off x="457200" y="1524000"/>
          <a:ext cx="8229600" cy="465622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096130096"/>
                    </a:ext>
                  </a:extLst>
                </a:gridCol>
                <a:gridCol w="2743200">
                  <a:extLst>
                    <a:ext uri="{9D8B030D-6E8A-4147-A177-3AD203B41FA5}">
                      <a16:colId xmlns:a16="http://schemas.microsoft.com/office/drawing/2014/main" val="399257213"/>
                    </a:ext>
                  </a:extLst>
                </a:gridCol>
                <a:gridCol w="2743200">
                  <a:extLst>
                    <a:ext uri="{9D8B030D-6E8A-4147-A177-3AD203B41FA5}">
                      <a16:colId xmlns:a16="http://schemas.microsoft.com/office/drawing/2014/main" val="2395140572"/>
                    </a:ext>
                  </a:extLst>
                </a:gridCol>
              </a:tblGrid>
              <a:tr h="685800">
                <a:tc>
                  <a:txBody>
                    <a:bodyPr/>
                    <a:lstStyle/>
                    <a:p>
                      <a:pPr algn="ctr"/>
                      <a:r>
                        <a:rPr lang="en-US" dirty="0"/>
                        <a:t>A Healthcare Provider</a:t>
                      </a:r>
                    </a:p>
                  </a:txBody>
                  <a:tcPr/>
                </a:tc>
                <a:tc>
                  <a:txBody>
                    <a:bodyPr/>
                    <a:lstStyle/>
                    <a:p>
                      <a:pPr algn="ctr"/>
                      <a:r>
                        <a:rPr lang="en-US" dirty="0"/>
                        <a:t>A Health Plan</a:t>
                      </a:r>
                    </a:p>
                  </a:txBody>
                  <a:tcPr/>
                </a:tc>
                <a:tc>
                  <a:txBody>
                    <a:bodyPr/>
                    <a:lstStyle/>
                    <a:p>
                      <a:pPr algn="ctr"/>
                      <a:r>
                        <a:rPr lang="en-US" dirty="0"/>
                        <a:t>A Healthcare Clearinghouse</a:t>
                      </a:r>
                    </a:p>
                  </a:txBody>
                  <a:tcPr/>
                </a:tc>
                <a:extLst>
                  <a:ext uri="{0D108BD9-81ED-4DB2-BD59-A6C34878D82A}">
                    <a16:rowId xmlns:a16="http://schemas.microsoft.com/office/drawing/2014/main" val="2812014830"/>
                  </a:ext>
                </a:extLst>
              </a:tr>
              <a:tr h="3970421">
                <a:tc>
                  <a:txBody>
                    <a:bodyPr/>
                    <a:lstStyle/>
                    <a:p>
                      <a:pPr marL="285750" indent="-285750">
                        <a:buFont typeface="Arial" panose="020B0604020202020204" pitchFamily="34" charset="0"/>
                        <a:buChar char="•"/>
                      </a:pPr>
                      <a:r>
                        <a:rPr lang="en-US" sz="1600" dirty="0"/>
                        <a:t>Doctors</a:t>
                      </a:r>
                    </a:p>
                    <a:p>
                      <a:pPr marL="285750" indent="-285750">
                        <a:buFont typeface="Arial" panose="020B0604020202020204" pitchFamily="34" charset="0"/>
                        <a:buChar char="•"/>
                      </a:pPr>
                      <a:r>
                        <a:rPr lang="en-US" sz="1600" dirty="0"/>
                        <a:t>Clinics</a:t>
                      </a:r>
                    </a:p>
                    <a:p>
                      <a:pPr marL="285750" indent="-285750">
                        <a:buFont typeface="Arial" panose="020B0604020202020204" pitchFamily="34" charset="0"/>
                        <a:buChar char="•"/>
                      </a:pPr>
                      <a:r>
                        <a:rPr lang="en-US" sz="1600" dirty="0"/>
                        <a:t>Nursing Homes</a:t>
                      </a:r>
                    </a:p>
                    <a:p>
                      <a:pPr marL="285750" indent="-285750">
                        <a:buFont typeface="Arial" panose="020B0604020202020204" pitchFamily="34" charset="0"/>
                        <a:buChar char="•"/>
                      </a:pPr>
                      <a:r>
                        <a:rPr lang="en-US" sz="1600" dirty="0"/>
                        <a:t>Urgent Care Facilities</a:t>
                      </a:r>
                    </a:p>
                    <a:p>
                      <a:pPr marL="285750" indent="-285750">
                        <a:buFont typeface="Arial" panose="020B0604020202020204" pitchFamily="34" charset="0"/>
                        <a:buChar char="•"/>
                      </a:pPr>
                      <a:r>
                        <a:rPr lang="en-US" sz="1600" dirty="0"/>
                        <a:t>Jail Medical Staff</a:t>
                      </a:r>
                    </a:p>
                    <a:p>
                      <a:pPr marL="285750" indent="-285750">
                        <a:buFont typeface="Arial" panose="020B0604020202020204" pitchFamily="34" charset="0"/>
                        <a:buChar char="•"/>
                      </a:pPr>
                      <a:endParaRPr kumimoji="0" lang="en-US" sz="1600" kern="1200" dirty="0">
                        <a:solidFill>
                          <a:schemeClr val="dk1"/>
                        </a:solidFill>
                        <a:effectLst/>
                        <a:latin typeface="+mn-lt"/>
                        <a:ea typeface="+mn-ea"/>
                        <a:cs typeface="+mn-cs"/>
                      </a:endParaRPr>
                    </a:p>
                    <a:p>
                      <a:pPr marL="285750" indent="-285750">
                        <a:buFont typeface="Arial" panose="020B0604020202020204" pitchFamily="34" charset="0"/>
                        <a:buChar char="•"/>
                      </a:pPr>
                      <a:endParaRPr kumimoji="0" lang="en-US" sz="1600" kern="1200" dirty="0">
                        <a:solidFill>
                          <a:schemeClr val="dk1"/>
                        </a:solidFill>
                        <a:effectLst/>
                        <a:latin typeface="+mn-lt"/>
                        <a:ea typeface="+mn-ea"/>
                        <a:cs typeface="+mn-cs"/>
                      </a:endParaRPr>
                    </a:p>
                    <a:p>
                      <a:pPr marL="0" indent="0">
                        <a:buFont typeface="Arial" panose="020B0604020202020204" pitchFamily="34" charset="0"/>
                        <a:buNone/>
                      </a:pPr>
                      <a:r>
                        <a:rPr kumimoji="0" lang="en-US" sz="1600" kern="1200" dirty="0">
                          <a:solidFill>
                            <a:schemeClr val="dk1"/>
                          </a:solidFill>
                          <a:effectLst/>
                          <a:latin typeface="+mn-lt"/>
                          <a:ea typeface="+mn-ea"/>
                          <a:cs typeface="+mn-cs"/>
                        </a:rPr>
                        <a:t>Someone of equal or higher medical certification/license involved with the treatment from the origin of transport and continuity of care at the destination hospital</a:t>
                      </a:r>
                    </a:p>
                  </a:txBody>
                  <a:tcPr/>
                </a:tc>
                <a:tc>
                  <a:txBody>
                    <a:bodyPr/>
                    <a:lstStyle/>
                    <a:p>
                      <a:pPr marL="285750" indent="-285750">
                        <a:buFont typeface="Arial" panose="020B0604020202020204" pitchFamily="34" charset="0"/>
                        <a:buChar char="•"/>
                      </a:pPr>
                      <a:r>
                        <a:rPr lang="en-US" sz="1600" dirty="0"/>
                        <a:t>Health Insurance Companies</a:t>
                      </a:r>
                    </a:p>
                    <a:p>
                      <a:pPr marL="285750" indent="-285750">
                        <a:buFont typeface="Arial" panose="020B0604020202020204" pitchFamily="34" charset="0"/>
                        <a:buChar char="•"/>
                      </a:pPr>
                      <a:r>
                        <a:rPr lang="en-US" sz="1600" dirty="0"/>
                        <a:t>HMOs</a:t>
                      </a:r>
                    </a:p>
                    <a:p>
                      <a:pPr marL="285750" indent="-285750">
                        <a:buFont typeface="Arial" panose="020B0604020202020204" pitchFamily="34" charset="0"/>
                        <a:buChar char="•"/>
                      </a:pPr>
                      <a:r>
                        <a:rPr lang="en-US" sz="1600" dirty="0"/>
                        <a:t>Company Health Plans</a:t>
                      </a:r>
                    </a:p>
                    <a:p>
                      <a:pPr marL="285750" indent="-285750">
                        <a:buFont typeface="Arial" panose="020B0604020202020204" pitchFamily="34" charset="0"/>
                        <a:buChar char="•"/>
                      </a:pPr>
                      <a:r>
                        <a:rPr lang="en-US" sz="1600" dirty="0"/>
                        <a:t>Government Programs for healthcare</a:t>
                      </a:r>
                    </a:p>
                  </a:txBody>
                  <a:tcPr/>
                </a:tc>
                <a:tc>
                  <a:txBody>
                    <a:bodyPr/>
                    <a:lstStyle/>
                    <a:p>
                      <a:pPr marL="285750" indent="-285750">
                        <a:buFont typeface="Arial" panose="020B0604020202020204" pitchFamily="34" charset="0"/>
                        <a:buChar char="•"/>
                      </a:pPr>
                      <a:r>
                        <a:rPr kumimoji="0" lang="en-US" sz="1600" b="0" i="0" kern="1200" dirty="0">
                          <a:solidFill>
                            <a:schemeClr val="dk1"/>
                          </a:solidFill>
                          <a:effectLst/>
                          <a:latin typeface="+mn-lt"/>
                          <a:ea typeface="+mn-ea"/>
                          <a:cs typeface="+mn-cs"/>
                        </a:rPr>
                        <a:t>A billing service</a:t>
                      </a:r>
                    </a:p>
                    <a:p>
                      <a:pPr marL="285750" indent="-285750">
                        <a:buFont typeface="Arial" panose="020B0604020202020204" pitchFamily="34" charset="0"/>
                        <a:buChar char="•"/>
                      </a:pPr>
                      <a:r>
                        <a:rPr kumimoji="0" lang="en-US" sz="1600" b="0" i="0" kern="1200" dirty="0">
                          <a:solidFill>
                            <a:schemeClr val="dk1"/>
                          </a:solidFill>
                          <a:effectLst/>
                          <a:latin typeface="+mn-lt"/>
                          <a:ea typeface="+mn-ea"/>
                          <a:cs typeface="+mn-cs"/>
                        </a:rPr>
                        <a:t>A repricing company (which takes the bills, matches them up with the insured’s contract with the hospital, and adjusts them to the pre-negotiated price).</a:t>
                      </a:r>
                    </a:p>
                    <a:p>
                      <a:pPr marL="285750" indent="-285750">
                        <a:buFont typeface="Arial" panose="020B0604020202020204" pitchFamily="34" charset="0"/>
                        <a:buChar char="•"/>
                      </a:pPr>
                      <a:r>
                        <a:rPr kumimoji="0" lang="en-US" sz="1600" b="0" i="0" kern="1200" dirty="0">
                          <a:solidFill>
                            <a:schemeClr val="dk1"/>
                          </a:solidFill>
                          <a:effectLst/>
                          <a:latin typeface="+mn-lt"/>
                          <a:ea typeface="+mn-ea"/>
                          <a:cs typeface="+mn-cs"/>
                        </a:rPr>
                        <a:t>A  community health management information system or community health information system</a:t>
                      </a:r>
                    </a:p>
                    <a:p>
                      <a:endParaRPr lang="en-US" sz="1600" dirty="0"/>
                    </a:p>
                  </a:txBody>
                  <a:tcPr/>
                </a:tc>
                <a:extLst>
                  <a:ext uri="{0D108BD9-81ED-4DB2-BD59-A6C34878D82A}">
                    <a16:rowId xmlns:a16="http://schemas.microsoft.com/office/drawing/2014/main" val="3303557872"/>
                  </a:ext>
                </a:extLst>
              </a:tr>
            </a:tbl>
          </a:graphicData>
        </a:graphic>
      </p:graphicFrame>
      <p:sp>
        <p:nvSpPr>
          <p:cNvPr id="37890" name="Rectangle 2"/>
          <p:cNvSpPr>
            <a:spLocks noGrp="1" noChangeArrowheads="1"/>
          </p:cNvSpPr>
          <p:nvPr>
            <p:ph type="title"/>
          </p:nvPr>
        </p:nvSpPr>
        <p:spPr/>
        <p:txBody>
          <a:bodyPr>
            <a:normAutofit fontScale="90000"/>
          </a:bodyPr>
          <a:lstStyle/>
          <a:p>
            <a:pPr eaLnBrk="1" hangingPunct="1">
              <a:defRPr/>
            </a:pPr>
            <a:r>
              <a:rPr lang="en-US" altLang="en-US" sz="4000" dirty="0"/>
              <a:t>Who is a Covered Entity?</a:t>
            </a:r>
            <a:br>
              <a:rPr lang="en-US" altLang="en-US" sz="4000" dirty="0"/>
            </a:br>
            <a:endParaRPr lang="en-US" altLang="en-US" sz="4000" dirty="0"/>
          </a:p>
        </p:txBody>
      </p:sp>
    </p:spTree>
    <p:extLst>
      <p:ext uri="{BB962C8B-B14F-4D97-AF65-F5344CB8AC3E}">
        <p14:creationId xmlns:p14="http://schemas.microsoft.com/office/powerpoint/2010/main" val="130039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381000"/>
            <a:ext cx="7696200" cy="1371600"/>
          </a:xfrm>
        </p:spPr>
        <p:txBody>
          <a:bodyPr/>
          <a:lstStyle/>
          <a:p>
            <a:pPr eaLnBrk="1" hangingPunct="1">
              <a:defRPr/>
            </a:pPr>
            <a:r>
              <a:rPr lang="en-US" altLang="en-US" sz="4000" dirty="0"/>
              <a:t>What’s Required?</a:t>
            </a:r>
            <a:br>
              <a:rPr lang="en-US" altLang="en-US" sz="4000" dirty="0"/>
            </a:br>
            <a:r>
              <a:rPr lang="en-US" altLang="en-US" sz="4000" dirty="0"/>
              <a:t>		</a:t>
            </a:r>
          </a:p>
        </p:txBody>
      </p:sp>
      <p:sp>
        <p:nvSpPr>
          <p:cNvPr id="38915" name="Rectangle 3"/>
          <p:cNvSpPr>
            <a:spLocks noGrp="1" noChangeArrowheads="1"/>
          </p:cNvSpPr>
          <p:nvPr>
            <p:ph type="body" idx="4294967295"/>
          </p:nvPr>
        </p:nvSpPr>
        <p:spPr>
          <a:xfrm>
            <a:off x="304800" y="2057400"/>
            <a:ext cx="8229600" cy="4114800"/>
          </a:xfrm>
        </p:spPr>
        <p:txBody>
          <a:bodyPr/>
          <a:lstStyle/>
          <a:p>
            <a:pPr eaLnBrk="1" hangingPunct="1">
              <a:lnSpc>
                <a:spcPct val="90000"/>
              </a:lnSpc>
              <a:buFont typeface="Wingdings" pitchFamily="2" charset="2"/>
              <a:buNone/>
              <a:defRPr/>
            </a:pPr>
            <a:endParaRPr lang="en-US" altLang="en-US" sz="2800" dirty="0"/>
          </a:p>
          <a:p>
            <a:pPr eaLnBrk="1" hangingPunct="1">
              <a:lnSpc>
                <a:spcPct val="90000"/>
              </a:lnSpc>
              <a:buFont typeface="Wingdings" pitchFamily="2" charset="2"/>
              <a:buNone/>
              <a:defRPr/>
            </a:pPr>
            <a:r>
              <a:rPr lang="en-US" altLang="en-US" sz="2800" dirty="0"/>
              <a:t>The Privacy Rule requires Covered Entities to:</a:t>
            </a:r>
          </a:p>
          <a:p>
            <a:pPr eaLnBrk="1" hangingPunct="1">
              <a:lnSpc>
                <a:spcPct val="90000"/>
              </a:lnSpc>
              <a:defRPr/>
            </a:pPr>
            <a:r>
              <a:rPr lang="en-US" altLang="en-US" sz="2800" dirty="0"/>
              <a:t>Protect PHI.</a:t>
            </a:r>
          </a:p>
          <a:p>
            <a:pPr eaLnBrk="1" hangingPunct="1">
              <a:lnSpc>
                <a:spcPct val="90000"/>
              </a:lnSpc>
              <a:defRPr/>
            </a:pPr>
            <a:r>
              <a:rPr lang="en-US" altLang="en-US" sz="2800" dirty="0"/>
              <a:t>Designate a Privacy Officer.</a:t>
            </a:r>
          </a:p>
          <a:p>
            <a:pPr eaLnBrk="1" hangingPunct="1">
              <a:lnSpc>
                <a:spcPct val="90000"/>
              </a:lnSpc>
              <a:defRPr/>
            </a:pPr>
            <a:r>
              <a:rPr lang="en-US" altLang="en-US" sz="2800" dirty="0"/>
              <a:t>Look for “leaks” in the policy.</a:t>
            </a:r>
          </a:p>
          <a:p>
            <a:pPr eaLnBrk="1" hangingPunct="1">
              <a:lnSpc>
                <a:spcPct val="90000"/>
              </a:lnSpc>
              <a:defRPr/>
            </a:pPr>
            <a:r>
              <a:rPr lang="en-US" altLang="en-US" sz="2800" dirty="0"/>
              <a:t>Conduct/document training for the </a:t>
            </a:r>
            <a:r>
              <a:rPr lang="en-US" altLang="en-US" sz="2800" b="1" u="sng" dirty="0"/>
              <a:t>ENTIRE</a:t>
            </a:r>
            <a:r>
              <a:rPr lang="en-US" altLang="en-US" sz="2800" dirty="0"/>
              <a:t> Department.</a:t>
            </a:r>
          </a:p>
          <a:p>
            <a:pPr eaLnBrk="1" hangingPunct="1">
              <a:lnSpc>
                <a:spcPct val="90000"/>
              </a:lnSpc>
              <a:defRPr/>
            </a:pPr>
            <a:r>
              <a:rPr lang="en-US" altLang="en-US" sz="2800" dirty="0"/>
              <a:t>Develop an Authorization Form for release of PHI.</a:t>
            </a:r>
          </a:p>
          <a:p>
            <a:pPr eaLnBrk="1" hangingPunct="1">
              <a:lnSpc>
                <a:spcPct val="90000"/>
              </a:lnSpc>
              <a:buFont typeface="Wingdings" pitchFamily="2" charset="2"/>
              <a:buNone/>
              <a:defRPr/>
            </a:pPr>
            <a:endParaRPr lang="en-US" altLang="en-US" sz="2800" dirty="0"/>
          </a:p>
        </p:txBody>
      </p:sp>
      <p:pic>
        <p:nvPicPr>
          <p:cNvPr id="7172" name="Picture 4" descr="computer 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
            <a:ext cx="19843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3"/>
          <p:cNvSpPr txBox="1">
            <a:spLocks noChangeArrowheads="1"/>
          </p:cNvSpPr>
          <p:nvPr/>
        </p:nvSpPr>
        <p:spPr bwMode="auto">
          <a:xfrm>
            <a:off x="914400" y="5322888"/>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charset="0"/>
              </a:defRPr>
            </a:lvl9pPr>
          </a:lstStyle>
          <a:p>
            <a:pPr>
              <a:spcBef>
                <a:spcPct val="0"/>
              </a:spcBef>
              <a:buClrTx/>
              <a:buSzTx/>
              <a:buFontTx/>
              <a:buNone/>
            </a:pPr>
            <a:r>
              <a:rPr lang="en-US" altLang="en-US" sz="1800" dirty="0"/>
              <a:t>FCFRD PHI Request form found on our website at </a:t>
            </a:r>
            <a:r>
              <a:rPr lang="en-US" altLang="en-US" sz="1800" dirty="0">
                <a:hlinkClick r:id="rId2"/>
              </a:rPr>
              <a:t>www.fcfrd.com</a:t>
            </a:r>
            <a:r>
              <a:rPr lang="en-US" altLang="en-US" sz="1800" dirty="0"/>
              <a:t> </a:t>
            </a:r>
          </a:p>
        </p:txBody>
      </p:sp>
      <p:pic>
        <p:nvPicPr>
          <p:cNvPr id="4" name="Picture 3">
            <a:extLst>
              <a:ext uri="{FF2B5EF4-FFF2-40B4-BE49-F238E27FC236}">
                <a16:creationId xmlns:a16="http://schemas.microsoft.com/office/drawing/2014/main" id="{8F3C5873-A4F6-45CC-911F-D0EA3370599D}"/>
              </a:ext>
            </a:extLst>
          </p:cNvPr>
          <p:cNvPicPr>
            <a:picLocks noChangeAspect="1"/>
          </p:cNvPicPr>
          <p:nvPr/>
        </p:nvPicPr>
        <p:blipFill rotWithShape="1">
          <a:blip r:embed="rId3"/>
          <a:srcRect l="15001" t="14342" r="13333" b="-1"/>
          <a:stretch/>
        </p:blipFill>
        <p:spPr>
          <a:xfrm>
            <a:off x="1143000" y="762000"/>
            <a:ext cx="6553200" cy="42100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eaLnBrk="1" hangingPunct="1">
              <a:lnSpc>
                <a:spcPct val="90000"/>
              </a:lnSpc>
              <a:defRPr/>
            </a:pPr>
            <a:r>
              <a:rPr lang="en-US" altLang="en-US" dirty="0"/>
              <a:t>Develop a Notice of Privacy Practices</a:t>
            </a:r>
          </a:p>
          <a:p>
            <a:pPr eaLnBrk="1" hangingPunct="1">
              <a:lnSpc>
                <a:spcPct val="90000"/>
              </a:lnSpc>
              <a:defRPr/>
            </a:pPr>
            <a:r>
              <a:rPr lang="en-US" altLang="en-US" dirty="0"/>
              <a:t>When permitted, </a:t>
            </a:r>
            <a:r>
              <a:rPr lang="en-US" altLang="en-US" u="sng" dirty="0"/>
              <a:t>always</a:t>
            </a:r>
            <a:r>
              <a:rPr lang="en-US" altLang="en-US" dirty="0"/>
              <a:t> disclose only the </a:t>
            </a:r>
            <a:r>
              <a:rPr lang="en-US" altLang="en-US" u="sng" dirty="0"/>
              <a:t>minimum necessary</a:t>
            </a:r>
            <a:r>
              <a:rPr lang="en-US" altLang="en-US" dirty="0"/>
              <a:t> Protected Health Information (PHI)</a:t>
            </a:r>
          </a:p>
          <a:p>
            <a:pPr eaLnBrk="1" hangingPunct="1">
              <a:lnSpc>
                <a:spcPct val="90000"/>
              </a:lnSpc>
              <a:defRPr/>
            </a:pPr>
            <a:r>
              <a:rPr lang="en-US" altLang="en-US" dirty="0"/>
              <a:t>Update policies and procedures</a:t>
            </a:r>
          </a:p>
          <a:p>
            <a:pPr eaLnBrk="1" hangingPunct="1">
              <a:lnSpc>
                <a:spcPct val="90000"/>
              </a:lnSpc>
              <a:defRPr/>
            </a:pPr>
            <a:r>
              <a:rPr lang="en-US" altLang="en-US" dirty="0"/>
              <a:t>Identify Business Associates and create contracts</a:t>
            </a:r>
          </a:p>
          <a:p>
            <a:pPr eaLnBrk="1" hangingPunct="1">
              <a:lnSpc>
                <a:spcPct val="90000"/>
              </a:lnSpc>
              <a:defRPr/>
            </a:pPr>
            <a:r>
              <a:rPr lang="en-US" altLang="en-US" dirty="0"/>
              <a:t>Apply reasonable administrative, technical, and physical safeguards</a:t>
            </a:r>
            <a:endParaRPr lang="en-US" altLang="en-US" u="sng" dirty="0"/>
          </a:p>
        </p:txBody>
      </p:sp>
      <p:sp>
        <p:nvSpPr>
          <p:cNvPr id="39938" name="Rectangle 2"/>
          <p:cNvSpPr>
            <a:spLocks noGrp="1" noChangeArrowheads="1"/>
          </p:cNvSpPr>
          <p:nvPr>
            <p:ph type="title"/>
          </p:nvPr>
        </p:nvSpPr>
        <p:spPr/>
        <p:txBody>
          <a:bodyPr anchor="ctr">
            <a:normAutofit fontScale="90000"/>
          </a:bodyPr>
          <a:lstStyle/>
          <a:p>
            <a:pPr eaLnBrk="1" hangingPunct="1">
              <a:defRPr/>
            </a:pPr>
            <a:br>
              <a:rPr lang="en-US" altLang="en-US" sz="4000" dirty="0"/>
            </a:br>
            <a:br>
              <a:rPr lang="en-US" altLang="en-US" sz="4000" dirty="0"/>
            </a:br>
            <a:r>
              <a:rPr lang="en-US" altLang="en-US" sz="4000" dirty="0"/>
              <a:t>More Requirements</a:t>
            </a:r>
            <a:br>
              <a:rPr lang="en-US" altLang="en-US" sz="4000" dirty="0"/>
            </a:br>
            <a:endParaRPr lang="en-US" altLang="en-US" sz="4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105257464C6C4D97D6E80B708771A6" ma:contentTypeVersion="4" ma:contentTypeDescription="Create a new document." ma:contentTypeScope="" ma:versionID="abd71142b0a43b099d3fbd50617d807c">
  <xsd:schema xmlns:xsd="http://www.w3.org/2001/XMLSchema" xmlns:xs="http://www.w3.org/2001/XMLSchema" xmlns:p="http://schemas.microsoft.com/office/2006/metadata/properties" xmlns:ns2="cbb95cfa-85ad-4b0a-8e21-2d82ccd09b35" xmlns:ns3="46b9ed5d-9621-48a5-9737-1aa2222dfafe" targetNamespace="http://schemas.microsoft.com/office/2006/metadata/properties" ma:root="true" ma:fieldsID="bd437ee897de5cd0a59096c2b2a11cf0" ns2:_="" ns3:_="">
    <xsd:import namespace="cbb95cfa-85ad-4b0a-8e21-2d82ccd09b35"/>
    <xsd:import namespace="46b9ed5d-9621-48a5-9737-1aa2222dfa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95cfa-85ad-4b0a-8e21-2d82ccd09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b9ed5d-9621-48a5-9737-1aa2222dfa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b9ed5d-9621-48a5-9737-1aa2222dfafe">
      <UserInfo>
        <DisplayName>Christine Bauserman</DisplayName>
        <AccountId>12</AccountId>
        <AccountType/>
      </UserInfo>
    </SharedWithUsers>
  </documentManagement>
</p:properties>
</file>

<file path=customXml/itemProps1.xml><?xml version="1.0" encoding="utf-8"?>
<ds:datastoreItem xmlns:ds="http://schemas.openxmlformats.org/officeDocument/2006/customXml" ds:itemID="{D8ED2360-F129-4D98-9569-08AFD6AB8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95cfa-85ad-4b0a-8e21-2d82ccd09b35"/>
    <ds:schemaRef ds:uri="46b9ed5d-9621-48a5-9737-1aa2222df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250C2-D6B6-4B40-A932-465F1B5D6A5D}">
  <ds:schemaRefs>
    <ds:schemaRef ds:uri="http://schemas.microsoft.com/sharepoint/v3/contenttype/forms"/>
  </ds:schemaRefs>
</ds:datastoreItem>
</file>

<file path=customXml/itemProps3.xml><?xml version="1.0" encoding="utf-8"?>
<ds:datastoreItem xmlns:ds="http://schemas.openxmlformats.org/officeDocument/2006/customXml" ds:itemID="{60D9CFB6-041A-42D2-A1E0-A8359D56A6D2}">
  <ds:schemaRefs>
    <ds:schemaRef ds:uri="http://schemas.microsoft.com/office/2006/documentManagement/types"/>
    <ds:schemaRef ds:uri="http://schemas.microsoft.com/office/2006/metadata/properties"/>
    <ds:schemaRef ds:uri="cbb95cfa-85ad-4b0a-8e21-2d82ccd09b35"/>
    <ds:schemaRef ds:uri="http://purl.org/dc/terms/"/>
    <ds:schemaRef ds:uri="http://schemas.openxmlformats.org/package/2006/metadata/core-properties"/>
    <ds:schemaRef ds:uri="http://purl.org/dc/dcmitype/"/>
    <ds:schemaRef ds:uri="http://schemas.microsoft.com/office/infopath/2007/PartnerControls"/>
    <ds:schemaRef ds:uri="46b9ed5d-9621-48a5-9737-1aa2222dfaf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Paper</Template>
  <TotalTime>2960</TotalTime>
  <Words>3500</Words>
  <Application>Microsoft Office PowerPoint</Application>
  <PresentationFormat>On-screen Show (4:3)</PresentationFormat>
  <Paragraphs>328</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Constantia</vt:lpstr>
      <vt:lpstr>Tahoma</vt:lpstr>
      <vt:lpstr>Times New Roman</vt:lpstr>
      <vt:lpstr>Wingdings</vt:lpstr>
      <vt:lpstr>Wingdings 2</vt:lpstr>
      <vt:lpstr>Paper</vt:lpstr>
      <vt:lpstr>HIPAA Training  </vt:lpstr>
      <vt:lpstr>What is HIPAA??</vt:lpstr>
      <vt:lpstr>Still not clear??</vt:lpstr>
      <vt:lpstr>The Privacy Rule </vt:lpstr>
      <vt:lpstr>Who is a Covered Entity? </vt:lpstr>
      <vt:lpstr>Who is a Covered Entity? </vt:lpstr>
      <vt:lpstr>What’s Required?   </vt:lpstr>
      <vt:lpstr>PowerPoint Presentation</vt:lpstr>
      <vt:lpstr>  More Requirements </vt:lpstr>
      <vt:lpstr>Privacy Officer</vt:lpstr>
      <vt:lpstr>Protected Health Information </vt:lpstr>
      <vt:lpstr>    Examples of PHI </vt:lpstr>
      <vt:lpstr>PowerPoint Presentation</vt:lpstr>
      <vt:lpstr>Safeguarding PHI</vt:lpstr>
      <vt:lpstr>   Use Caution…</vt:lpstr>
      <vt:lpstr>Selfies and EMS</vt:lpstr>
      <vt:lpstr>PowerPoint Presentation</vt:lpstr>
      <vt:lpstr>PPCR Copies</vt:lpstr>
      <vt:lpstr>Unsure About Discussing an Incident??</vt:lpstr>
      <vt:lpstr>Notice of Privacy Practices (NPP)</vt:lpstr>
      <vt:lpstr>Notice of Privacy Practices</vt:lpstr>
      <vt:lpstr>PowerPoint Presentation</vt:lpstr>
      <vt:lpstr>PowerPoint Presentation</vt:lpstr>
      <vt:lpstr>NPP in Emergency Settings</vt:lpstr>
      <vt:lpstr>Permitted Disclosures </vt:lpstr>
      <vt:lpstr>Treatment, Payment, and Operations</vt:lpstr>
      <vt:lpstr>Public Health Activities</vt:lpstr>
      <vt:lpstr>Victims of Abuse, Neglect, and Domestic Violence</vt:lpstr>
      <vt:lpstr>Judicial Proceedings</vt:lpstr>
      <vt:lpstr>Law Enforcement</vt:lpstr>
      <vt:lpstr>Law Enforcement</vt:lpstr>
      <vt:lpstr>PowerPoint Presentation</vt:lpstr>
      <vt:lpstr>Law Enforcement</vt:lpstr>
      <vt:lpstr>Law Enforcement</vt:lpstr>
      <vt:lpstr>Civil Penalties</vt:lpstr>
      <vt:lpstr>Criminal Penalties</vt:lpstr>
      <vt:lpstr>PowerPoint Presentation</vt:lpstr>
      <vt:lpstr>Answer </vt:lpstr>
      <vt:lpstr>PowerPoint Presentation</vt:lpstr>
      <vt:lpstr>PowerPoint Presentation</vt:lpstr>
      <vt:lpstr>PowerPoint Presentation</vt:lpstr>
      <vt:lpstr>Answer</vt:lpstr>
      <vt:lpstr>PowerPoint Presentation</vt:lpstr>
      <vt:lpstr>Answer</vt:lpstr>
      <vt:lpstr>PowerPoint Presentation</vt:lpstr>
      <vt:lpstr>Answer</vt:lpstr>
      <vt:lpstr>PowerPoint Presentation</vt:lpstr>
      <vt:lpstr>Answer</vt:lpstr>
      <vt:lpstr>Resources</vt:lpstr>
      <vt:lpstr>Documentation Update</vt:lpstr>
      <vt:lpstr>Documentation Update </vt:lpstr>
      <vt:lpstr>Documentation Update</vt:lpstr>
      <vt:lpstr>Documentation Update</vt:lpstr>
      <vt:lpstr>Documentation Update</vt:lpstr>
      <vt:lpstr>Next Step </vt:lpstr>
      <vt:lpstr>PowerPoint Presentation</vt:lpstr>
    </vt:vector>
  </TitlesOfParts>
  <Company>Anne Arundel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Annual Training</dc:title>
  <dc:creator>fd000835</dc:creator>
  <cp:lastModifiedBy>Andrew Farrar</cp:lastModifiedBy>
  <cp:revision>118</cp:revision>
  <dcterms:created xsi:type="dcterms:W3CDTF">2011-01-27T14:21:22Z</dcterms:created>
  <dcterms:modified xsi:type="dcterms:W3CDTF">2020-02-07T16:49:47Z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0x01010087105257464C6C4D97D6E80B708771A6</vt:lpwstr>
  </property>
</Properties>
</file>