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esc"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62" r:id="rId3"/>
    <p:sldId id="256" r:id="rId4"/>
    <p:sldId id="257" r:id="rId5"/>
    <p:sldId id="259" r:id="rId6"/>
    <p:sldId id="258"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E751A22-028E-4FBE-9561-D56EB577ED33}" type="datetimeFigureOut">
              <a:rPr lang="en-US" smtClean="0"/>
              <a:t>4/20/2017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C929D7-C68B-4D09-8813-C7620E0F69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929D7-C68B-4D09-8813-C7620E0F69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929D7-C68B-4D09-8813-C7620E0F69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929D7-C68B-4D09-8813-C7620E0F69A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C929D7-C68B-4D09-8813-C7620E0F69A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C929D7-C68B-4D09-8813-C7620E0F69A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C929D7-C68B-4D09-8813-C7620E0F69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C929D7-C68B-4D09-8813-C7620E0F69A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751A22-028E-4FBE-9561-D56EB577ED33}" type="datetimeFigureOut">
              <a:rPr lang="en-US" smtClean="0"/>
              <a:t>4/20/2017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C929D7-C68B-4D09-8813-C7620E0F69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E751A22-028E-4FBE-9561-D56EB577ED33}" type="datetimeFigureOut">
              <a:rPr lang="en-US" smtClean="0"/>
              <a:t>4/20/2017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C929D7-C68B-4D09-8813-C7620E0F69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E751A22-028E-4FBE-9561-D56EB577ED33}" type="datetimeFigureOut">
              <a:rPr lang="en-US" smtClean="0"/>
              <a:t>4/20/2017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C929D7-C68B-4D09-8813-C7620E0F69A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E751A22-028E-4FBE-9561-D56EB577ED33}" type="datetimeFigureOut">
              <a:rPr lang="en-US" smtClean="0"/>
              <a:t>4/20/2017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C929D7-C68B-4D09-8813-C7620E0F69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xesc"/><Relationship Id="rId1" Type="http://schemas.microsoft.com/office/2007/relationships/media" Target="../media/media1.xesc"/><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Image Trend Training</a:t>
            </a:r>
            <a:endParaRPr lang="en-US" dirty="0"/>
          </a:p>
        </p:txBody>
      </p:sp>
      <p:sp>
        <p:nvSpPr>
          <p:cNvPr id="6" name="Subtitle 5"/>
          <p:cNvSpPr>
            <a:spLocks noGrp="1"/>
          </p:cNvSpPr>
          <p:nvPr>
            <p:ph type="subTitle" idx="1"/>
          </p:nvPr>
        </p:nvSpPr>
        <p:spPr/>
        <p:txBody>
          <a:bodyPr/>
          <a:lstStyle/>
          <a:p>
            <a:r>
              <a:rPr lang="en-US" dirty="0" smtClean="0"/>
              <a:t>Adding billing information</a:t>
            </a:r>
          </a:p>
          <a:p>
            <a:r>
              <a:rPr lang="en-US" dirty="0" smtClean="0"/>
              <a:t>2017</a:t>
            </a:r>
            <a:endParaRPr lang="en-US" dirty="0"/>
          </a:p>
        </p:txBody>
      </p:sp>
    </p:spTree>
    <p:extLst>
      <p:ext uri="{BB962C8B-B14F-4D97-AF65-F5344CB8AC3E}">
        <p14:creationId xmlns:p14="http://schemas.microsoft.com/office/powerpoint/2010/main" val="329906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this training module you will be able to locate the billing information on the hospital face sheet. </a:t>
            </a:r>
          </a:p>
          <a:p>
            <a:r>
              <a:rPr lang="en-US" dirty="0" smtClean="0"/>
              <a:t>You will also understand how to properly add that information to the billing tab in the Image Trend reporting program.</a:t>
            </a:r>
          </a:p>
          <a:p>
            <a:endParaRPr lang="en-US" dirty="0"/>
          </a:p>
        </p:txBody>
      </p:sp>
      <p:sp>
        <p:nvSpPr>
          <p:cNvPr id="3" name="Title 2"/>
          <p:cNvSpPr>
            <a:spLocks noGrp="1"/>
          </p:cNvSpPr>
          <p:nvPr>
            <p:ph type="title"/>
          </p:nvPr>
        </p:nvSpPr>
        <p:spPr/>
        <p:txBody>
          <a:bodyPr/>
          <a:lstStyle/>
          <a:p>
            <a:r>
              <a:rPr lang="en-US" dirty="0" smtClean="0"/>
              <a:t>Goals</a:t>
            </a:r>
            <a:endParaRPr lang="en-US" dirty="0"/>
          </a:p>
        </p:txBody>
      </p:sp>
    </p:spTree>
    <p:extLst>
      <p:ext uri="{BB962C8B-B14F-4D97-AF65-F5344CB8AC3E}">
        <p14:creationId xmlns:p14="http://schemas.microsoft.com/office/powerpoint/2010/main" val="404890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41232" y="5443402"/>
            <a:ext cx="7162800" cy="1033598"/>
          </a:xfrm>
        </p:spPr>
        <p:txBody>
          <a:bodyPr>
            <a:normAutofit/>
          </a:bodyPr>
          <a:lstStyle/>
          <a:p>
            <a:r>
              <a:rPr lang="en-US" dirty="0" smtClean="0"/>
              <a:t>From the demographics menu go to the Insurance Info tab. If the patient has insurance listed on their face sheet click the </a:t>
            </a:r>
            <a:r>
              <a:rPr lang="en-US" i="1" dirty="0" smtClean="0"/>
              <a:t>Add</a:t>
            </a:r>
            <a:r>
              <a:rPr lang="en-US" dirty="0" smtClean="0"/>
              <a:t> button under the Billing Insurances heading</a:t>
            </a:r>
            <a:r>
              <a:rPr lang="en-US" dirty="0" smtClean="0"/>
              <a:t>. </a:t>
            </a:r>
            <a:r>
              <a:rPr lang="en-US" dirty="0" smtClean="0">
                <a:solidFill>
                  <a:srgbClr val="FF0000"/>
                </a:solidFill>
              </a:rPr>
              <a:t>If no insurance is listed you may leave this information blank and continue with your patient report.</a:t>
            </a:r>
            <a:endParaRPr lang="en-US" dirty="0">
              <a:solidFill>
                <a:srgbClr val="FF0000"/>
              </a:solidFill>
            </a:endParaRPr>
          </a:p>
        </p:txBody>
      </p:sp>
      <p:sp>
        <p:nvSpPr>
          <p:cNvPr id="5" name="Title 4"/>
          <p:cNvSpPr>
            <a:spLocks noGrp="1"/>
          </p:cNvSpPr>
          <p:nvPr>
            <p:ph type="title"/>
          </p:nvPr>
        </p:nvSpPr>
        <p:spPr/>
        <p:txBody>
          <a:bodyPr/>
          <a:lstStyle/>
          <a:p>
            <a:r>
              <a:rPr lang="en-US" dirty="0" smtClean="0"/>
              <a:t>Entering Billing Information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04"/>
          <a:stretch/>
        </p:blipFill>
        <p:spPr bwMode="auto">
          <a:xfrm>
            <a:off x="467188" y="563418"/>
            <a:ext cx="820962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54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1262062"/>
          </a:xfrm>
        </p:spPr>
        <p:txBody>
          <a:bodyPr>
            <a:normAutofit fontScale="92500" lnSpcReduction="20000"/>
          </a:bodyPr>
          <a:lstStyle/>
          <a:p>
            <a:r>
              <a:rPr lang="en-US" dirty="0" smtClean="0"/>
              <a:t>*Select the billing priority based on what is on the face sheet.</a:t>
            </a:r>
          </a:p>
          <a:p>
            <a:r>
              <a:rPr lang="en-US" dirty="0" smtClean="0"/>
              <a:t>*Enter all highlighted fields if they are available. </a:t>
            </a:r>
          </a:p>
          <a:p>
            <a:r>
              <a:rPr lang="en-US" dirty="0"/>
              <a:t>*</a:t>
            </a:r>
            <a:r>
              <a:rPr lang="en-US" dirty="0" smtClean="0"/>
              <a:t>Not all insurance companies will have a group ID. Enter the Group ID if listed on the face sheet.</a:t>
            </a:r>
          </a:p>
          <a:p>
            <a:r>
              <a:rPr lang="en-US" dirty="0" smtClean="0"/>
              <a:t>* When entering the Policy ID make </a:t>
            </a:r>
            <a:r>
              <a:rPr lang="en-US" dirty="0"/>
              <a:t>sure to enter all letters and numbers including all available zeros. </a:t>
            </a:r>
          </a:p>
          <a:p>
            <a:endParaRPr lang="en-US" dirty="0" smtClean="0"/>
          </a:p>
          <a:p>
            <a:endParaRPr lang="en-US" dirty="0"/>
          </a:p>
        </p:txBody>
      </p:sp>
      <p:sp>
        <p:nvSpPr>
          <p:cNvPr id="2" name="Title 1"/>
          <p:cNvSpPr>
            <a:spLocks noGrp="1"/>
          </p:cNvSpPr>
          <p:nvPr>
            <p:ph type="title"/>
          </p:nvPr>
        </p:nvSpPr>
        <p:spPr/>
        <p:txBody>
          <a:bodyPr/>
          <a:lstStyle/>
          <a:p>
            <a:r>
              <a:rPr lang="en-US" dirty="0" smtClean="0"/>
              <a:t>Entering Insurance Information</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61" t="9548" r="10361"/>
          <a:stretch/>
        </p:blipFill>
        <p:spPr bwMode="auto">
          <a:xfrm>
            <a:off x="1290338" y="228600"/>
            <a:ext cx="6634462" cy="462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38600" y="914400"/>
            <a:ext cx="732475" cy="45720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8600" y="2895600"/>
            <a:ext cx="2133600" cy="26670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33982" y="3810000"/>
            <a:ext cx="2133600" cy="30480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3162300"/>
            <a:ext cx="2143499" cy="30480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582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1262062"/>
          </a:xfrm>
        </p:spPr>
        <p:txBody>
          <a:bodyPr>
            <a:normAutofit fontScale="92500" lnSpcReduction="10000"/>
          </a:bodyPr>
          <a:lstStyle/>
          <a:p>
            <a:r>
              <a:rPr lang="en-US" dirty="0" smtClean="0"/>
              <a:t>*If the relationship to insured is something other than self select the relationship as listed on the face sheet. Enter the first and last name of the subscriber and middle name only if available. </a:t>
            </a:r>
          </a:p>
          <a:p>
            <a:r>
              <a:rPr lang="en-US" dirty="0" smtClean="0"/>
              <a:t>*When all information is entered accurately select OK at the top to save your information.  Click add for each additional insurance selecting the appropriate level as listed on the face sheet.</a:t>
            </a:r>
          </a:p>
        </p:txBody>
      </p:sp>
      <p:sp>
        <p:nvSpPr>
          <p:cNvPr id="2" name="Title 1"/>
          <p:cNvSpPr>
            <a:spLocks noGrp="1"/>
          </p:cNvSpPr>
          <p:nvPr>
            <p:ph type="title"/>
          </p:nvPr>
        </p:nvSpPr>
        <p:spPr/>
        <p:txBody>
          <a:bodyPr/>
          <a:lstStyle/>
          <a:p>
            <a:r>
              <a:rPr lang="en-US" dirty="0" smtClean="0"/>
              <a:t>Entering Insurance	</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9" t="10335" r="7576"/>
          <a:stretch/>
        </p:blipFill>
        <p:spPr bwMode="auto">
          <a:xfrm>
            <a:off x="969500" y="152400"/>
            <a:ext cx="7150382"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33800" y="990600"/>
            <a:ext cx="2209800" cy="175260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407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lnSpcReduction="10000"/>
          </a:bodyPr>
          <a:lstStyle/>
          <a:p>
            <a:r>
              <a:rPr lang="en-US" dirty="0" smtClean="0"/>
              <a:t>In this example you see the primary and secondary insurance is filled out on the hospital face sheet. Next you will watch a short video of this information being filled out. Policy and group numbers are made up for this example.</a:t>
            </a:r>
            <a:endParaRPr lang="en-US" dirty="0"/>
          </a:p>
        </p:txBody>
      </p:sp>
      <p:sp>
        <p:nvSpPr>
          <p:cNvPr id="5" name="Title 4"/>
          <p:cNvSpPr>
            <a:spLocks noGrp="1"/>
          </p:cNvSpPr>
          <p:nvPr>
            <p:ph type="title"/>
          </p:nvPr>
        </p:nvSpPr>
        <p:spPr/>
        <p:txBody>
          <a:bodyPr/>
          <a:lstStyle/>
          <a:p>
            <a:r>
              <a:rPr lang="en-US" dirty="0" smtClean="0"/>
              <a:t>Face Sheet</a:t>
            </a:r>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90" t="37991" r="22331"/>
          <a:stretch/>
        </p:blipFill>
        <p:spPr bwMode="auto">
          <a:xfrm>
            <a:off x="291545" y="381000"/>
            <a:ext cx="8560911" cy="408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3200" y="1171529"/>
            <a:ext cx="1447800" cy="307777"/>
          </a:xfrm>
          <a:prstGeom prst="rect">
            <a:avLst/>
          </a:prstGeom>
          <a:noFill/>
        </p:spPr>
        <p:txBody>
          <a:bodyPr wrap="square" rtlCol="0">
            <a:spAutoFit/>
          </a:bodyPr>
          <a:lstStyle/>
          <a:p>
            <a:r>
              <a:rPr lang="en-US" sz="1400" dirty="0" smtClean="0"/>
              <a:t>123456789A</a:t>
            </a:r>
            <a:endParaRPr lang="en-US" sz="1400" dirty="0"/>
          </a:p>
        </p:txBody>
      </p:sp>
      <p:sp>
        <p:nvSpPr>
          <p:cNvPr id="3" name="TextBox 2"/>
          <p:cNvSpPr txBox="1"/>
          <p:nvPr/>
        </p:nvSpPr>
        <p:spPr>
          <a:xfrm>
            <a:off x="3048000" y="2513111"/>
            <a:ext cx="1104790" cy="307777"/>
          </a:xfrm>
          <a:prstGeom prst="rect">
            <a:avLst/>
          </a:prstGeom>
          <a:noFill/>
        </p:spPr>
        <p:txBody>
          <a:bodyPr wrap="none" rtlCol="0">
            <a:spAutoFit/>
          </a:bodyPr>
          <a:lstStyle/>
          <a:p>
            <a:r>
              <a:rPr lang="en-US" sz="1400" dirty="0" smtClean="0"/>
              <a:t>R123456789</a:t>
            </a:r>
            <a:endParaRPr lang="en-US" sz="1400" dirty="0"/>
          </a:p>
        </p:txBody>
      </p:sp>
      <p:sp>
        <p:nvSpPr>
          <p:cNvPr id="4" name="TextBox 3"/>
          <p:cNvSpPr txBox="1"/>
          <p:nvPr/>
        </p:nvSpPr>
        <p:spPr>
          <a:xfrm>
            <a:off x="3071653" y="2824685"/>
            <a:ext cx="577402" cy="276999"/>
          </a:xfrm>
          <a:prstGeom prst="rect">
            <a:avLst/>
          </a:prstGeom>
          <a:noFill/>
        </p:spPr>
        <p:txBody>
          <a:bodyPr wrap="none" rtlCol="0">
            <a:spAutoFit/>
          </a:bodyPr>
          <a:lstStyle/>
          <a:p>
            <a:r>
              <a:rPr lang="en-US" sz="1200" dirty="0" smtClean="0"/>
              <a:t>12345</a:t>
            </a:r>
            <a:endParaRPr lang="en-US" sz="1400" dirty="0"/>
          </a:p>
        </p:txBody>
      </p:sp>
      <p:sp>
        <p:nvSpPr>
          <p:cNvPr id="6" name="TextBox 5"/>
          <p:cNvSpPr txBox="1"/>
          <p:nvPr/>
        </p:nvSpPr>
        <p:spPr>
          <a:xfrm>
            <a:off x="6477000" y="2396988"/>
            <a:ext cx="710451" cy="307777"/>
          </a:xfrm>
          <a:prstGeom prst="rect">
            <a:avLst/>
          </a:prstGeom>
          <a:noFill/>
        </p:spPr>
        <p:txBody>
          <a:bodyPr wrap="none" rtlCol="0">
            <a:spAutoFit/>
          </a:bodyPr>
          <a:lstStyle/>
          <a:p>
            <a:r>
              <a:rPr lang="en-US" sz="1400" dirty="0" smtClean="0"/>
              <a:t>Spouse</a:t>
            </a:r>
            <a:endParaRPr lang="en-US" sz="1400" dirty="0"/>
          </a:p>
        </p:txBody>
      </p:sp>
      <p:sp>
        <p:nvSpPr>
          <p:cNvPr id="8" name="TextBox 7"/>
          <p:cNvSpPr txBox="1"/>
          <p:nvPr/>
        </p:nvSpPr>
        <p:spPr>
          <a:xfrm>
            <a:off x="5617279" y="1727385"/>
            <a:ext cx="864339" cy="276999"/>
          </a:xfrm>
          <a:prstGeom prst="rect">
            <a:avLst/>
          </a:prstGeom>
          <a:noFill/>
        </p:spPr>
        <p:txBody>
          <a:bodyPr wrap="none" rtlCol="0">
            <a:spAutoFit/>
          </a:bodyPr>
          <a:lstStyle/>
          <a:p>
            <a:r>
              <a:rPr lang="en-US" sz="1200" dirty="0" smtClean="0"/>
              <a:t>Smith, Bob</a:t>
            </a:r>
            <a:endParaRPr lang="en-US" sz="1200" dirty="0"/>
          </a:p>
        </p:txBody>
      </p:sp>
    </p:spTree>
    <p:extLst>
      <p:ext uri="{BB962C8B-B14F-4D97-AF65-F5344CB8AC3E}">
        <p14:creationId xmlns:p14="http://schemas.microsoft.com/office/powerpoint/2010/main" val="365624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creenCapture_4-20-2017 10.23.14 AM.xes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971550"/>
            <a:ext cx="9144000" cy="4914900"/>
          </a:xfrm>
          <a:prstGeom prst="rect">
            <a:avLst/>
          </a:prstGeom>
        </p:spPr>
      </p:pic>
    </p:spTree>
    <p:extLst>
      <p:ext uri="{BB962C8B-B14F-4D97-AF65-F5344CB8AC3E}">
        <p14:creationId xmlns:p14="http://schemas.microsoft.com/office/powerpoint/2010/main" val="7262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22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Questions???</a:t>
            </a:r>
            <a:br>
              <a:rPr lang="en-US" dirty="0" smtClean="0"/>
            </a:br>
            <a:r>
              <a:rPr lang="en-US" dirty="0" smtClean="0"/>
              <a:t>Contact:</a:t>
            </a:r>
            <a:br>
              <a:rPr lang="en-US" dirty="0" smtClean="0"/>
            </a:br>
            <a:r>
              <a:rPr lang="en-US" sz="2200" dirty="0" smtClean="0"/>
              <a:t>Chrissy Bauserman</a:t>
            </a:r>
            <a:br>
              <a:rPr lang="en-US" sz="2200" dirty="0" smtClean="0"/>
            </a:br>
            <a:r>
              <a:rPr lang="en-US" sz="2200" dirty="0" smtClean="0"/>
              <a:t>540-665-5618 or cbauserm@fcva.us</a:t>
            </a:r>
            <a:endParaRPr lang="en-US" dirty="0"/>
          </a:p>
        </p:txBody>
      </p:sp>
    </p:spTree>
    <p:extLst>
      <p:ext uri="{BB962C8B-B14F-4D97-AF65-F5344CB8AC3E}">
        <p14:creationId xmlns:p14="http://schemas.microsoft.com/office/powerpoint/2010/main" val="94616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380</TotalTime>
  <Words>296</Words>
  <Application>Microsoft Office PowerPoint</Application>
  <PresentationFormat>On-screen Show (4:3)</PresentationFormat>
  <Paragraphs>24</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Image Trend Training</vt:lpstr>
      <vt:lpstr>Goals</vt:lpstr>
      <vt:lpstr>Entering Billing Information</vt:lpstr>
      <vt:lpstr>Entering Insurance Information</vt:lpstr>
      <vt:lpstr>Entering Insurance </vt:lpstr>
      <vt:lpstr>Face Sheet</vt:lpstr>
      <vt:lpstr>PowerPoint Presentation</vt:lpstr>
      <vt:lpstr>Questions??? Contact: Chrissy Bauserman 540-665-5618 or cbauserm@fcva.us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Chrissy Bauserman</dc:creator>
  <cp:lastModifiedBy>Chrissy Bauserman</cp:lastModifiedBy>
  <cp:revision>17</cp:revision>
  <dcterms:created xsi:type="dcterms:W3CDTF">2017-04-18T16:40:05Z</dcterms:created>
  <dcterms:modified xsi:type="dcterms:W3CDTF">2017-04-20T14:42:40Z</dcterms:modified>
</cp:coreProperties>
</file>